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F9EBA-0E8F-468F-9B23-824E6EFC01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99DD42-2C48-47A3-BECB-4AC888AC4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1570F2-5E0B-406A-AAFA-2514D8C29ED7}"/>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5" name="Footer Placeholder 4">
            <a:extLst>
              <a:ext uri="{FF2B5EF4-FFF2-40B4-BE49-F238E27FC236}">
                <a16:creationId xmlns:a16="http://schemas.microsoft.com/office/drawing/2014/main" id="{E398713C-E68F-4F6E-8B3A-6FD2C21B3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8B441-09AC-4C64-8C97-5621648915F3}"/>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138697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E034E-70B8-4BB2-A7D4-DD26B4590B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EB6363-0B14-4EC1-A450-A4353CED2A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16C40-0AEC-4400-83ED-6BDD4512F49F}"/>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5" name="Footer Placeholder 4">
            <a:extLst>
              <a:ext uri="{FF2B5EF4-FFF2-40B4-BE49-F238E27FC236}">
                <a16:creationId xmlns:a16="http://schemas.microsoft.com/office/drawing/2014/main" id="{109551D4-DD7B-4030-B392-C49550D5FE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8FBEE-022A-4950-B8EA-053BF060C1C2}"/>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23079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6C713F-4029-4E40-9B0D-6DE2E358FD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B70210-6272-4C32-8A12-B2B958D195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7E093-D02D-4B14-A0EC-7999008A302A}"/>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5" name="Footer Placeholder 4">
            <a:extLst>
              <a:ext uri="{FF2B5EF4-FFF2-40B4-BE49-F238E27FC236}">
                <a16:creationId xmlns:a16="http://schemas.microsoft.com/office/drawing/2014/main" id="{C47DE84E-D29E-4D59-83FA-533DEEF6A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13DC0-DA5F-44D5-912A-E84DB22302DC}"/>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211844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99F9-C6C3-46BA-9AE2-3C2FE711B8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F4F05B-8133-41CA-A0E6-DEF04ABF02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5B5FA-9B74-446C-B604-A3CC52C3BA45}"/>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5" name="Footer Placeholder 4">
            <a:extLst>
              <a:ext uri="{FF2B5EF4-FFF2-40B4-BE49-F238E27FC236}">
                <a16:creationId xmlns:a16="http://schemas.microsoft.com/office/drawing/2014/main" id="{8337EA20-0DC3-47A5-B0E9-AB0278426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48889-B730-4CF9-BEDC-4544EFF06EB5}"/>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82074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29EF-E789-4765-8AF2-172561A312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AEE2F4-C2EE-4B82-A33F-3A35D515AC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FBE6F-515F-4B26-AC0C-85C56FC8CB6F}"/>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5" name="Footer Placeholder 4">
            <a:extLst>
              <a:ext uri="{FF2B5EF4-FFF2-40B4-BE49-F238E27FC236}">
                <a16:creationId xmlns:a16="http://schemas.microsoft.com/office/drawing/2014/main" id="{352E5EB1-2347-460E-8894-86336AFEC1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553F4-FDCF-4354-BECF-8EEF86E8F7BF}"/>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61786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190D-CAE5-4DB7-A408-92216D96FB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473B26-FAE8-4C92-9013-F37794B6D5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222933-FD10-4173-BD3B-A4D5CBEF5C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578D1D-0D4E-4DD4-969F-E2F9C238095D}"/>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6" name="Footer Placeholder 5">
            <a:extLst>
              <a:ext uri="{FF2B5EF4-FFF2-40B4-BE49-F238E27FC236}">
                <a16:creationId xmlns:a16="http://schemas.microsoft.com/office/drawing/2014/main" id="{8DAB7936-560E-4BE4-A478-3B0580B1F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62858-3F33-4368-988B-823997013895}"/>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390524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EADD3-9956-4310-A604-E85F03B106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EDB44B-2BEF-480C-A461-BAD44E5EDA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0DD99B-BB36-4517-A4A0-04A1870B77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5E953C-4862-4FA6-B6B6-941498F261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6EE925-9AD3-46A2-BD48-F834B252F2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7A3600-CCE5-4C87-8DB2-384B88ABD85A}"/>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8" name="Footer Placeholder 7">
            <a:extLst>
              <a:ext uri="{FF2B5EF4-FFF2-40B4-BE49-F238E27FC236}">
                <a16:creationId xmlns:a16="http://schemas.microsoft.com/office/drawing/2014/main" id="{B6AE7557-2310-4750-A254-1726A523A2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12632B-2FF1-45A1-99FF-5BB621FB5C1A}"/>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43268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6BF8-18DD-41FB-9F1D-9277DD3B35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014D8D-39DA-4449-AB8E-437078C4DBDB}"/>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4" name="Footer Placeholder 3">
            <a:extLst>
              <a:ext uri="{FF2B5EF4-FFF2-40B4-BE49-F238E27FC236}">
                <a16:creationId xmlns:a16="http://schemas.microsoft.com/office/drawing/2014/main" id="{58AB768B-536D-49A2-917E-D7F23434CB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522890-EE82-44E2-ACF6-2F3A3D17B1EC}"/>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1349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B88B48-10CC-4E32-B89C-647844DED4A7}"/>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3" name="Footer Placeholder 2">
            <a:extLst>
              <a:ext uri="{FF2B5EF4-FFF2-40B4-BE49-F238E27FC236}">
                <a16:creationId xmlns:a16="http://schemas.microsoft.com/office/drawing/2014/main" id="{C328DD3D-F426-4444-9E8E-018F2ED5D5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2AB69C-ACFC-4F29-859B-CA095FFC83BB}"/>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1807565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CB1C-8411-49FF-83F0-2508E46DD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C02034-FE52-4DDA-920C-3ADBF0701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446541-D527-4046-B0C2-EB39CC42E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83C3BE-5D17-4641-B595-51B71EF4F601}"/>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6" name="Footer Placeholder 5">
            <a:extLst>
              <a:ext uri="{FF2B5EF4-FFF2-40B4-BE49-F238E27FC236}">
                <a16:creationId xmlns:a16="http://schemas.microsoft.com/office/drawing/2014/main" id="{46A1C375-D362-4B1F-AD7D-CDF3B95EF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4857F-7A51-4626-92B1-26AC53FC9483}"/>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3287716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D3A23-701E-4331-96BC-23A00BC5B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D2AEE2-F4A8-4464-831E-6269471972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89C936-6C85-4E88-9389-DA3E5AAA4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48BE74-9028-47CB-AA88-4B9A80D82927}"/>
              </a:ext>
            </a:extLst>
          </p:cNvPr>
          <p:cNvSpPr>
            <a:spLocks noGrp="1"/>
          </p:cNvSpPr>
          <p:nvPr>
            <p:ph type="dt" sz="half" idx="10"/>
          </p:nvPr>
        </p:nvSpPr>
        <p:spPr/>
        <p:txBody>
          <a:bodyPr/>
          <a:lstStyle/>
          <a:p>
            <a:fld id="{596C16B4-3471-44EF-B5B5-7B995605DF4D}" type="datetimeFigureOut">
              <a:rPr lang="en-US" smtClean="0"/>
              <a:t>4/28/2021</a:t>
            </a:fld>
            <a:endParaRPr lang="en-US"/>
          </a:p>
        </p:txBody>
      </p:sp>
      <p:sp>
        <p:nvSpPr>
          <p:cNvPr id="6" name="Footer Placeholder 5">
            <a:extLst>
              <a:ext uri="{FF2B5EF4-FFF2-40B4-BE49-F238E27FC236}">
                <a16:creationId xmlns:a16="http://schemas.microsoft.com/office/drawing/2014/main" id="{85175378-17DD-49B8-AEC3-6249A7120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1E0B7-3DAE-491C-BEFD-7BD6604071F1}"/>
              </a:ext>
            </a:extLst>
          </p:cNvPr>
          <p:cNvSpPr>
            <a:spLocks noGrp="1"/>
          </p:cNvSpPr>
          <p:nvPr>
            <p:ph type="sldNum" sz="quarter" idx="12"/>
          </p:nvPr>
        </p:nvSpPr>
        <p:spPr/>
        <p:txBody>
          <a:bodyPr/>
          <a:lstStyle/>
          <a:p>
            <a:fld id="{E29F15D2-7F8A-470A-86AF-466D8EFD9DA6}" type="slidenum">
              <a:rPr lang="en-US" smtClean="0"/>
              <a:t>‹#›</a:t>
            </a:fld>
            <a:endParaRPr lang="en-US"/>
          </a:p>
        </p:txBody>
      </p:sp>
    </p:spTree>
    <p:extLst>
      <p:ext uri="{BB962C8B-B14F-4D97-AF65-F5344CB8AC3E}">
        <p14:creationId xmlns:p14="http://schemas.microsoft.com/office/powerpoint/2010/main" val="31692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E2F0C-CE61-4635-ABFD-6949ED591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D74398-6E42-4E40-9573-A5CF117FD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6A48E-FA2E-47B7-804F-F537A1657B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C16B4-3471-44EF-B5B5-7B995605DF4D}" type="datetimeFigureOut">
              <a:rPr lang="en-US" smtClean="0"/>
              <a:t>4/28/2021</a:t>
            </a:fld>
            <a:endParaRPr lang="en-US"/>
          </a:p>
        </p:txBody>
      </p:sp>
      <p:sp>
        <p:nvSpPr>
          <p:cNvPr id="5" name="Footer Placeholder 4">
            <a:extLst>
              <a:ext uri="{FF2B5EF4-FFF2-40B4-BE49-F238E27FC236}">
                <a16:creationId xmlns:a16="http://schemas.microsoft.com/office/drawing/2014/main" id="{DB9D39B4-D280-4C33-BF85-D8EBFA0EA3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690CD3-9437-431B-A51E-28F737BBE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F15D2-7F8A-470A-86AF-466D8EFD9DA6}" type="slidenum">
              <a:rPr lang="en-US" smtClean="0"/>
              <a:t>‹#›</a:t>
            </a:fld>
            <a:endParaRPr lang="en-US"/>
          </a:p>
        </p:txBody>
      </p:sp>
    </p:spTree>
    <p:extLst>
      <p:ext uri="{BB962C8B-B14F-4D97-AF65-F5344CB8AC3E}">
        <p14:creationId xmlns:p14="http://schemas.microsoft.com/office/powerpoint/2010/main" val="406131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hio.edu/hr/resources/hr-support-employees" TargetMode="External"/><Relationship Id="rId2" Type="http://schemas.openxmlformats.org/officeDocument/2006/relationships/hyperlink" Target="https://www.ohio.edu/hr/hire-manage/staff-hiring-process" TargetMode="External"/><Relationship Id="rId1" Type="http://schemas.openxmlformats.org/officeDocument/2006/relationships/slideLayout" Target="../slideLayouts/slideLayout7.xml"/><Relationship Id="rId4" Type="http://schemas.openxmlformats.org/officeDocument/2006/relationships/hyperlink" Target="https://www.ohio.edu/cas/dean/human-resources#hirin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ohio.edu/hr/resources/hr-support-employees" TargetMode="External"/><Relationship Id="rId2" Type="http://schemas.openxmlformats.org/officeDocument/2006/relationships/hyperlink" Target="https://www.ohio.edu/hr/hire-manage/staff-hiring-proces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224EF6-ED98-4CCB-868B-50490A90B194}"/>
              </a:ext>
            </a:extLst>
          </p:cNvPr>
          <p:cNvSpPr txBox="1"/>
          <p:nvPr/>
        </p:nvSpPr>
        <p:spPr>
          <a:xfrm>
            <a:off x="3600519" y="243260"/>
            <a:ext cx="4990962" cy="369332"/>
          </a:xfrm>
          <a:prstGeom prst="rect">
            <a:avLst/>
          </a:prstGeom>
          <a:noFill/>
          <a:ln w="28575">
            <a:solidFill>
              <a:schemeClr val="tx1"/>
            </a:solid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How to Request a Staff Position </a:t>
            </a:r>
          </a:p>
        </p:txBody>
      </p:sp>
      <p:sp>
        <p:nvSpPr>
          <p:cNvPr id="8" name="TextBox 7">
            <a:extLst>
              <a:ext uri="{FF2B5EF4-FFF2-40B4-BE49-F238E27FC236}">
                <a16:creationId xmlns:a16="http://schemas.microsoft.com/office/drawing/2014/main" id="{981033B6-44F9-42F8-B36F-A580E2EDEC72}"/>
              </a:ext>
            </a:extLst>
          </p:cNvPr>
          <p:cNvSpPr txBox="1"/>
          <p:nvPr/>
        </p:nvSpPr>
        <p:spPr>
          <a:xfrm>
            <a:off x="2671018" y="2800082"/>
            <a:ext cx="1486304"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Position approved</a:t>
            </a:r>
          </a:p>
        </p:txBody>
      </p:sp>
      <p:cxnSp>
        <p:nvCxnSpPr>
          <p:cNvPr id="10" name="Straight Arrow Connector 9">
            <a:extLst>
              <a:ext uri="{FF2B5EF4-FFF2-40B4-BE49-F238E27FC236}">
                <a16:creationId xmlns:a16="http://schemas.microsoft.com/office/drawing/2014/main" id="{4F5BA9B4-A7B2-4908-A529-F5422BD0FA4F}"/>
              </a:ext>
            </a:extLst>
          </p:cNvPr>
          <p:cNvCxnSpPr>
            <a:cxnSpLocks/>
          </p:cNvCxnSpPr>
          <p:nvPr/>
        </p:nvCxnSpPr>
        <p:spPr>
          <a:xfrm>
            <a:off x="6135470" y="2016204"/>
            <a:ext cx="0" cy="2129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FBA284F1-F3F0-4AC4-BF59-4F14376DF33B}"/>
              </a:ext>
            </a:extLst>
          </p:cNvPr>
          <p:cNvCxnSpPr>
            <a:cxnSpLocks/>
          </p:cNvCxnSpPr>
          <p:nvPr/>
        </p:nvCxnSpPr>
        <p:spPr>
          <a:xfrm>
            <a:off x="3394652" y="2552974"/>
            <a:ext cx="0" cy="2442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60EA8F-2034-4BD3-A983-6CBF7F281D24}"/>
              </a:ext>
            </a:extLst>
          </p:cNvPr>
          <p:cNvCxnSpPr>
            <a:cxnSpLocks/>
          </p:cNvCxnSpPr>
          <p:nvPr/>
        </p:nvCxnSpPr>
        <p:spPr>
          <a:xfrm>
            <a:off x="6125308" y="1245409"/>
            <a:ext cx="1" cy="2381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9547FE3-0E9E-4E61-99C6-0178877DDB29}"/>
              </a:ext>
            </a:extLst>
          </p:cNvPr>
          <p:cNvSpPr txBox="1"/>
          <p:nvPr/>
        </p:nvSpPr>
        <p:spPr>
          <a:xfrm>
            <a:off x="2545609" y="1482964"/>
            <a:ext cx="7297608"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Information gathering: new or replacement position, review of job documentation, completion of new position description, if necessary, proposed budget and source of funding, FTE, term limit, etc.</a:t>
            </a:r>
          </a:p>
        </p:txBody>
      </p:sp>
      <p:sp>
        <p:nvSpPr>
          <p:cNvPr id="25" name="TextBox 24">
            <a:extLst>
              <a:ext uri="{FF2B5EF4-FFF2-40B4-BE49-F238E27FC236}">
                <a16:creationId xmlns:a16="http://schemas.microsoft.com/office/drawing/2014/main" id="{A4BCC800-A284-4F6E-8874-6036B4A16D33}"/>
              </a:ext>
            </a:extLst>
          </p:cNvPr>
          <p:cNvSpPr txBox="1"/>
          <p:nvPr/>
        </p:nvSpPr>
        <p:spPr>
          <a:xfrm>
            <a:off x="4549572" y="2790598"/>
            <a:ext cx="3234653" cy="30777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Leadership asks for additional information</a:t>
            </a:r>
          </a:p>
        </p:txBody>
      </p:sp>
      <p:cxnSp>
        <p:nvCxnSpPr>
          <p:cNvPr id="27" name="Straight Arrow Connector 26">
            <a:extLst>
              <a:ext uri="{FF2B5EF4-FFF2-40B4-BE49-F238E27FC236}">
                <a16:creationId xmlns:a16="http://schemas.microsoft.com/office/drawing/2014/main" id="{0183E424-1EB0-4422-807A-155393DFF47E}"/>
              </a:ext>
            </a:extLst>
          </p:cNvPr>
          <p:cNvCxnSpPr>
            <a:cxnSpLocks/>
          </p:cNvCxnSpPr>
          <p:nvPr/>
        </p:nvCxnSpPr>
        <p:spPr>
          <a:xfrm>
            <a:off x="8803606" y="4072651"/>
            <a:ext cx="0" cy="1714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1D63E21-CA7A-4BD4-A2C8-10CC974878D7}"/>
              </a:ext>
            </a:extLst>
          </p:cNvPr>
          <p:cNvSpPr txBox="1"/>
          <p:nvPr/>
        </p:nvSpPr>
        <p:spPr>
          <a:xfrm>
            <a:off x="3324215" y="2246324"/>
            <a:ext cx="5391210" cy="307777"/>
          </a:xfrm>
          <a:prstGeom prst="rect">
            <a:avLst/>
          </a:prstGeom>
          <a:noFill/>
          <a:ln w="3175">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Position request and information presented to College Leadership by EC.</a:t>
            </a:r>
          </a:p>
        </p:txBody>
      </p:sp>
      <p:cxnSp>
        <p:nvCxnSpPr>
          <p:cNvPr id="34" name="Straight Arrow Connector 33">
            <a:extLst>
              <a:ext uri="{FF2B5EF4-FFF2-40B4-BE49-F238E27FC236}">
                <a16:creationId xmlns:a16="http://schemas.microsoft.com/office/drawing/2014/main" id="{18BA998E-2AAA-461B-B53B-9F8E243941F0}"/>
              </a:ext>
            </a:extLst>
          </p:cNvPr>
          <p:cNvCxnSpPr>
            <a:cxnSpLocks/>
          </p:cNvCxnSpPr>
          <p:nvPr/>
        </p:nvCxnSpPr>
        <p:spPr>
          <a:xfrm>
            <a:off x="8684550" y="2552974"/>
            <a:ext cx="0" cy="2442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8087F92-F611-4C71-9EDE-ACA78DE6C32E}"/>
              </a:ext>
            </a:extLst>
          </p:cNvPr>
          <p:cNvCxnSpPr>
            <a:cxnSpLocks/>
          </p:cNvCxnSpPr>
          <p:nvPr/>
        </p:nvCxnSpPr>
        <p:spPr>
          <a:xfrm>
            <a:off x="7110497" y="3114830"/>
            <a:ext cx="0" cy="2191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C696772-E391-40D1-8B44-2D9BDB2E1B1D}"/>
              </a:ext>
            </a:extLst>
          </p:cNvPr>
          <p:cNvSpPr txBox="1"/>
          <p:nvPr/>
        </p:nvSpPr>
        <p:spPr>
          <a:xfrm>
            <a:off x="6470123" y="3325684"/>
            <a:ext cx="2486405" cy="738664"/>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Requester will be contacted by EC or member of leadership for more information</a:t>
            </a:r>
          </a:p>
        </p:txBody>
      </p:sp>
      <p:sp>
        <p:nvSpPr>
          <p:cNvPr id="56" name="TextBox 55">
            <a:extLst>
              <a:ext uri="{FF2B5EF4-FFF2-40B4-BE49-F238E27FC236}">
                <a16:creationId xmlns:a16="http://schemas.microsoft.com/office/drawing/2014/main" id="{6FCBED85-F702-4EF0-954B-A0B7A98B24A6}"/>
              </a:ext>
            </a:extLst>
          </p:cNvPr>
          <p:cNvSpPr txBox="1"/>
          <p:nvPr/>
        </p:nvSpPr>
        <p:spPr>
          <a:xfrm>
            <a:off x="8176475" y="2790599"/>
            <a:ext cx="1297150"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Position denied</a:t>
            </a:r>
          </a:p>
        </p:txBody>
      </p:sp>
      <p:cxnSp>
        <p:nvCxnSpPr>
          <p:cNvPr id="58" name="Straight Arrow Connector 57">
            <a:extLst>
              <a:ext uri="{FF2B5EF4-FFF2-40B4-BE49-F238E27FC236}">
                <a16:creationId xmlns:a16="http://schemas.microsoft.com/office/drawing/2014/main" id="{87D1B42E-3C51-4238-9D39-A964907748B7}"/>
              </a:ext>
            </a:extLst>
          </p:cNvPr>
          <p:cNvCxnSpPr>
            <a:cxnSpLocks/>
          </p:cNvCxnSpPr>
          <p:nvPr/>
        </p:nvCxnSpPr>
        <p:spPr>
          <a:xfrm>
            <a:off x="7110497" y="4054177"/>
            <a:ext cx="0" cy="1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43648ED-21B4-461B-B060-7AAA99BA7E69}"/>
              </a:ext>
            </a:extLst>
          </p:cNvPr>
          <p:cNvCxnSpPr>
            <a:cxnSpLocks/>
          </p:cNvCxnSpPr>
          <p:nvPr/>
        </p:nvCxnSpPr>
        <p:spPr>
          <a:xfrm>
            <a:off x="6143108" y="2552974"/>
            <a:ext cx="0" cy="2442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69019D9E-6DCA-42C8-9969-5C1C4F49D92A}"/>
              </a:ext>
            </a:extLst>
          </p:cNvPr>
          <p:cNvSpPr txBox="1"/>
          <p:nvPr/>
        </p:nvSpPr>
        <p:spPr>
          <a:xfrm>
            <a:off x="668221" y="3429000"/>
            <a:ext cx="4315621" cy="738664"/>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EC and requester review </a:t>
            </a:r>
            <a:r>
              <a:rPr lang="en-US"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Staff and Faculty Hiring Process | Ohio University</a:t>
            </a:r>
            <a:r>
              <a:rPr lang="en-US" sz="1400" dirty="0">
                <a:latin typeface="Times New Roman" panose="02020603050405020304" pitchFamily="18" charset="0"/>
                <a:cs typeface="Times New Roman" panose="02020603050405020304" pitchFamily="18" charset="0"/>
              </a:rPr>
              <a:t> and schedule a search kick off meeting with the college’s </a:t>
            </a:r>
            <a:r>
              <a:rPr lang="en-US" sz="1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HR Liaison</a:t>
            </a:r>
            <a:r>
              <a:rPr lang="en-US" sz="1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71" name="TextBox 70">
            <a:extLst>
              <a:ext uri="{FF2B5EF4-FFF2-40B4-BE49-F238E27FC236}">
                <a16:creationId xmlns:a16="http://schemas.microsoft.com/office/drawing/2014/main" id="{2B005C85-D415-44D2-BA87-4214828E096C}"/>
              </a:ext>
            </a:extLst>
          </p:cNvPr>
          <p:cNvSpPr txBox="1"/>
          <p:nvPr/>
        </p:nvSpPr>
        <p:spPr>
          <a:xfrm>
            <a:off x="588121" y="5457888"/>
            <a:ext cx="1603239" cy="523220"/>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Once recruitment plan is approved</a:t>
            </a:r>
          </a:p>
        </p:txBody>
      </p:sp>
      <p:cxnSp>
        <p:nvCxnSpPr>
          <p:cNvPr id="73" name="Straight Arrow Connector 72">
            <a:extLst>
              <a:ext uri="{FF2B5EF4-FFF2-40B4-BE49-F238E27FC236}">
                <a16:creationId xmlns:a16="http://schemas.microsoft.com/office/drawing/2014/main" id="{A5DEF930-64DB-402D-8143-FDFBFD959A47}"/>
              </a:ext>
            </a:extLst>
          </p:cNvPr>
          <p:cNvCxnSpPr>
            <a:cxnSpLocks/>
            <a:stCxn id="75" idx="2"/>
          </p:cNvCxnSpPr>
          <p:nvPr/>
        </p:nvCxnSpPr>
        <p:spPr>
          <a:xfrm>
            <a:off x="1389742" y="4969921"/>
            <a:ext cx="0" cy="471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A83A6D4-3E10-461D-B5D2-EB69E4C47710}"/>
              </a:ext>
            </a:extLst>
          </p:cNvPr>
          <p:cNvSpPr txBox="1"/>
          <p:nvPr/>
        </p:nvSpPr>
        <p:spPr>
          <a:xfrm>
            <a:off x="370144" y="4446701"/>
            <a:ext cx="2039195" cy="523220"/>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Search kick off meeting occurs</a:t>
            </a:r>
          </a:p>
        </p:txBody>
      </p:sp>
      <p:cxnSp>
        <p:nvCxnSpPr>
          <p:cNvPr id="80" name="Straight Arrow Connector 79">
            <a:extLst>
              <a:ext uri="{FF2B5EF4-FFF2-40B4-BE49-F238E27FC236}">
                <a16:creationId xmlns:a16="http://schemas.microsoft.com/office/drawing/2014/main" id="{D97B7C2B-63C6-4583-A7AE-A594E2375E2E}"/>
              </a:ext>
            </a:extLst>
          </p:cNvPr>
          <p:cNvCxnSpPr>
            <a:cxnSpLocks/>
          </p:cNvCxnSpPr>
          <p:nvPr/>
        </p:nvCxnSpPr>
        <p:spPr>
          <a:xfrm>
            <a:off x="3394652" y="3098375"/>
            <a:ext cx="0" cy="3270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2D8E618-C6A8-41B8-8E06-CDC32D2337DC}"/>
              </a:ext>
            </a:extLst>
          </p:cNvPr>
          <p:cNvCxnSpPr>
            <a:cxnSpLocks/>
          </p:cNvCxnSpPr>
          <p:nvPr/>
        </p:nvCxnSpPr>
        <p:spPr>
          <a:xfrm>
            <a:off x="1389742" y="4167664"/>
            <a:ext cx="0" cy="274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1713B0A7-1E24-46E7-A491-8D3304579EC3}"/>
              </a:ext>
            </a:extLst>
          </p:cNvPr>
          <p:cNvCxnSpPr>
            <a:cxnSpLocks/>
            <a:endCxn id="115" idx="1"/>
          </p:cNvCxnSpPr>
          <p:nvPr/>
        </p:nvCxnSpPr>
        <p:spPr>
          <a:xfrm>
            <a:off x="5428429" y="6271075"/>
            <a:ext cx="330813"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DE1572D9-975F-4A9F-B0AF-3945F6199052}"/>
              </a:ext>
            </a:extLst>
          </p:cNvPr>
          <p:cNvSpPr txBox="1"/>
          <p:nvPr/>
        </p:nvSpPr>
        <p:spPr>
          <a:xfrm>
            <a:off x="2919269" y="5901744"/>
            <a:ext cx="2494594" cy="523220"/>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Posting requisition is created in </a:t>
            </a:r>
          </a:p>
          <a:p>
            <a:r>
              <a:rPr lang="en-US" sz="1400" dirty="0">
                <a:latin typeface="Times New Roman" panose="02020603050405020304" pitchFamily="18" charset="0"/>
                <a:cs typeface="Times New Roman" panose="02020603050405020304" pitchFamily="18" charset="0"/>
              </a:rPr>
              <a:t>People Admin by EC.</a:t>
            </a:r>
          </a:p>
        </p:txBody>
      </p:sp>
      <p:cxnSp>
        <p:nvCxnSpPr>
          <p:cNvPr id="97" name="Straight Arrow Connector 96">
            <a:extLst>
              <a:ext uri="{FF2B5EF4-FFF2-40B4-BE49-F238E27FC236}">
                <a16:creationId xmlns:a16="http://schemas.microsoft.com/office/drawing/2014/main" id="{A6610D5B-6921-4B86-BDDF-20893217D5B2}"/>
              </a:ext>
            </a:extLst>
          </p:cNvPr>
          <p:cNvCxnSpPr>
            <a:cxnSpLocks/>
            <a:stCxn id="71" idx="3"/>
            <a:endCxn id="99" idx="1"/>
          </p:cNvCxnSpPr>
          <p:nvPr/>
        </p:nvCxnSpPr>
        <p:spPr>
          <a:xfrm flipV="1">
            <a:off x="2191360" y="4819659"/>
            <a:ext cx="354249" cy="8998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73FE817B-4464-4C65-9B7F-76C0733E52B2}"/>
              </a:ext>
            </a:extLst>
          </p:cNvPr>
          <p:cNvSpPr txBox="1"/>
          <p:nvPr/>
        </p:nvSpPr>
        <p:spPr>
          <a:xfrm>
            <a:off x="2545609" y="4558049"/>
            <a:ext cx="3611977"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Search committee chair and members register &amp; complete OHIO Search Committee Training*</a:t>
            </a:r>
          </a:p>
        </p:txBody>
      </p:sp>
      <p:cxnSp>
        <p:nvCxnSpPr>
          <p:cNvPr id="101" name="Straight Arrow Connector 100">
            <a:extLst>
              <a:ext uri="{FF2B5EF4-FFF2-40B4-BE49-F238E27FC236}">
                <a16:creationId xmlns:a16="http://schemas.microsoft.com/office/drawing/2014/main" id="{6C53375E-95BC-4A9B-A5E0-5AA71F83BC53}"/>
              </a:ext>
            </a:extLst>
          </p:cNvPr>
          <p:cNvCxnSpPr>
            <a:cxnSpLocks/>
            <a:stCxn id="71" idx="3"/>
            <a:endCxn id="128" idx="1"/>
          </p:cNvCxnSpPr>
          <p:nvPr/>
        </p:nvCxnSpPr>
        <p:spPr>
          <a:xfrm flipV="1">
            <a:off x="2191360" y="5505749"/>
            <a:ext cx="512506" cy="2137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CF5130EF-F3E0-4EB1-B3A5-C7383193446B}"/>
              </a:ext>
            </a:extLst>
          </p:cNvPr>
          <p:cNvSpPr txBox="1"/>
          <p:nvPr/>
        </p:nvSpPr>
        <p:spPr>
          <a:xfrm>
            <a:off x="5759242" y="6117187"/>
            <a:ext cx="4834466" cy="30777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Go to next page: Posting Requisition Creation and Workflow</a:t>
            </a:r>
          </a:p>
        </p:txBody>
      </p:sp>
      <p:sp>
        <p:nvSpPr>
          <p:cNvPr id="79" name="TextBox 78">
            <a:extLst>
              <a:ext uri="{FF2B5EF4-FFF2-40B4-BE49-F238E27FC236}">
                <a16:creationId xmlns:a16="http://schemas.microsoft.com/office/drawing/2014/main" id="{30BF8620-683B-4C81-8E6B-7A09A5E366A6}"/>
              </a:ext>
            </a:extLst>
          </p:cNvPr>
          <p:cNvSpPr txBox="1"/>
          <p:nvPr/>
        </p:nvSpPr>
        <p:spPr>
          <a:xfrm>
            <a:off x="6293857" y="4914228"/>
            <a:ext cx="5528000" cy="461665"/>
          </a:xfrm>
          <a:prstGeom prst="rect">
            <a:avLst/>
          </a:prstGeom>
          <a:noFill/>
          <a:ln>
            <a:solidFill>
              <a:schemeClr val="tx1"/>
            </a:solidFill>
            <a:prstDash val="dash"/>
          </a:ln>
        </p:spPr>
        <p:txBody>
          <a:bodyPr wrap="square" rtlCol="0">
            <a:spAutoFit/>
          </a:bodyPr>
          <a:lstStyle/>
          <a:p>
            <a:r>
              <a:rPr lang="en-US" sz="1200" dirty="0">
                <a:latin typeface="Times New Roman" panose="02020603050405020304" pitchFamily="18" charset="0"/>
                <a:cs typeface="Times New Roman" panose="02020603050405020304" pitchFamily="18" charset="0"/>
              </a:rPr>
              <a:t>*Hiring Managers &amp; Search Committee Chairs must complete Modules 1 &amp; 2 every 2 years; Search committee members must complete Module 2 once every 2 years.</a:t>
            </a:r>
          </a:p>
        </p:txBody>
      </p:sp>
      <p:cxnSp>
        <p:nvCxnSpPr>
          <p:cNvPr id="104" name="Straight Arrow Connector 103">
            <a:extLst>
              <a:ext uri="{FF2B5EF4-FFF2-40B4-BE49-F238E27FC236}">
                <a16:creationId xmlns:a16="http://schemas.microsoft.com/office/drawing/2014/main" id="{91F85C48-11DD-4FF4-BC31-E18EBD074CC1}"/>
              </a:ext>
            </a:extLst>
          </p:cNvPr>
          <p:cNvCxnSpPr>
            <a:cxnSpLocks/>
          </p:cNvCxnSpPr>
          <p:nvPr/>
        </p:nvCxnSpPr>
        <p:spPr>
          <a:xfrm>
            <a:off x="6109431" y="634599"/>
            <a:ext cx="0" cy="323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955127D6-79C5-4C88-8A50-95B6AB44A499}"/>
              </a:ext>
            </a:extLst>
          </p:cNvPr>
          <p:cNvSpPr txBox="1"/>
          <p:nvPr/>
        </p:nvSpPr>
        <p:spPr>
          <a:xfrm>
            <a:off x="2673865" y="954857"/>
            <a:ext cx="7041095"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Contact the College’s Employment Coordinator (EC)</a:t>
            </a:r>
            <a:r>
              <a:rPr lang="en-US" sz="1400" dirty="0">
                <a:hlinkClick r:id="rId4"/>
              </a:rPr>
              <a:t> A&amp;S Human Resources | Ohio University</a:t>
            </a:r>
            <a:r>
              <a:rPr lang="en-US" sz="1400" dirty="0">
                <a:latin typeface="Times New Roman" panose="02020603050405020304" pitchFamily="18" charset="0"/>
                <a:cs typeface="Times New Roman" panose="02020603050405020304" pitchFamily="18" charset="0"/>
              </a:rPr>
              <a:t> </a:t>
            </a:r>
          </a:p>
        </p:txBody>
      </p:sp>
      <p:sp>
        <p:nvSpPr>
          <p:cNvPr id="111" name="TextBox 110">
            <a:extLst>
              <a:ext uri="{FF2B5EF4-FFF2-40B4-BE49-F238E27FC236}">
                <a16:creationId xmlns:a16="http://schemas.microsoft.com/office/drawing/2014/main" id="{B617E59C-EDDE-4F4F-A0B4-921C1E8621FD}"/>
              </a:ext>
            </a:extLst>
          </p:cNvPr>
          <p:cNvSpPr txBox="1"/>
          <p:nvPr/>
        </p:nvSpPr>
        <p:spPr>
          <a:xfrm>
            <a:off x="6341249" y="4244085"/>
            <a:ext cx="1936749" cy="523220"/>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Leadership reviews and </a:t>
            </a:r>
          </a:p>
          <a:p>
            <a:r>
              <a:rPr lang="en-US" sz="1400" dirty="0">
                <a:latin typeface="Times New Roman" panose="02020603050405020304" pitchFamily="18" charset="0"/>
                <a:cs typeface="Times New Roman" panose="02020603050405020304" pitchFamily="18" charset="0"/>
              </a:rPr>
              <a:t>position is approved</a:t>
            </a:r>
          </a:p>
        </p:txBody>
      </p:sp>
      <p:sp>
        <p:nvSpPr>
          <p:cNvPr id="117" name="TextBox 116">
            <a:extLst>
              <a:ext uri="{FF2B5EF4-FFF2-40B4-BE49-F238E27FC236}">
                <a16:creationId xmlns:a16="http://schemas.microsoft.com/office/drawing/2014/main" id="{A379E3FD-E229-49B0-B436-74D628E24C6C}"/>
              </a:ext>
            </a:extLst>
          </p:cNvPr>
          <p:cNvSpPr txBox="1"/>
          <p:nvPr/>
        </p:nvSpPr>
        <p:spPr>
          <a:xfrm>
            <a:off x="8591481" y="4237170"/>
            <a:ext cx="1936749" cy="523220"/>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Leadership reviews and </a:t>
            </a:r>
          </a:p>
          <a:p>
            <a:r>
              <a:rPr lang="en-US" sz="1400" dirty="0">
                <a:latin typeface="Times New Roman" panose="02020603050405020304" pitchFamily="18" charset="0"/>
                <a:cs typeface="Times New Roman" panose="02020603050405020304" pitchFamily="18" charset="0"/>
              </a:rPr>
              <a:t>position is denied</a:t>
            </a:r>
          </a:p>
        </p:txBody>
      </p:sp>
      <p:cxnSp>
        <p:nvCxnSpPr>
          <p:cNvPr id="118" name="Straight Arrow Connector 117">
            <a:extLst>
              <a:ext uri="{FF2B5EF4-FFF2-40B4-BE49-F238E27FC236}">
                <a16:creationId xmlns:a16="http://schemas.microsoft.com/office/drawing/2014/main" id="{C30C6D6C-C4B4-44BF-88F6-00F6FA086406}"/>
              </a:ext>
            </a:extLst>
          </p:cNvPr>
          <p:cNvCxnSpPr>
            <a:cxnSpLocks/>
            <a:stCxn id="111" idx="1"/>
            <a:endCxn id="70" idx="3"/>
          </p:cNvCxnSpPr>
          <p:nvPr/>
        </p:nvCxnSpPr>
        <p:spPr>
          <a:xfrm flipH="1" flipV="1">
            <a:off x="4983842" y="3798332"/>
            <a:ext cx="1357407" cy="7073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FCC59BE3-96C9-401F-A50C-1534B3E1418D}"/>
              </a:ext>
            </a:extLst>
          </p:cNvPr>
          <p:cNvSpPr txBox="1"/>
          <p:nvPr/>
        </p:nvSpPr>
        <p:spPr>
          <a:xfrm>
            <a:off x="2703866" y="5244139"/>
            <a:ext cx="2888042"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Diversity Advocate* is identified to be a member of the search committee</a:t>
            </a:r>
          </a:p>
        </p:txBody>
      </p:sp>
      <p:cxnSp>
        <p:nvCxnSpPr>
          <p:cNvPr id="133" name="Straight Arrow Connector 132">
            <a:extLst>
              <a:ext uri="{FF2B5EF4-FFF2-40B4-BE49-F238E27FC236}">
                <a16:creationId xmlns:a16="http://schemas.microsoft.com/office/drawing/2014/main" id="{1CDD4353-5D41-437E-840F-698AFBB3A07A}"/>
              </a:ext>
            </a:extLst>
          </p:cNvPr>
          <p:cNvCxnSpPr>
            <a:cxnSpLocks/>
            <a:stCxn id="71" idx="3"/>
            <a:endCxn id="95" idx="1"/>
          </p:cNvCxnSpPr>
          <p:nvPr/>
        </p:nvCxnSpPr>
        <p:spPr>
          <a:xfrm>
            <a:off x="2191360" y="5719498"/>
            <a:ext cx="727909" cy="4438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64D80629-AFF3-44D2-A988-93654CEC84A9}"/>
              </a:ext>
            </a:extLst>
          </p:cNvPr>
          <p:cNvSpPr txBox="1"/>
          <p:nvPr/>
        </p:nvSpPr>
        <p:spPr>
          <a:xfrm>
            <a:off x="5787523" y="5487856"/>
            <a:ext cx="5974297" cy="461665"/>
          </a:xfrm>
          <a:prstGeom prst="rect">
            <a:avLst/>
          </a:prstGeom>
          <a:noFill/>
          <a:ln>
            <a:solidFill>
              <a:schemeClr val="tx1"/>
            </a:solidFill>
            <a:prstDash val="dash"/>
          </a:ln>
        </p:spPr>
        <p:txBody>
          <a:bodyPr wrap="square" rtlCol="0">
            <a:spAutoFit/>
          </a:bodyPr>
          <a:lstStyle/>
          <a:p>
            <a:r>
              <a:rPr lang="en-US" sz="1200" dirty="0">
                <a:latin typeface="Times New Roman" panose="02020603050405020304" pitchFamily="18" charset="0"/>
                <a:cs typeface="Times New Roman" panose="02020603050405020304" pitchFamily="18" charset="0"/>
              </a:rPr>
              <a:t>*Diversity Advocates must be volunteers, complete Search Committee Training – Module 2 within the prior 6 months and complete the Diversity Advocate training.</a:t>
            </a:r>
          </a:p>
        </p:txBody>
      </p:sp>
    </p:spTree>
    <p:extLst>
      <p:ext uri="{BB962C8B-B14F-4D97-AF65-F5344CB8AC3E}">
        <p14:creationId xmlns:p14="http://schemas.microsoft.com/office/powerpoint/2010/main" val="1101287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224EF6-ED98-4CCB-868B-50490A90B194}"/>
              </a:ext>
            </a:extLst>
          </p:cNvPr>
          <p:cNvSpPr txBox="1"/>
          <p:nvPr/>
        </p:nvSpPr>
        <p:spPr>
          <a:xfrm>
            <a:off x="3600519" y="243260"/>
            <a:ext cx="4990962" cy="369332"/>
          </a:xfrm>
          <a:prstGeom prst="rect">
            <a:avLst/>
          </a:prstGeom>
          <a:noFill/>
          <a:ln w="28575">
            <a:solidFill>
              <a:schemeClr val="tx1"/>
            </a:solid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Posting Requisition Creation and Workflow </a:t>
            </a:r>
          </a:p>
        </p:txBody>
      </p:sp>
      <p:sp>
        <p:nvSpPr>
          <p:cNvPr id="8" name="TextBox 7">
            <a:extLst>
              <a:ext uri="{FF2B5EF4-FFF2-40B4-BE49-F238E27FC236}">
                <a16:creationId xmlns:a16="http://schemas.microsoft.com/office/drawing/2014/main" id="{981033B6-44F9-42F8-B36F-A580E2EDEC72}"/>
              </a:ext>
            </a:extLst>
          </p:cNvPr>
          <p:cNvSpPr txBox="1"/>
          <p:nvPr/>
        </p:nvSpPr>
        <p:spPr>
          <a:xfrm>
            <a:off x="2416555" y="2612714"/>
            <a:ext cx="3062057" cy="523220"/>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The Planning Unit approves requisition </a:t>
            </a:r>
          </a:p>
          <a:p>
            <a:r>
              <a:rPr lang="en-US" sz="1400" dirty="0">
                <a:latin typeface="Times New Roman" panose="02020603050405020304" pitchFamily="18" charset="0"/>
                <a:cs typeface="Times New Roman" panose="02020603050405020304" pitchFamily="18" charset="0"/>
              </a:rPr>
              <a:t>&amp; submits it to Human Resources</a:t>
            </a:r>
          </a:p>
        </p:txBody>
      </p:sp>
      <p:cxnSp>
        <p:nvCxnSpPr>
          <p:cNvPr id="10" name="Straight Arrow Connector 9">
            <a:extLst>
              <a:ext uri="{FF2B5EF4-FFF2-40B4-BE49-F238E27FC236}">
                <a16:creationId xmlns:a16="http://schemas.microsoft.com/office/drawing/2014/main" id="{4F5BA9B4-A7B2-4908-A529-F5422BD0FA4F}"/>
              </a:ext>
            </a:extLst>
          </p:cNvPr>
          <p:cNvCxnSpPr>
            <a:cxnSpLocks/>
          </p:cNvCxnSpPr>
          <p:nvPr/>
        </p:nvCxnSpPr>
        <p:spPr>
          <a:xfrm>
            <a:off x="6125308" y="1791292"/>
            <a:ext cx="0" cy="2741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FBA284F1-F3F0-4AC4-BF59-4F14376DF33B}"/>
              </a:ext>
            </a:extLst>
          </p:cNvPr>
          <p:cNvCxnSpPr>
            <a:cxnSpLocks/>
          </p:cNvCxnSpPr>
          <p:nvPr/>
        </p:nvCxnSpPr>
        <p:spPr>
          <a:xfrm>
            <a:off x="4599031" y="2364170"/>
            <a:ext cx="0" cy="2576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60EA8F-2034-4BD3-A983-6CBF7F281D24}"/>
              </a:ext>
            </a:extLst>
          </p:cNvPr>
          <p:cNvCxnSpPr>
            <a:cxnSpLocks/>
          </p:cNvCxnSpPr>
          <p:nvPr/>
        </p:nvCxnSpPr>
        <p:spPr>
          <a:xfrm>
            <a:off x="6125308" y="1245409"/>
            <a:ext cx="1" cy="2381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9547FE3-0E9E-4E61-99C6-0178877DDB29}"/>
              </a:ext>
            </a:extLst>
          </p:cNvPr>
          <p:cNvSpPr txBox="1"/>
          <p:nvPr/>
        </p:nvSpPr>
        <p:spPr>
          <a:xfrm>
            <a:off x="2146738" y="1476934"/>
            <a:ext cx="7706506" cy="30777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A posting requisition is created by the Hiring Manager / EC – see Staff and Faculty Hiring Process </a:t>
            </a:r>
            <a:r>
              <a:rPr lang="en-US" sz="1400" dirty="0">
                <a:latin typeface="Times New Roman" panose="02020603050405020304" pitchFamily="18" charset="0"/>
                <a:cs typeface="Times New Roman" panose="02020603050405020304" pitchFamily="18" charset="0"/>
                <a:hlinkClick r:id="rId2"/>
              </a:rPr>
              <a:t>here</a:t>
            </a:r>
            <a:r>
              <a:rPr lang="en-US" sz="1400" dirty="0">
                <a:latin typeface="Times New Roman" panose="02020603050405020304" pitchFamily="18" charset="0"/>
                <a:cs typeface="Times New Roman" panose="02020603050405020304" pitchFamily="18" charset="0"/>
              </a:rPr>
              <a:t>.</a:t>
            </a:r>
          </a:p>
        </p:txBody>
      </p:sp>
      <p:sp>
        <p:nvSpPr>
          <p:cNvPr id="25" name="TextBox 24">
            <a:extLst>
              <a:ext uri="{FF2B5EF4-FFF2-40B4-BE49-F238E27FC236}">
                <a16:creationId xmlns:a16="http://schemas.microsoft.com/office/drawing/2014/main" id="{A4BCC800-A284-4F6E-8874-6036B4A16D33}"/>
              </a:ext>
            </a:extLst>
          </p:cNvPr>
          <p:cNvSpPr txBox="1"/>
          <p:nvPr/>
        </p:nvSpPr>
        <p:spPr>
          <a:xfrm>
            <a:off x="6618598" y="2619220"/>
            <a:ext cx="3234653"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Requisition is sent back to Hiring Manager for completion or clarification</a:t>
            </a:r>
          </a:p>
        </p:txBody>
      </p:sp>
      <p:cxnSp>
        <p:nvCxnSpPr>
          <p:cNvPr id="27" name="Straight Arrow Connector 26">
            <a:extLst>
              <a:ext uri="{FF2B5EF4-FFF2-40B4-BE49-F238E27FC236}">
                <a16:creationId xmlns:a16="http://schemas.microsoft.com/office/drawing/2014/main" id="{0183E424-1EB0-4422-807A-155393DFF47E}"/>
              </a:ext>
            </a:extLst>
          </p:cNvPr>
          <p:cNvCxnSpPr>
            <a:cxnSpLocks/>
          </p:cNvCxnSpPr>
          <p:nvPr/>
        </p:nvCxnSpPr>
        <p:spPr>
          <a:xfrm>
            <a:off x="4336037" y="4009873"/>
            <a:ext cx="0" cy="1970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1D63E21-CA7A-4BD4-A2C8-10CC974878D7}"/>
              </a:ext>
            </a:extLst>
          </p:cNvPr>
          <p:cNvSpPr txBox="1"/>
          <p:nvPr/>
        </p:nvSpPr>
        <p:spPr>
          <a:xfrm>
            <a:off x="2951980" y="2082182"/>
            <a:ext cx="6346653" cy="307777"/>
          </a:xfrm>
          <a:prstGeom prst="rect">
            <a:avLst/>
          </a:prstGeom>
          <a:noFill/>
          <a:ln w="3175">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The posting requisition is submitted to the Planning Unit (CFAO) for approval</a:t>
            </a:r>
          </a:p>
        </p:txBody>
      </p:sp>
      <p:cxnSp>
        <p:nvCxnSpPr>
          <p:cNvPr id="34" name="Straight Arrow Connector 33">
            <a:extLst>
              <a:ext uri="{FF2B5EF4-FFF2-40B4-BE49-F238E27FC236}">
                <a16:creationId xmlns:a16="http://schemas.microsoft.com/office/drawing/2014/main" id="{18BA998E-2AAA-461B-B53B-9F8E243941F0}"/>
              </a:ext>
            </a:extLst>
          </p:cNvPr>
          <p:cNvCxnSpPr>
            <a:cxnSpLocks/>
          </p:cNvCxnSpPr>
          <p:nvPr/>
        </p:nvCxnSpPr>
        <p:spPr>
          <a:xfrm flipV="1">
            <a:off x="8061569" y="2389959"/>
            <a:ext cx="0" cy="2485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8087F92-F611-4C71-9EDE-ACA78DE6C32E}"/>
              </a:ext>
            </a:extLst>
          </p:cNvPr>
          <p:cNvCxnSpPr>
            <a:cxnSpLocks/>
          </p:cNvCxnSpPr>
          <p:nvPr/>
        </p:nvCxnSpPr>
        <p:spPr>
          <a:xfrm>
            <a:off x="6202741" y="5425704"/>
            <a:ext cx="0" cy="2191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6FCBED85-F702-4EF0-954B-A0B7A98B24A6}"/>
              </a:ext>
            </a:extLst>
          </p:cNvPr>
          <p:cNvSpPr txBox="1"/>
          <p:nvPr/>
        </p:nvSpPr>
        <p:spPr>
          <a:xfrm>
            <a:off x="3486829" y="5674248"/>
            <a:ext cx="6366415" cy="30777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Hiring manager / EC will communicate Compensation’s results back to the requester</a:t>
            </a:r>
          </a:p>
        </p:txBody>
      </p:sp>
      <p:cxnSp>
        <p:nvCxnSpPr>
          <p:cNvPr id="58" name="Straight Arrow Connector 57">
            <a:extLst>
              <a:ext uri="{FF2B5EF4-FFF2-40B4-BE49-F238E27FC236}">
                <a16:creationId xmlns:a16="http://schemas.microsoft.com/office/drawing/2014/main" id="{87D1B42E-3C51-4238-9D39-A964907748B7}"/>
              </a:ext>
            </a:extLst>
          </p:cNvPr>
          <p:cNvCxnSpPr>
            <a:cxnSpLocks/>
          </p:cNvCxnSpPr>
          <p:nvPr/>
        </p:nvCxnSpPr>
        <p:spPr>
          <a:xfrm>
            <a:off x="7671151" y="4013845"/>
            <a:ext cx="1" cy="1930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43648ED-21B4-461B-B060-7AAA99BA7E69}"/>
              </a:ext>
            </a:extLst>
          </p:cNvPr>
          <p:cNvCxnSpPr>
            <a:cxnSpLocks/>
          </p:cNvCxnSpPr>
          <p:nvPr/>
        </p:nvCxnSpPr>
        <p:spPr>
          <a:xfrm>
            <a:off x="7671151" y="2394286"/>
            <a:ext cx="0" cy="2442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69019D9E-6DCA-42C8-9969-5C1C4F49D92A}"/>
              </a:ext>
            </a:extLst>
          </p:cNvPr>
          <p:cNvSpPr txBox="1"/>
          <p:nvPr/>
        </p:nvSpPr>
        <p:spPr>
          <a:xfrm>
            <a:off x="3533322" y="3453611"/>
            <a:ext cx="4996402" cy="523220"/>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The College’s </a:t>
            </a:r>
            <a:r>
              <a:rPr lang="en-US" sz="1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HR Liaison</a:t>
            </a:r>
            <a:r>
              <a:rPr lang="en-US" sz="1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reviews the requisition, seeks clarification if necessary, and either:</a:t>
            </a:r>
          </a:p>
        </p:txBody>
      </p:sp>
      <p:sp>
        <p:nvSpPr>
          <p:cNvPr id="71" name="TextBox 70">
            <a:extLst>
              <a:ext uri="{FF2B5EF4-FFF2-40B4-BE49-F238E27FC236}">
                <a16:creationId xmlns:a16="http://schemas.microsoft.com/office/drawing/2014/main" id="{2B005C85-D415-44D2-BA87-4214828E096C}"/>
              </a:ext>
            </a:extLst>
          </p:cNvPr>
          <p:cNvSpPr txBox="1"/>
          <p:nvPr/>
        </p:nvSpPr>
        <p:spPr>
          <a:xfrm>
            <a:off x="344607" y="5217258"/>
            <a:ext cx="1603239" cy="307777"/>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Compensation will:</a:t>
            </a:r>
          </a:p>
        </p:txBody>
      </p:sp>
      <p:cxnSp>
        <p:nvCxnSpPr>
          <p:cNvPr id="80" name="Straight Arrow Connector 79">
            <a:extLst>
              <a:ext uri="{FF2B5EF4-FFF2-40B4-BE49-F238E27FC236}">
                <a16:creationId xmlns:a16="http://schemas.microsoft.com/office/drawing/2014/main" id="{D97B7C2B-63C6-4583-A7AE-A594E2375E2E}"/>
              </a:ext>
            </a:extLst>
          </p:cNvPr>
          <p:cNvCxnSpPr>
            <a:cxnSpLocks/>
          </p:cNvCxnSpPr>
          <p:nvPr/>
        </p:nvCxnSpPr>
        <p:spPr>
          <a:xfrm>
            <a:off x="4595240" y="3142780"/>
            <a:ext cx="0" cy="3140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1713B0A7-1E24-46E7-A491-8D3304579EC3}"/>
              </a:ext>
            </a:extLst>
          </p:cNvPr>
          <p:cNvCxnSpPr>
            <a:cxnSpLocks/>
          </p:cNvCxnSpPr>
          <p:nvPr/>
        </p:nvCxnSpPr>
        <p:spPr>
          <a:xfrm>
            <a:off x="9108175" y="4464936"/>
            <a:ext cx="4228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A6610D5B-6921-4B86-BDDF-20893217D5B2}"/>
              </a:ext>
            </a:extLst>
          </p:cNvPr>
          <p:cNvCxnSpPr>
            <a:cxnSpLocks/>
            <a:stCxn id="71" idx="3"/>
            <a:endCxn id="99" idx="1"/>
          </p:cNvCxnSpPr>
          <p:nvPr/>
        </p:nvCxnSpPr>
        <p:spPr>
          <a:xfrm flipV="1">
            <a:off x="1947846" y="5164094"/>
            <a:ext cx="468708" cy="2070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73FE817B-4464-4C65-9B7F-76C0733E52B2}"/>
              </a:ext>
            </a:extLst>
          </p:cNvPr>
          <p:cNvSpPr txBox="1"/>
          <p:nvPr/>
        </p:nvSpPr>
        <p:spPr>
          <a:xfrm>
            <a:off x="2416554" y="4902484"/>
            <a:ext cx="9430835"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Review position description, map it to the job framework which drives pay grade assignment, assign or update position number as appropriate, enter all the above information into the requisition, and send it back to the </a:t>
            </a:r>
            <a:r>
              <a:rPr lang="en-US"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HR Liaison</a:t>
            </a:r>
            <a:r>
              <a:rPr lang="en-US" sz="1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cxnSp>
        <p:nvCxnSpPr>
          <p:cNvPr id="101" name="Straight Arrow Connector 100">
            <a:extLst>
              <a:ext uri="{FF2B5EF4-FFF2-40B4-BE49-F238E27FC236}">
                <a16:creationId xmlns:a16="http://schemas.microsoft.com/office/drawing/2014/main" id="{6C53375E-95BC-4A9B-A5E0-5AA71F83BC53}"/>
              </a:ext>
            </a:extLst>
          </p:cNvPr>
          <p:cNvCxnSpPr>
            <a:cxnSpLocks/>
          </p:cNvCxnSpPr>
          <p:nvPr/>
        </p:nvCxnSpPr>
        <p:spPr>
          <a:xfrm>
            <a:off x="1955277" y="5388952"/>
            <a:ext cx="442087" cy="4122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CF5130EF-F3E0-4EB1-B3A5-C7383193446B}"/>
              </a:ext>
            </a:extLst>
          </p:cNvPr>
          <p:cNvSpPr txBox="1"/>
          <p:nvPr/>
        </p:nvSpPr>
        <p:spPr>
          <a:xfrm>
            <a:off x="9533698" y="3758621"/>
            <a:ext cx="2386955" cy="95410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Go to next page: Posting requisition submitted to Executive Review Committee (ERC) or Provost</a:t>
            </a:r>
          </a:p>
        </p:txBody>
      </p:sp>
      <p:cxnSp>
        <p:nvCxnSpPr>
          <p:cNvPr id="104" name="Straight Arrow Connector 103">
            <a:extLst>
              <a:ext uri="{FF2B5EF4-FFF2-40B4-BE49-F238E27FC236}">
                <a16:creationId xmlns:a16="http://schemas.microsoft.com/office/drawing/2014/main" id="{91F85C48-11DD-4FF4-BC31-E18EBD074CC1}"/>
              </a:ext>
            </a:extLst>
          </p:cNvPr>
          <p:cNvCxnSpPr>
            <a:cxnSpLocks/>
          </p:cNvCxnSpPr>
          <p:nvPr/>
        </p:nvCxnSpPr>
        <p:spPr>
          <a:xfrm>
            <a:off x="6109431" y="634599"/>
            <a:ext cx="0" cy="323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955127D6-79C5-4C88-8A50-95B6AB44A499}"/>
              </a:ext>
            </a:extLst>
          </p:cNvPr>
          <p:cNvSpPr txBox="1"/>
          <p:nvPr/>
        </p:nvSpPr>
        <p:spPr>
          <a:xfrm>
            <a:off x="2850210" y="976469"/>
            <a:ext cx="6550191"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In CAS, an Employment Coordinator (EC) serves as the Hiring Manager for all searches.</a:t>
            </a:r>
          </a:p>
        </p:txBody>
      </p:sp>
      <p:sp>
        <p:nvSpPr>
          <p:cNvPr id="111" name="TextBox 110">
            <a:extLst>
              <a:ext uri="{FF2B5EF4-FFF2-40B4-BE49-F238E27FC236}">
                <a16:creationId xmlns:a16="http://schemas.microsoft.com/office/drawing/2014/main" id="{B617E59C-EDDE-4F4F-A0B4-921C1E8621FD}"/>
              </a:ext>
            </a:extLst>
          </p:cNvPr>
          <p:cNvSpPr txBox="1"/>
          <p:nvPr/>
        </p:nvSpPr>
        <p:spPr>
          <a:xfrm>
            <a:off x="1749743" y="4225375"/>
            <a:ext cx="3474172"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Submits the requisition to Compensation if the position description needs reviewed </a:t>
            </a:r>
          </a:p>
        </p:txBody>
      </p:sp>
      <p:sp>
        <p:nvSpPr>
          <p:cNvPr id="128" name="TextBox 127">
            <a:extLst>
              <a:ext uri="{FF2B5EF4-FFF2-40B4-BE49-F238E27FC236}">
                <a16:creationId xmlns:a16="http://schemas.microsoft.com/office/drawing/2014/main" id="{FCC59BE3-96C9-401F-A50C-1534B3E1418D}"/>
              </a:ext>
            </a:extLst>
          </p:cNvPr>
          <p:cNvSpPr txBox="1"/>
          <p:nvPr/>
        </p:nvSpPr>
        <p:spPr>
          <a:xfrm>
            <a:off x="344607" y="5801154"/>
            <a:ext cx="2408856" cy="738664"/>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Review position description &amp; seek clarification from hiring manager / EC or HR Liaison</a:t>
            </a:r>
          </a:p>
        </p:txBody>
      </p:sp>
      <p:sp>
        <p:nvSpPr>
          <p:cNvPr id="50" name="TextBox 49">
            <a:extLst>
              <a:ext uri="{FF2B5EF4-FFF2-40B4-BE49-F238E27FC236}">
                <a16:creationId xmlns:a16="http://schemas.microsoft.com/office/drawing/2014/main" id="{9452340E-F5B2-445F-A49D-01BA1EC0E369}"/>
              </a:ext>
            </a:extLst>
          </p:cNvPr>
          <p:cNvSpPr txBox="1"/>
          <p:nvPr/>
        </p:nvSpPr>
        <p:spPr>
          <a:xfrm>
            <a:off x="5478612" y="4235675"/>
            <a:ext cx="3629563"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Submits the requisition to the Provost or ERC if the position description does not need reviewed</a:t>
            </a:r>
          </a:p>
        </p:txBody>
      </p:sp>
      <p:cxnSp>
        <p:nvCxnSpPr>
          <p:cNvPr id="88" name="Straight Arrow Connector 87">
            <a:extLst>
              <a:ext uri="{FF2B5EF4-FFF2-40B4-BE49-F238E27FC236}">
                <a16:creationId xmlns:a16="http://schemas.microsoft.com/office/drawing/2014/main" id="{CA0286A6-D569-4569-8A44-B3E7CA29F38B}"/>
              </a:ext>
            </a:extLst>
          </p:cNvPr>
          <p:cNvCxnSpPr>
            <a:cxnSpLocks/>
            <a:stCxn id="111" idx="1"/>
            <a:endCxn id="71" idx="0"/>
          </p:cNvCxnSpPr>
          <p:nvPr/>
        </p:nvCxnSpPr>
        <p:spPr>
          <a:xfrm flipH="1">
            <a:off x="1146227" y="4486985"/>
            <a:ext cx="603516" cy="7302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1A6ED83F-1B63-4D5D-B030-28A5E56C0905}"/>
              </a:ext>
            </a:extLst>
          </p:cNvPr>
          <p:cNvCxnSpPr>
            <a:cxnSpLocks/>
          </p:cNvCxnSpPr>
          <p:nvPr/>
        </p:nvCxnSpPr>
        <p:spPr>
          <a:xfrm>
            <a:off x="7205315" y="5981301"/>
            <a:ext cx="0" cy="2485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A7214F7-1C8D-4C89-855A-E041FB3EE7E6}"/>
              </a:ext>
            </a:extLst>
          </p:cNvPr>
          <p:cNvSpPr txBox="1"/>
          <p:nvPr/>
        </p:nvSpPr>
        <p:spPr>
          <a:xfrm>
            <a:off x="2951980" y="6233551"/>
            <a:ext cx="8626401" cy="30777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If requester approves of the results, HR Liaison submits requisition to Executive Review Committee (see next page).  </a:t>
            </a:r>
          </a:p>
        </p:txBody>
      </p:sp>
    </p:spTree>
    <p:extLst>
      <p:ext uri="{BB962C8B-B14F-4D97-AF65-F5344CB8AC3E}">
        <p14:creationId xmlns:p14="http://schemas.microsoft.com/office/powerpoint/2010/main" val="40435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224EF6-ED98-4CCB-868B-50490A90B194}"/>
              </a:ext>
            </a:extLst>
          </p:cNvPr>
          <p:cNvSpPr txBox="1"/>
          <p:nvPr/>
        </p:nvSpPr>
        <p:spPr>
          <a:xfrm>
            <a:off x="3655026" y="325914"/>
            <a:ext cx="5070584" cy="646331"/>
          </a:xfrm>
          <a:prstGeom prst="rect">
            <a:avLst/>
          </a:prstGeom>
          <a:noFill/>
          <a:ln w="28575">
            <a:solidFill>
              <a:schemeClr val="tx1"/>
            </a:solidFill>
          </a:ln>
        </p:spPr>
        <p:txBody>
          <a:bodyPr wrap="square" rtlCol="0">
            <a:spAutoFit/>
          </a:bodyPr>
          <a:lstStyle/>
          <a:p>
            <a:pPr algn="ctr"/>
            <a:r>
              <a:rPr lang="en-US" dirty="0">
                <a:latin typeface="Times New Roman" panose="02020603050405020304" pitchFamily="18" charset="0"/>
                <a:cs typeface="Times New Roman" panose="02020603050405020304" pitchFamily="18" charset="0"/>
              </a:rPr>
              <a:t>Posting requisition is submitted to </a:t>
            </a:r>
          </a:p>
          <a:p>
            <a:pPr algn="ctr"/>
            <a:r>
              <a:rPr lang="en-US" dirty="0">
                <a:latin typeface="Times New Roman" panose="02020603050405020304" pitchFamily="18" charset="0"/>
                <a:cs typeface="Times New Roman" panose="02020603050405020304" pitchFamily="18" charset="0"/>
              </a:rPr>
              <a:t>Executive Review Committee (ERC)*</a:t>
            </a:r>
            <a:endParaRPr lang="en-US" dirty="0"/>
          </a:p>
        </p:txBody>
      </p:sp>
      <p:cxnSp>
        <p:nvCxnSpPr>
          <p:cNvPr id="5" name="Straight Arrow Connector 4">
            <a:extLst>
              <a:ext uri="{FF2B5EF4-FFF2-40B4-BE49-F238E27FC236}">
                <a16:creationId xmlns:a16="http://schemas.microsoft.com/office/drawing/2014/main" id="{0C8650D2-ADBE-4372-84AB-A372D506FA78}"/>
              </a:ext>
            </a:extLst>
          </p:cNvPr>
          <p:cNvCxnSpPr>
            <a:cxnSpLocks/>
          </p:cNvCxnSpPr>
          <p:nvPr/>
        </p:nvCxnSpPr>
        <p:spPr>
          <a:xfrm>
            <a:off x="6190318" y="972523"/>
            <a:ext cx="0" cy="3437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CA8C8D9-C64B-4FB5-9A05-BB80937C6A78}"/>
              </a:ext>
            </a:extLst>
          </p:cNvPr>
          <p:cNvSpPr txBox="1"/>
          <p:nvPr/>
        </p:nvSpPr>
        <p:spPr>
          <a:xfrm>
            <a:off x="4711195" y="1329072"/>
            <a:ext cx="2958246" cy="369332"/>
          </a:xfrm>
          <a:prstGeom prst="rect">
            <a:avLst/>
          </a:prstGeom>
          <a:noFill/>
          <a:ln w="28575">
            <a:solidFill>
              <a:schemeClr val="tx1"/>
            </a:solidFill>
          </a:ln>
        </p:spPr>
        <p:txBody>
          <a:bodyPr wrap="none" rtlCol="0">
            <a:spAutoFit/>
          </a:bodyPr>
          <a:lstStyle/>
          <a:p>
            <a:r>
              <a:rPr lang="en-US" dirty="0"/>
              <a:t>Executive Review Committee:</a:t>
            </a:r>
          </a:p>
        </p:txBody>
      </p:sp>
      <p:sp>
        <p:nvSpPr>
          <p:cNvPr id="8" name="TextBox 7">
            <a:extLst>
              <a:ext uri="{FF2B5EF4-FFF2-40B4-BE49-F238E27FC236}">
                <a16:creationId xmlns:a16="http://schemas.microsoft.com/office/drawing/2014/main" id="{981033B6-44F9-42F8-B36F-A580E2EDEC72}"/>
              </a:ext>
            </a:extLst>
          </p:cNvPr>
          <p:cNvSpPr txBox="1"/>
          <p:nvPr/>
        </p:nvSpPr>
        <p:spPr>
          <a:xfrm>
            <a:off x="3136503" y="1920833"/>
            <a:ext cx="1771639"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Approves the position</a:t>
            </a:r>
          </a:p>
        </p:txBody>
      </p:sp>
      <p:cxnSp>
        <p:nvCxnSpPr>
          <p:cNvPr id="10" name="Straight Arrow Connector 9">
            <a:extLst>
              <a:ext uri="{FF2B5EF4-FFF2-40B4-BE49-F238E27FC236}">
                <a16:creationId xmlns:a16="http://schemas.microsoft.com/office/drawing/2014/main" id="{4F5BA9B4-A7B2-4908-A529-F5422BD0FA4F}"/>
              </a:ext>
            </a:extLst>
          </p:cNvPr>
          <p:cNvCxnSpPr>
            <a:cxnSpLocks/>
          </p:cNvCxnSpPr>
          <p:nvPr/>
        </p:nvCxnSpPr>
        <p:spPr>
          <a:xfrm>
            <a:off x="4819554" y="1701820"/>
            <a:ext cx="0" cy="2129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809F6875-BC33-47B6-BD8B-80F62BE32887}"/>
              </a:ext>
            </a:extLst>
          </p:cNvPr>
          <p:cNvSpPr txBox="1"/>
          <p:nvPr/>
        </p:nvSpPr>
        <p:spPr>
          <a:xfrm>
            <a:off x="1991219" y="2400147"/>
            <a:ext cx="2162772" cy="738664"/>
          </a:xfrm>
          <a:prstGeom prst="rect">
            <a:avLst/>
          </a:prstGeom>
          <a:noFill/>
          <a:ln>
            <a:solidFill>
              <a:schemeClr val="tx1"/>
            </a:solidFill>
          </a:ln>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Position is advertised, </a:t>
            </a:r>
          </a:p>
          <a:p>
            <a:pPr algn="ctr"/>
            <a:r>
              <a:rPr lang="en-US" sz="1400" dirty="0">
                <a:latin typeface="Times New Roman" panose="02020603050405020304" pitchFamily="18" charset="0"/>
                <a:cs typeface="Times New Roman" panose="02020603050405020304" pitchFamily="18" charset="0"/>
              </a:rPr>
              <a:t>search process undertaken, </a:t>
            </a:r>
          </a:p>
          <a:p>
            <a:pPr algn="ctr"/>
            <a:r>
              <a:rPr lang="en-US" sz="1400" dirty="0">
                <a:latin typeface="Times New Roman" panose="02020603050405020304" pitchFamily="18" charset="0"/>
                <a:cs typeface="Times New Roman" panose="02020603050405020304" pitchFamily="18" charset="0"/>
              </a:rPr>
              <a:t>candidate selected</a:t>
            </a:r>
          </a:p>
        </p:txBody>
      </p:sp>
      <p:cxnSp>
        <p:nvCxnSpPr>
          <p:cNvPr id="15" name="Straight Arrow Connector 14">
            <a:extLst>
              <a:ext uri="{FF2B5EF4-FFF2-40B4-BE49-F238E27FC236}">
                <a16:creationId xmlns:a16="http://schemas.microsoft.com/office/drawing/2014/main" id="{FBA284F1-F3F0-4AC4-BF59-4F14376DF33B}"/>
              </a:ext>
            </a:extLst>
          </p:cNvPr>
          <p:cNvCxnSpPr>
            <a:cxnSpLocks/>
          </p:cNvCxnSpPr>
          <p:nvPr/>
        </p:nvCxnSpPr>
        <p:spPr>
          <a:xfrm>
            <a:off x="3403711" y="2229165"/>
            <a:ext cx="0" cy="1643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60EA8F-2034-4BD3-A983-6CBF7F281D24}"/>
              </a:ext>
            </a:extLst>
          </p:cNvPr>
          <p:cNvCxnSpPr>
            <a:cxnSpLocks/>
          </p:cNvCxnSpPr>
          <p:nvPr/>
        </p:nvCxnSpPr>
        <p:spPr>
          <a:xfrm>
            <a:off x="6096000" y="1694975"/>
            <a:ext cx="1" cy="2381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9547FE3-0E9E-4E61-99C6-0178877DDB29}"/>
              </a:ext>
            </a:extLst>
          </p:cNvPr>
          <p:cNvSpPr txBox="1"/>
          <p:nvPr/>
        </p:nvSpPr>
        <p:spPr>
          <a:xfrm>
            <a:off x="5259305" y="1920832"/>
            <a:ext cx="1535185" cy="307777"/>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Holds the position</a:t>
            </a:r>
          </a:p>
        </p:txBody>
      </p:sp>
      <p:sp>
        <p:nvSpPr>
          <p:cNvPr id="25" name="TextBox 24">
            <a:extLst>
              <a:ext uri="{FF2B5EF4-FFF2-40B4-BE49-F238E27FC236}">
                <a16:creationId xmlns:a16="http://schemas.microsoft.com/office/drawing/2014/main" id="{A4BCC800-A284-4F6E-8874-6036B4A16D33}"/>
              </a:ext>
            </a:extLst>
          </p:cNvPr>
          <p:cNvSpPr txBox="1"/>
          <p:nvPr/>
        </p:nvSpPr>
        <p:spPr>
          <a:xfrm>
            <a:off x="4872807" y="3134087"/>
            <a:ext cx="1944507"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Asks for Additional Info</a:t>
            </a:r>
          </a:p>
        </p:txBody>
      </p:sp>
      <p:cxnSp>
        <p:nvCxnSpPr>
          <p:cNvPr id="27" name="Straight Arrow Connector 26">
            <a:extLst>
              <a:ext uri="{FF2B5EF4-FFF2-40B4-BE49-F238E27FC236}">
                <a16:creationId xmlns:a16="http://schemas.microsoft.com/office/drawing/2014/main" id="{0183E424-1EB0-4422-807A-155393DFF47E}"/>
              </a:ext>
            </a:extLst>
          </p:cNvPr>
          <p:cNvCxnSpPr>
            <a:cxnSpLocks/>
          </p:cNvCxnSpPr>
          <p:nvPr/>
        </p:nvCxnSpPr>
        <p:spPr>
          <a:xfrm>
            <a:off x="5935041" y="2229165"/>
            <a:ext cx="0" cy="1708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1D63E21-CA7A-4BD4-A2C8-10CC974878D7}"/>
              </a:ext>
            </a:extLst>
          </p:cNvPr>
          <p:cNvSpPr txBox="1"/>
          <p:nvPr/>
        </p:nvSpPr>
        <p:spPr>
          <a:xfrm>
            <a:off x="4575645" y="2400032"/>
            <a:ext cx="2304506" cy="523220"/>
          </a:xfrm>
          <a:prstGeom prst="rect">
            <a:avLst/>
          </a:prstGeom>
          <a:noFill/>
          <a:ln w="3175">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Cary Frith or Provost reaches </a:t>
            </a:r>
          </a:p>
          <a:p>
            <a:r>
              <a:rPr lang="en-US" sz="1400" dirty="0">
                <a:latin typeface="Times New Roman" panose="02020603050405020304" pitchFamily="18" charset="0"/>
                <a:cs typeface="Times New Roman" panose="02020603050405020304" pitchFamily="18" charset="0"/>
              </a:rPr>
              <a:t>out to Dean, Chair, or Other</a:t>
            </a:r>
          </a:p>
        </p:txBody>
      </p:sp>
      <p:cxnSp>
        <p:nvCxnSpPr>
          <p:cNvPr id="34" name="Straight Arrow Connector 33">
            <a:extLst>
              <a:ext uri="{FF2B5EF4-FFF2-40B4-BE49-F238E27FC236}">
                <a16:creationId xmlns:a16="http://schemas.microsoft.com/office/drawing/2014/main" id="{18BA998E-2AAA-461B-B53B-9F8E243941F0}"/>
              </a:ext>
            </a:extLst>
          </p:cNvPr>
          <p:cNvCxnSpPr>
            <a:cxnSpLocks/>
          </p:cNvCxnSpPr>
          <p:nvPr/>
        </p:nvCxnSpPr>
        <p:spPr>
          <a:xfrm>
            <a:off x="5958934" y="2923252"/>
            <a:ext cx="0" cy="2136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8087F92-F611-4C71-9EDE-ACA78DE6C32E}"/>
              </a:ext>
            </a:extLst>
          </p:cNvPr>
          <p:cNvCxnSpPr>
            <a:cxnSpLocks/>
          </p:cNvCxnSpPr>
          <p:nvPr/>
        </p:nvCxnSpPr>
        <p:spPr>
          <a:xfrm>
            <a:off x="5958934" y="3441864"/>
            <a:ext cx="0" cy="2289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C696772-E391-40D1-8B44-2D9BDB2E1B1D}"/>
              </a:ext>
            </a:extLst>
          </p:cNvPr>
          <p:cNvSpPr txBox="1"/>
          <p:nvPr/>
        </p:nvSpPr>
        <p:spPr>
          <a:xfrm>
            <a:off x="4575645" y="3649774"/>
            <a:ext cx="2486405"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Requested info returned to ERC </a:t>
            </a:r>
          </a:p>
          <a:p>
            <a:r>
              <a:rPr lang="en-US" sz="1400" dirty="0">
                <a:latin typeface="Times New Roman" panose="02020603050405020304" pitchFamily="18" charset="0"/>
                <a:cs typeface="Times New Roman" panose="02020603050405020304" pitchFamily="18" charset="0"/>
              </a:rPr>
              <a:t>for their next meeting*</a:t>
            </a:r>
          </a:p>
        </p:txBody>
      </p:sp>
      <p:cxnSp>
        <p:nvCxnSpPr>
          <p:cNvPr id="52" name="Straight Arrow Connector 51">
            <a:extLst>
              <a:ext uri="{FF2B5EF4-FFF2-40B4-BE49-F238E27FC236}">
                <a16:creationId xmlns:a16="http://schemas.microsoft.com/office/drawing/2014/main" id="{8A389624-F691-4DA3-8491-63AB972AD1FB}"/>
              </a:ext>
            </a:extLst>
          </p:cNvPr>
          <p:cNvCxnSpPr>
            <a:cxnSpLocks/>
          </p:cNvCxnSpPr>
          <p:nvPr/>
        </p:nvCxnSpPr>
        <p:spPr>
          <a:xfrm flipV="1">
            <a:off x="6965812" y="1694975"/>
            <a:ext cx="0" cy="19758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6FCBED85-F702-4EF0-954B-A0B7A98B24A6}"/>
              </a:ext>
            </a:extLst>
          </p:cNvPr>
          <p:cNvSpPr txBox="1"/>
          <p:nvPr/>
        </p:nvSpPr>
        <p:spPr>
          <a:xfrm>
            <a:off x="7057206" y="1914781"/>
            <a:ext cx="1572866" cy="307777"/>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Denies the position</a:t>
            </a:r>
          </a:p>
        </p:txBody>
      </p:sp>
      <p:cxnSp>
        <p:nvCxnSpPr>
          <p:cNvPr id="58" name="Straight Arrow Connector 57">
            <a:extLst>
              <a:ext uri="{FF2B5EF4-FFF2-40B4-BE49-F238E27FC236}">
                <a16:creationId xmlns:a16="http://schemas.microsoft.com/office/drawing/2014/main" id="{87D1B42E-3C51-4238-9D39-A964907748B7}"/>
              </a:ext>
            </a:extLst>
          </p:cNvPr>
          <p:cNvCxnSpPr>
            <a:cxnSpLocks/>
          </p:cNvCxnSpPr>
          <p:nvPr/>
        </p:nvCxnSpPr>
        <p:spPr>
          <a:xfrm>
            <a:off x="7506149" y="1722266"/>
            <a:ext cx="0" cy="1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BAE6CD11-7A2F-4A1F-A59C-64168BA68D8D}"/>
              </a:ext>
            </a:extLst>
          </p:cNvPr>
          <p:cNvSpPr txBox="1"/>
          <p:nvPr/>
        </p:nvSpPr>
        <p:spPr>
          <a:xfrm>
            <a:off x="7649988" y="2399277"/>
            <a:ext cx="2193229" cy="276999"/>
          </a:xfrm>
          <a:prstGeom prst="rect">
            <a:avLst/>
          </a:prstGeom>
          <a:noFill/>
          <a:ln w="3175">
            <a:solidFill>
              <a:schemeClr val="tx1"/>
            </a:solidFill>
            <a:prstDash val="solid"/>
          </a:ln>
        </p:spPr>
        <p:txBody>
          <a:bodyPr wrap="none" rtlCol="0">
            <a:spAutoFit/>
          </a:bodyPr>
          <a:lstStyle/>
          <a:p>
            <a:r>
              <a:rPr lang="en-US" sz="1200" dirty="0">
                <a:latin typeface="Times New Roman" panose="02020603050405020304" pitchFamily="18" charset="0"/>
                <a:cs typeface="Times New Roman" panose="02020603050405020304" pitchFamily="18" charset="0"/>
              </a:rPr>
              <a:t>Unable to resubmit for 6 months</a:t>
            </a:r>
          </a:p>
        </p:txBody>
      </p:sp>
      <p:cxnSp>
        <p:nvCxnSpPr>
          <p:cNvPr id="67" name="Straight Arrow Connector 66">
            <a:extLst>
              <a:ext uri="{FF2B5EF4-FFF2-40B4-BE49-F238E27FC236}">
                <a16:creationId xmlns:a16="http://schemas.microsoft.com/office/drawing/2014/main" id="{A43648ED-21B4-461B-B060-7AAA99BA7E69}"/>
              </a:ext>
            </a:extLst>
          </p:cNvPr>
          <p:cNvCxnSpPr>
            <a:cxnSpLocks/>
          </p:cNvCxnSpPr>
          <p:nvPr/>
        </p:nvCxnSpPr>
        <p:spPr>
          <a:xfrm>
            <a:off x="8347181" y="2222558"/>
            <a:ext cx="0" cy="1775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69019D9E-6DCA-42C8-9969-5C1C4F49D92A}"/>
              </a:ext>
            </a:extLst>
          </p:cNvPr>
          <p:cNvSpPr txBox="1"/>
          <p:nvPr/>
        </p:nvSpPr>
        <p:spPr>
          <a:xfrm>
            <a:off x="1710835" y="3425574"/>
            <a:ext cx="2477797" cy="523220"/>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Prior to offer being extended, Dean must:</a:t>
            </a:r>
          </a:p>
        </p:txBody>
      </p:sp>
      <p:sp>
        <p:nvSpPr>
          <p:cNvPr id="71" name="TextBox 70">
            <a:extLst>
              <a:ext uri="{FF2B5EF4-FFF2-40B4-BE49-F238E27FC236}">
                <a16:creationId xmlns:a16="http://schemas.microsoft.com/office/drawing/2014/main" id="{2B005C85-D415-44D2-BA87-4214828E096C}"/>
              </a:ext>
            </a:extLst>
          </p:cNvPr>
          <p:cNvSpPr txBox="1"/>
          <p:nvPr/>
        </p:nvSpPr>
        <p:spPr>
          <a:xfrm>
            <a:off x="1467193" y="4302335"/>
            <a:ext cx="1603239" cy="523220"/>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Approve candidate &amp; salary offer</a:t>
            </a:r>
          </a:p>
        </p:txBody>
      </p:sp>
      <p:cxnSp>
        <p:nvCxnSpPr>
          <p:cNvPr id="73" name="Straight Arrow Connector 72">
            <a:extLst>
              <a:ext uri="{FF2B5EF4-FFF2-40B4-BE49-F238E27FC236}">
                <a16:creationId xmlns:a16="http://schemas.microsoft.com/office/drawing/2014/main" id="{A5DEF930-64DB-402D-8143-FDFBFD959A47}"/>
              </a:ext>
            </a:extLst>
          </p:cNvPr>
          <p:cNvCxnSpPr>
            <a:cxnSpLocks/>
            <a:endCxn id="71" idx="0"/>
          </p:cNvCxnSpPr>
          <p:nvPr/>
        </p:nvCxnSpPr>
        <p:spPr>
          <a:xfrm>
            <a:off x="2263214" y="3958113"/>
            <a:ext cx="5599" cy="344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A83A6D4-3E10-461D-B5D2-EB69E4C47710}"/>
              </a:ext>
            </a:extLst>
          </p:cNvPr>
          <p:cNvSpPr txBox="1"/>
          <p:nvPr/>
        </p:nvSpPr>
        <p:spPr>
          <a:xfrm>
            <a:off x="447595" y="5107902"/>
            <a:ext cx="2039195" cy="738664"/>
          </a:xfrm>
          <a:prstGeom prst="rect">
            <a:avLst/>
          </a:prstGeom>
          <a:noFill/>
          <a:ln>
            <a:solidFill>
              <a:schemeClr val="tx1"/>
            </a:solidFill>
          </a:ln>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Verbal Offer is made to candidate by Supervisor or EC.</a:t>
            </a:r>
          </a:p>
        </p:txBody>
      </p:sp>
      <p:cxnSp>
        <p:nvCxnSpPr>
          <p:cNvPr id="80" name="Straight Arrow Connector 79">
            <a:extLst>
              <a:ext uri="{FF2B5EF4-FFF2-40B4-BE49-F238E27FC236}">
                <a16:creationId xmlns:a16="http://schemas.microsoft.com/office/drawing/2014/main" id="{D97B7C2B-63C6-4583-A7AE-A594E2375E2E}"/>
              </a:ext>
            </a:extLst>
          </p:cNvPr>
          <p:cNvCxnSpPr>
            <a:cxnSpLocks/>
          </p:cNvCxnSpPr>
          <p:nvPr/>
        </p:nvCxnSpPr>
        <p:spPr>
          <a:xfrm>
            <a:off x="2435564" y="3157478"/>
            <a:ext cx="0" cy="268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2D8E618-C6A8-41B8-8E06-CDC32D2337DC}"/>
              </a:ext>
            </a:extLst>
          </p:cNvPr>
          <p:cNvCxnSpPr>
            <a:cxnSpLocks/>
          </p:cNvCxnSpPr>
          <p:nvPr/>
        </p:nvCxnSpPr>
        <p:spPr>
          <a:xfrm>
            <a:off x="1996676" y="4842028"/>
            <a:ext cx="0" cy="274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7D6E7868-B877-4B8B-B5E2-86F364FDDA8F}"/>
              </a:ext>
            </a:extLst>
          </p:cNvPr>
          <p:cNvSpPr txBox="1"/>
          <p:nvPr/>
        </p:nvSpPr>
        <p:spPr>
          <a:xfrm>
            <a:off x="3251064" y="4302335"/>
            <a:ext cx="1945189" cy="461665"/>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Or reject hire continuing</a:t>
            </a:r>
          </a:p>
          <a:p>
            <a:r>
              <a:rPr lang="en-US" sz="1000" dirty="0">
                <a:latin typeface="Times New Roman" panose="02020603050405020304" pitchFamily="18" charset="0"/>
                <a:cs typeface="Times New Roman" panose="02020603050405020304" pitchFamily="18" charset="0"/>
              </a:rPr>
              <a:t>Position pursuit ends</a:t>
            </a:r>
          </a:p>
        </p:txBody>
      </p:sp>
      <p:cxnSp>
        <p:nvCxnSpPr>
          <p:cNvPr id="91" name="Straight Arrow Connector 90">
            <a:extLst>
              <a:ext uri="{FF2B5EF4-FFF2-40B4-BE49-F238E27FC236}">
                <a16:creationId xmlns:a16="http://schemas.microsoft.com/office/drawing/2014/main" id="{1713B0A7-1E24-46E7-A491-8D3304579EC3}"/>
              </a:ext>
            </a:extLst>
          </p:cNvPr>
          <p:cNvCxnSpPr>
            <a:cxnSpLocks/>
          </p:cNvCxnSpPr>
          <p:nvPr/>
        </p:nvCxnSpPr>
        <p:spPr>
          <a:xfrm>
            <a:off x="3672912" y="3957546"/>
            <a:ext cx="0" cy="3447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DE1572D9-975F-4A9F-B0AF-3945F6199052}"/>
              </a:ext>
            </a:extLst>
          </p:cNvPr>
          <p:cNvSpPr txBox="1"/>
          <p:nvPr/>
        </p:nvSpPr>
        <p:spPr>
          <a:xfrm>
            <a:off x="2669039" y="5136224"/>
            <a:ext cx="3437159" cy="523220"/>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If accepted, Supervisor provides start date &amp; </a:t>
            </a:r>
          </a:p>
          <a:p>
            <a:r>
              <a:rPr lang="en-US" sz="1400" dirty="0">
                <a:latin typeface="Times New Roman" panose="02020603050405020304" pitchFamily="18" charset="0"/>
                <a:cs typeface="Times New Roman" panose="02020603050405020304" pitchFamily="18" charset="0"/>
              </a:rPr>
              <a:t>candidate provides EC with SS# and DOB.</a:t>
            </a:r>
          </a:p>
        </p:txBody>
      </p:sp>
      <p:cxnSp>
        <p:nvCxnSpPr>
          <p:cNvPr id="97" name="Straight Arrow Connector 96">
            <a:extLst>
              <a:ext uri="{FF2B5EF4-FFF2-40B4-BE49-F238E27FC236}">
                <a16:creationId xmlns:a16="http://schemas.microsoft.com/office/drawing/2014/main" id="{A6610D5B-6921-4B86-BDDF-20893217D5B2}"/>
              </a:ext>
            </a:extLst>
          </p:cNvPr>
          <p:cNvCxnSpPr>
            <a:cxnSpLocks/>
            <a:endCxn id="95" idx="1"/>
          </p:cNvCxnSpPr>
          <p:nvPr/>
        </p:nvCxnSpPr>
        <p:spPr>
          <a:xfrm flipV="1">
            <a:off x="2476223" y="5397834"/>
            <a:ext cx="192816" cy="1109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73FE817B-4464-4C65-9B7F-76C0733E52B2}"/>
              </a:ext>
            </a:extLst>
          </p:cNvPr>
          <p:cNvSpPr txBox="1"/>
          <p:nvPr/>
        </p:nvSpPr>
        <p:spPr>
          <a:xfrm>
            <a:off x="2659513" y="5770058"/>
            <a:ext cx="3609402"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If declined, other acceptable candidates pursued</a:t>
            </a:r>
          </a:p>
          <a:p>
            <a:r>
              <a:rPr lang="en-US" sz="1400" dirty="0">
                <a:latin typeface="Times New Roman" panose="02020603050405020304" pitchFamily="18" charset="0"/>
                <a:cs typeface="Times New Roman" panose="02020603050405020304" pitchFamily="18" charset="0"/>
              </a:rPr>
              <a:t>or search is failed.</a:t>
            </a:r>
          </a:p>
        </p:txBody>
      </p:sp>
      <p:cxnSp>
        <p:nvCxnSpPr>
          <p:cNvPr id="101" name="Straight Arrow Connector 100">
            <a:extLst>
              <a:ext uri="{FF2B5EF4-FFF2-40B4-BE49-F238E27FC236}">
                <a16:creationId xmlns:a16="http://schemas.microsoft.com/office/drawing/2014/main" id="{6C53375E-95BC-4A9B-A5E0-5AA71F83BC53}"/>
              </a:ext>
            </a:extLst>
          </p:cNvPr>
          <p:cNvCxnSpPr>
            <a:cxnSpLocks/>
            <a:endCxn id="99" idx="1"/>
          </p:cNvCxnSpPr>
          <p:nvPr/>
        </p:nvCxnSpPr>
        <p:spPr>
          <a:xfrm>
            <a:off x="2486790" y="5880994"/>
            <a:ext cx="172723" cy="1506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CF5130EF-F3E0-4EB1-B3A5-C7383193446B}"/>
              </a:ext>
            </a:extLst>
          </p:cNvPr>
          <p:cNvSpPr txBox="1"/>
          <p:nvPr/>
        </p:nvSpPr>
        <p:spPr>
          <a:xfrm>
            <a:off x="9329546" y="4190570"/>
            <a:ext cx="2326214" cy="523220"/>
          </a:xfrm>
          <a:prstGeom prst="rect">
            <a:avLst/>
          </a:prstGeom>
          <a:noFill/>
          <a:ln>
            <a:solidFill>
              <a:schemeClr val="tx1"/>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Offer letter extended by UHR</a:t>
            </a:r>
          </a:p>
          <a:p>
            <a:r>
              <a:rPr lang="en-US" sz="1400" dirty="0">
                <a:latin typeface="Times New Roman" panose="02020603050405020304" pitchFamily="18" charset="0"/>
                <a:cs typeface="Times New Roman" panose="02020603050405020304" pitchFamily="18" charset="0"/>
              </a:rPr>
              <a:t>via email from uhr@ohio.edu</a:t>
            </a:r>
          </a:p>
        </p:txBody>
      </p:sp>
      <p:sp>
        <p:nvSpPr>
          <p:cNvPr id="116" name="TextBox 115">
            <a:extLst>
              <a:ext uri="{FF2B5EF4-FFF2-40B4-BE49-F238E27FC236}">
                <a16:creationId xmlns:a16="http://schemas.microsoft.com/office/drawing/2014/main" id="{B0F6EC15-8997-4F28-A268-F50145C96022}"/>
              </a:ext>
            </a:extLst>
          </p:cNvPr>
          <p:cNvSpPr txBox="1"/>
          <p:nvPr/>
        </p:nvSpPr>
        <p:spPr>
          <a:xfrm>
            <a:off x="6672237" y="4619441"/>
            <a:ext cx="2193229" cy="738664"/>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Hiring form is completed and submitted by EC via People Admin</a:t>
            </a:r>
          </a:p>
        </p:txBody>
      </p:sp>
      <p:cxnSp>
        <p:nvCxnSpPr>
          <p:cNvPr id="119" name="Straight Arrow Connector 118">
            <a:extLst>
              <a:ext uri="{FF2B5EF4-FFF2-40B4-BE49-F238E27FC236}">
                <a16:creationId xmlns:a16="http://schemas.microsoft.com/office/drawing/2014/main" id="{AE89F389-4CD3-481C-B0ED-4DC6B340940C}"/>
              </a:ext>
            </a:extLst>
          </p:cNvPr>
          <p:cNvCxnSpPr>
            <a:cxnSpLocks/>
            <a:stCxn id="95" idx="3"/>
            <a:endCxn id="116" idx="1"/>
          </p:cNvCxnSpPr>
          <p:nvPr/>
        </p:nvCxnSpPr>
        <p:spPr>
          <a:xfrm flipV="1">
            <a:off x="6106198" y="4988773"/>
            <a:ext cx="566039" cy="4090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F7B7C966-EFFD-4249-A077-32D6AA6C14DC}"/>
              </a:ext>
            </a:extLst>
          </p:cNvPr>
          <p:cNvCxnSpPr>
            <a:cxnSpLocks/>
            <a:stCxn id="116" idx="3"/>
            <a:endCxn id="115" idx="1"/>
          </p:cNvCxnSpPr>
          <p:nvPr/>
        </p:nvCxnSpPr>
        <p:spPr>
          <a:xfrm flipV="1">
            <a:off x="8865466" y="4452180"/>
            <a:ext cx="464080" cy="5365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8E542B97-374E-4D96-9BB8-9D73DAF164C2}"/>
              </a:ext>
            </a:extLst>
          </p:cNvPr>
          <p:cNvSpPr txBox="1"/>
          <p:nvPr/>
        </p:nvSpPr>
        <p:spPr>
          <a:xfrm>
            <a:off x="8815162" y="363779"/>
            <a:ext cx="3180935" cy="276999"/>
          </a:xfrm>
          <a:prstGeom prst="rect">
            <a:avLst/>
          </a:prstGeom>
          <a:noFill/>
          <a:ln>
            <a:solidFill>
              <a:schemeClr val="tx1"/>
            </a:solidFill>
            <a:prstDash val="dash"/>
          </a:ln>
        </p:spPr>
        <p:txBody>
          <a:bodyPr wrap="none" rtlCol="0">
            <a:spAutoFit/>
          </a:bodyPr>
          <a:lstStyle/>
          <a:p>
            <a:r>
              <a:rPr lang="en-US" sz="1200" dirty="0">
                <a:latin typeface="Times New Roman" panose="02020603050405020304" pitchFamily="18" charset="0"/>
                <a:cs typeface="Times New Roman" panose="02020603050405020304" pitchFamily="18" charset="0"/>
              </a:rPr>
              <a:t>*ERC comprised of President, Provost, &amp; VPFA</a:t>
            </a:r>
          </a:p>
        </p:txBody>
      </p:sp>
      <p:sp>
        <p:nvSpPr>
          <p:cNvPr id="79" name="TextBox 78">
            <a:extLst>
              <a:ext uri="{FF2B5EF4-FFF2-40B4-BE49-F238E27FC236}">
                <a16:creationId xmlns:a16="http://schemas.microsoft.com/office/drawing/2014/main" id="{30BF8620-683B-4C81-8E6B-7A09A5E366A6}"/>
              </a:ext>
            </a:extLst>
          </p:cNvPr>
          <p:cNvSpPr txBox="1"/>
          <p:nvPr/>
        </p:nvSpPr>
        <p:spPr>
          <a:xfrm>
            <a:off x="7219888" y="3750311"/>
            <a:ext cx="2708893" cy="276999"/>
          </a:xfrm>
          <a:prstGeom prst="rect">
            <a:avLst/>
          </a:prstGeom>
          <a:noFill/>
          <a:ln>
            <a:solidFill>
              <a:schemeClr val="tx1"/>
            </a:solidFill>
            <a:prstDash val="dash"/>
          </a:ln>
        </p:spPr>
        <p:txBody>
          <a:bodyPr wrap="square" rtlCol="0">
            <a:spAutoFit/>
          </a:bodyPr>
          <a:lstStyle/>
          <a:p>
            <a:r>
              <a:rPr lang="en-US" sz="1200" dirty="0">
                <a:latin typeface="Times New Roman" panose="02020603050405020304" pitchFamily="18" charset="0"/>
                <a:cs typeface="Times New Roman" panose="02020603050405020304" pitchFamily="18" charset="0"/>
              </a:rPr>
              <a:t>*ERC typically meets at least bi-weekly. </a:t>
            </a:r>
          </a:p>
        </p:txBody>
      </p:sp>
      <p:sp>
        <p:nvSpPr>
          <p:cNvPr id="90" name="TextBox 89">
            <a:extLst>
              <a:ext uri="{FF2B5EF4-FFF2-40B4-BE49-F238E27FC236}">
                <a16:creationId xmlns:a16="http://schemas.microsoft.com/office/drawing/2014/main" id="{24EC2D87-298B-49EA-8FBC-1F08B47200DA}"/>
              </a:ext>
            </a:extLst>
          </p:cNvPr>
          <p:cNvSpPr txBox="1"/>
          <p:nvPr/>
        </p:nvSpPr>
        <p:spPr>
          <a:xfrm>
            <a:off x="9114589" y="870785"/>
            <a:ext cx="2582079" cy="461665"/>
          </a:xfrm>
          <a:prstGeom prst="rect">
            <a:avLst/>
          </a:prstGeom>
          <a:noFill/>
          <a:ln>
            <a:solidFill>
              <a:schemeClr val="tx1"/>
            </a:solidFill>
            <a:prstDash val="dash"/>
          </a:ln>
        </p:spPr>
        <p:txBody>
          <a:bodyPr wrap="square" rtlCol="0">
            <a:spAutoFit/>
          </a:bodyPr>
          <a:lstStyle/>
          <a:p>
            <a:r>
              <a:rPr lang="en-US" sz="1200" dirty="0">
                <a:latin typeface="Times New Roman" panose="02020603050405020304" pitchFamily="18" charset="0"/>
                <a:cs typeface="Times New Roman" panose="02020603050405020304" pitchFamily="18" charset="0"/>
              </a:rPr>
              <a:t>* If grant funded, goes only to Provost.                                                     Other steps remain the same as below.</a:t>
            </a:r>
          </a:p>
        </p:txBody>
      </p:sp>
      <p:cxnSp>
        <p:nvCxnSpPr>
          <p:cNvPr id="93" name="Straight Arrow Connector 92">
            <a:extLst>
              <a:ext uri="{FF2B5EF4-FFF2-40B4-BE49-F238E27FC236}">
                <a16:creationId xmlns:a16="http://schemas.microsoft.com/office/drawing/2014/main" id="{494E9C8C-005E-4978-A0F1-D09230F67ADA}"/>
              </a:ext>
            </a:extLst>
          </p:cNvPr>
          <p:cNvCxnSpPr>
            <a:cxnSpLocks/>
          </p:cNvCxnSpPr>
          <p:nvPr/>
        </p:nvCxnSpPr>
        <p:spPr>
          <a:xfrm>
            <a:off x="10586619" y="4720476"/>
            <a:ext cx="0" cy="2289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E18BC54B-7FA9-4A41-A7BA-5EEA93B6CB38}"/>
              </a:ext>
            </a:extLst>
          </p:cNvPr>
          <p:cNvSpPr txBox="1"/>
          <p:nvPr/>
        </p:nvSpPr>
        <p:spPr>
          <a:xfrm>
            <a:off x="9114589" y="4933014"/>
            <a:ext cx="2862451"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Once accepted, hiring manager (EC) </a:t>
            </a:r>
          </a:p>
          <a:p>
            <a:r>
              <a:rPr lang="en-US" sz="1400" dirty="0">
                <a:latin typeface="Times New Roman" panose="02020603050405020304" pitchFamily="18" charset="0"/>
                <a:cs typeface="Times New Roman" panose="02020603050405020304" pitchFamily="18" charset="0"/>
              </a:rPr>
              <a:t>is notified via email</a:t>
            </a:r>
          </a:p>
        </p:txBody>
      </p:sp>
      <p:sp>
        <p:nvSpPr>
          <p:cNvPr id="96" name="TextBox 95">
            <a:extLst>
              <a:ext uri="{FF2B5EF4-FFF2-40B4-BE49-F238E27FC236}">
                <a16:creationId xmlns:a16="http://schemas.microsoft.com/office/drawing/2014/main" id="{3CD73005-A4B0-4C9E-838E-99397629244A}"/>
              </a:ext>
            </a:extLst>
          </p:cNvPr>
          <p:cNvSpPr txBox="1"/>
          <p:nvPr/>
        </p:nvSpPr>
        <p:spPr>
          <a:xfrm>
            <a:off x="9238820" y="5737140"/>
            <a:ext cx="2695597" cy="523220"/>
          </a:xfrm>
          <a:prstGeom prst="rect">
            <a:avLst/>
          </a:prstGeom>
          <a:noFill/>
          <a:ln>
            <a:solidFill>
              <a:schemeClr val="tx1"/>
            </a:solidFill>
          </a:ln>
        </p:spPr>
        <p:txBody>
          <a:bodyPr wrap="square" rtlCol="0">
            <a:spAutoFit/>
          </a:bodyPr>
          <a:lstStyle/>
          <a:p>
            <a:r>
              <a:rPr lang="en-US" sz="1400" dirty="0">
                <a:latin typeface="Times New Roman" panose="02020603050405020304" pitchFamily="18" charset="0"/>
                <a:cs typeface="Times New Roman" panose="02020603050405020304" pitchFamily="18" charset="0"/>
              </a:rPr>
              <a:t>Offeree is contacted by UHR </a:t>
            </a:r>
          </a:p>
          <a:p>
            <a:r>
              <a:rPr lang="en-US" sz="1400" dirty="0">
                <a:latin typeface="Times New Roman" panose="02020603050405020304" pitchFamily="18" charset="0"/>
                <a:cs typeface="Times New Roman" panose="02020603050405020304" pitchFamily="18" charset="0"/>
              </a:rPr>
              <a:t>to complete new hire paperwork</a:t>
            </a:r>
          </a:p>
        </p:txBody>
      </p:sp>
      <p:cxnSp>
        <p:nvCxnSpPr>
          <p:cNvPr id="98" name="Straight Arrow Connector 97">
            <a:extLst>
              <a:ext uri="{FF2B5EF4-FFF2-40B4-BE49-F238E27FC236}">
                <a16:creationId xmlns:a16="http://schemas.microsoft.com/office/drawing/2014/main" id="{CFF8BA10-05D4-4730-A7CF-C191A9F031B5}"/>
              </a:ext>
            </a:extLst>
          </p:cNvPr>
          <p:cNvCxnSpPr>
            <a:cxnSpLocks/>
          </p:cNvCxnSpPr>
          <p:nvPr/>
        </p:nvCxnSpPr>
        <p:spPr>
          <a:xfrm flipH="1">
            <a:off x="10590766" y="5508770"/>
            <a:ext cx="3612" cy="2289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027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1293AEA8DD6F41A45133CAB7943E27" ma:contentTypeVersion="13" ma:contentTypeDescription="Create a new document." ma:contentTypeScope="" ma:versionID="372a01560dee8e7db27320bace55c0e0">
  <xsd:schema xmlns:xsd="http://www.w3.org/2001/XMLSchema" xmlns:xs="http://www.w3.org/2001/XMLSchema" xmlns:p="http://schemas.microsoft.com/office/2006/metadata/properties" xmlns:ns3="bb854c01-11c1-463b-9bdc-2a5617d8c405" xmlns:ns4="1706f3b8-8f3f-4e9e-a5b0-7d9966950e6c" targetNamespace="http://schemas.microsoft.com/office/2006/metadata/properties" ma:root="true" ma:fieldsID="d648a4414b0bc4cf26344fc78c08d4e7" ns3:_="" ns4:_="">
    <xsd:import namespace="bb854c01-11c1-463b-9bdc-2a5617d8c405"/>
    <xsd:import namespace="1706f3b8-8f3f-4e9e-a5b0-7d9966950e6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854c01-11c1-463b-9bdc-2a5617d8c4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706f3b8-8f3f-4e9e-a5b0-7d9966950e6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541AAC-24E4-4E47-ACD1-E4ABD2858C17}">
  <ds:schemaRefs>
    <ds:schemaRef ds:uri="http://schemas.microsoft.com/sharepoint/v3/contenttype/forms"/>
  </ds:schemaRefs>
</ds:datastoreItem>
</file>

<file path=customXml/itemProps2.xml><?xml version="1.0" encoding="utf-8"?>
<ds:datastoreItem xmlns:ds="http://schemas.openxmlformats.org/officeDocument/2006/customXml" ds:itemID="{254EAC3A-7985-4CAA-A971-8CD08C565173}">
  <ds:schemaRefs>
    <ds:schemaRef ds:uri="http://purl.org/dc/terms/"/>
    <ds:schemaRef ds:uri="http://purl.org/dc/elements/1.1/"/>
    <ds:schemaRef ds:uri="http://schemas.microsoft.com/office/2006/metadata/properties"/>
    <ds:schemaRef ds:uri="bb854c01-11c1-463b-9bdc-2a5617d8c405"/>
    <ds:schemaRef ds:uri="http://purl.org/dc/dcmitype/"/>
    <ds:schemaRef ds:uri="1706f3b8-8f3f-4e9e-a5b0-7d9966950e6c"/>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BC661B7-B443-4DF8-92A1-5A163CB96D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854c01-11c1-463b-9bdc-2a5617d8c405"/>
    <ds:schemaRef ds:uri="1706f3b8-8f3f-4e9e-a5b0-7d9966950e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305</TotalTime>
  <Words>679</Words>
  <Application>Microsoft Office PowerPoint</Application>
  <PresentationFormat>Widescreen</PresentationFormat>
  <Paragraphs>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Noftz, Brenda</dc:creator>
  <cp:lastModifiedBy>Bauer, Lori</cp:lastModifiedBy>
  <cp:revision>33</cp:revision>
  <dcterms:created xsi:type="dcterms:W3CDTF">2020-03-25T14:08:43Z</dcterms:created>
  <dcterms:modified xsi:type="dcterms:W3CDTF">2021-04-28T14:46:39Z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0x010100771293AEA8DD6F41A45133CAB7943E27</vt:lpwstr>
  </property>
</Properties>
</file>