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67" r:id="rId2"/>
    <p:sldId id="268" r:id="rId3"/>
    <p:sldId id="272" r:id="rId4"/>
    <p:sldId id="273" r:id="rId5"/>
    <p:sldId id="276" r:id="rId6"/>
    <p:sldId id="278" r:id="rId7"/>
    <p:sldId id="279" r:id="rId8"/>
    <p:sldId id="280" r:id="rId9"/>
    <p:sldId id="292" r:id="rId10"/>
    <p:sldId id="281" r:id="rId11"/>
    <p:sldId id="282" r:id="rId12"/>
    <p:sldId id="298" r:id="rId13"/>
    <p:sldId id="293" r:id="rId14"/>
    <p:sldId id="283" r:id="rId15"/>
    <p:sldId id="322" r:id="rId16"/>
    <p:sldId id="286" r:id="rId17"/>
    <p:sldId id="323" r:id="rId18"/>
    <p:sldId id="324" r:id="rId19"/>
    <p:sldId id="325" r:id="rId20"/>
    <p:sldId id="326" r:id="rId21"/>
    <p:sldId id="288" r:id="rId22"/>
    <p:sldId id="32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8" d="100"/>
          <a:sy n="68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54CB64-597F-43CB-8020-9B31D3AE1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A_READS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508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8A97-51AB-4FAF-9DD9-51BA1DF71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640C-BE3C-43C6-BD57-788827C09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29B4A-66B7-4ADF-A1D4-3FE8C599F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9EF2-3218-49EF-B9D3-E06C945FF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E2D60-7FD4-4CDE-91E8-808DFA7A1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59FB-BC46-415E-91A3-295A16BD3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C8CFB-1350-4F1A-9829-881CCBCCC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183A-8BC6-4453-938E-254D40887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1D5A-2BDC-4D5A-8806-F22EDA536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52B0-6E46-4F0F-81FB-A8E9D2747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EF8F4-EA97-4503-9BFE-445B70708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80EFD12-CC22-4699-97EE-EE86C5AA7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A_READS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228600"/>
            <a:ext cx="150812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eo.research.ohio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io.edu/research/orsp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o.research.ohio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B411B-EE17-42F5-B35E-3B4BF114B1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Developing a Grant Budget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The rules: Sponsor (via guidelines) and Institution (via policy)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Example: detailed, multi-year budget for OHIO vs. summary budget for sponsor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Accuracy and due diligence (vs. revise it later) to reflect the project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5916A-CF2A-44E5-BB82-1E2E0CB032C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Fringe Benefits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Health Care: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	$10,625/year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	Academic year ONLY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	Pro-rate based on effort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	Escalate/increase by 10% in future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778DA-D279-48F2-AE37-508482349D1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Personnel Effort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Specific to sponsor guidelines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NSF: expressed in months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  <p:graphicFrame>
        <p:nvGraphicFramePr>
          <p:cNvPr id="14377" name="Group 41"/>
          <p:cNvGraphicFramePr>
            <a:graphicFrameLocks noGrp="1"/>
          </p:cNvGraphicFramePr>
          <p:nvPr/>
        </p:nvGraphicFramePr>
        <p:xfrm>
          <a:off x="1524000" y="3657600"/>
          <a:ext cx="6143625" cy="2194560"/>
        </p:xfrm>
        <a:graphic>
          <a:graphicData uri="http://schemas.openxmlformats.org/drawingml/2006/table">
            <a:tbl>
              <a:tblPr/>
              <a:tblGrid>
                <a:gridCol w="1266825"/>
                <a:gridCol w="1828800"/>
                <a:gridCol w="1524000"/>
                <a:gridCol w="1524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Academic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Calendar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BF03D-5DE8-45C1-9036-1F7C175A44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Subcontractors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Follow sponsor guidelines!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Other university as subcontractor, OHIO needs: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Statement of work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Detailed budget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Sponsor forms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Letter of participation from inst. official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NSF: Total subcontractbudget listed as Subaward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77B55A-C0F4-43E9-B97B-5C587E26B8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Indirect Costs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Overhead/Facilities and Admin (F&amp;A)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Negotiated with Federal government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May be limited by sponsor policy/guidelines (must be documented in guidelines)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Used by institution for utilities, space, equipment, secretarial/clerical support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Waived/reduced only by OHIO VP Research Office, REQUIRES TWO WEEK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72975-B49F-4918-B8DC-C36D5E736A7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Indirect Costs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Federally-approved rates for OHIO: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On-campus research: 47.5%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Instruction/Training: 48%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Public Service: 39%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Off-campus: 26%</a:t>
            </a:r>
          </a:p>
          <a:p>
            <a:pPr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OHIO Calculates IDC on Modified Total Direct Cost Base (MTDC): excludes Equipment, Tuition, Participant Costs, subcontract total over $25,000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0C1B6D-BE51-4E7E-B744-3690347D3F9E}" type="slidenum">
              <a:rPr lang="en-US" sz="1000"/>
              <a:pPr algn="r"/>
              <a:t>15</a:t>
            </a:fld>
            <a:endParaRPr lang="en-US" sz="10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Indirect Cost Distribution at OHIO: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Research Incentive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Academic Department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18% - Principal Investigator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  7% - Department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14% - College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61% - Vice President for Research</a:t>
            </a:r>
            <a:r>
              <a:rPr lang="en-US" sz="2400" smtClean="0">
                <a:latin typeface="Times New Roman" pitchFamily="18" charset="0"/>
              </a:rPr>
              <a:t> </a:t>
            </a:r>
            <a:endParaRPr lang="en-US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Center/Institute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	14% - Principal Investigator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  7% - Department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30% - Center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14% - College</a:t>
            </a:r>
            <a:br>
              <a:rPr lang="en-US" sz="2400" b="1" smtClean="0">
                <a:latin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</a:rPr>
              <a:t>35% - Vice President for Research</a:t>
            </a:r>
            <a:r>
              <a:rPr lang="en-US" sz="2400" smtClean="0">
                <a:latin typeface="Times New Roman" pitchFamily="18" charset="0"/>
              </a:rPr>
              <a:t> </a:t>
            </a:r>
            <a:endParaRPr lang="en-US" sz="24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C1A83-2D80-42E6-A0E8-2F745F72117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Cost Share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Institutional contributions to the project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Generally Cash or In-Kind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Only included if required by sponsor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MUST be: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Clearly identified, trackable, approved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CANNOT USE: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Existing equipment, match more than once, charges outside the period of performance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48F4B7-39F7-4E7E-960D-FF7072BC0BC9}" type="slidenum">
              <a:rPr lang="en-US" sz="1000"/>
              <a:pPr algn="r"/>
              <a:t>17</a:t>
            </a:fld>
            <a:endParaRPr lang="en-US" sz="10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Cost Share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Salary and fringe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Tuition/fee waivers for graduate students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Unrecovered indirect costs (when limited by sponsor)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Equipment allocable to project purchased by OHIO funds during project period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AE83AB7-1FFE-49BB-A479-E8B63F73AA05}" type="slidenum">
              <a:rPr lang="en-US" sz="1000"/>
              <a:pPr algn="r"/>
              <a:t>18</a:t>
            </a:fld>
            <a:endParaRPr lang="en-US" sz="100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Unallowable Cost Share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Office space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General office supplies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Existing equipment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Funds previously committed as match on another project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Other personnel time without approval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Commitment on behalf of other organization without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2E9F062-102E-4626-83FE-9332AB771547}" type="slidenum">
              <a:rPr lang="en-US" sz="1000"/>
              <a:pPr algn="r"/>
              <a:t>19</a:t>
            </a:fld>
            <a:endParaRPr lang="en-US" sz="10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Process </a:t>
            </a:r>
            <a:br>
              <a:rPr lang="en-US" b="1" smtClean="0"/>
            </a:br>
            <a:r>
              <a:rPr lang="en-US" b="1" smtClean="0"/>
              <a:t>at OHIO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Electronic Transmittal Form via LEO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REQUIRED for institutional approval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hlinkClick r:id="rId2"/>
              </a:rPr>
              <a:t>http://leo.research.ohio.edu/</a:t>
            </a: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41B22-9426-4543-B159-38EB7B04C6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Resources for Grant Budget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Institutional Policy, Forms, Tools, Templates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Sponsor Guidelines, Forms, Tools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OHIO Office of Research and Sponsored Programs ORSP </a:t>
            </a:r>
            <a:r>
              <a:rPr lang="en-US" b="1" smtClean="0">
                <a:latin typeface="Times New Roman" pitchFamily="18" charset="0"/>
                <a:hlinkClick r:id="rId2"/>
              </a:rPr>
              <a:t>http://www.ohio.edu/research/orsp/</a:t>
            </a: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CCF0164-0F9E-4EEC-8036-C04B372D024B}" type="slidenum">
              <a:rPr lang="en-US" sz="1000"/>
              <a:pPr algn="r"/>
              <a:t>20</a:t>
            </a:fld>
            <a:endParaRPr lang="en-US" sz="10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NSF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Use budget template/spreadsheet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Document the specifics for Budget Justification section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Consult GPG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59B14-F0EE-48A3-86E5-1DC69A5DEB5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Preparation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Obtain Sponsor Guidelines and Information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8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800" b="1" smtClean="0">
                <a:latin typeface="Times New Roman" pitchFamily="18" charset="0"/>
              </a:rPr>
              <a:t>READ THE GUIDELINES! </a:t>
            </a:r>
          </a:p>
          <a:p>
            <a:pPr eaLnBrk="1" hangingPunct="1">
              <a:buFont typeface="Wingdings" pitchFamily="2" charset="2"/>
              <a:buNone/>
            </a:pPr>
            <a:endParaRPr lang="en-US" sz="48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B3CD682-3B90-4D3B-84B9-385D1E24CA82}" type="slidenum">
              <a:rPr lang="en-US" sz="1000"/>
              <a:pPr algn="r"/>
              <a:t>22</a:t>
            </a:fld>
            <a:endParaRPr lang="en-US" sz="10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NSF Example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2 year effort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PI: 2 summer months/yr $75K salary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2 Post docs: 100% effort/yr $32K salary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3 Grads: $12K/yr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Clerical: $35K/yr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Travel: 4 domestic @ $1500 ea, 1 Intl @$3K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Lab Consumables: $14K/yr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Transmogrifier drives: 1 @ $3275, 1 @ $7348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Subcontract: $50K/yr to Big State Univ.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0B483-FF51-46FD-81A5-7649A8C293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Process </a:t>
            </a:r>
            <a:br>
              <a:rPr lang="en-US" b="1" smtClean="0"/>
            </a:br>
            <a:r>
              <a:rPr lang="en-US" b="1" smtClean="0"/>
              <a:t>at OHIO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Notify ORSP of intent to submit—LEO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hlinkClick r:id="rId2"/>
              </a:rPr>
              <a:t>http://leo.research.ohio.edu/</a:t>
            </a: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Electronic Transmittal Form via LEO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Work with ORSP on proposal budget, forms, certifications, and other supplementary information that may be required by sponsor.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5947B9-4F9A-49DE-B4C9-852A4C31B3B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Process </a:t>
            </a:r>
            <a:br>
              <a:rPr lang="en-US" b="1" smtClean="0"/>
            </a:br>
            <a:r>
              <a:rPr lang="en-US" b="1" smtClean="0"/>
              <a:t>at OHIO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Use budget template or other sponsor form to develop draft, send to ORSP for review/revision.</a:t>
            </a:r>
          </a:p>
          <a:p>
            <a:pPr eaLnBrk="1" hangingPunct="1"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Work with college/departmental grants person.</a:t>
            </a:r>
          </a:p>
          <a:p>
            <a:pPr eaLnBrk="1" hangingPunct="1"/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88972B-BC3C-49B8-A76A-6C2FDE0CF4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smtClean="0">
                <a:latin typeface="Times New Roman" pitchFamily="18" charset="0"/>
              </a:rPr>
              <a:t>Typical Budget Categories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Salaries and Fringe Benefits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Equipment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Travel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Materials and Supplies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Publications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Communications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Collaborators/Subcontractors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</a:rPr>
              <a:t>Miscellaneous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BCEC8-9651-477A-9CDD-33DC43A40B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8355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PI and Co-PI Salaries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</a:rPr>
              <a:t>Based upon PI base salary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</a:rPr>
              <a:t>OHIO Academic year release time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Pays for replacement instructor to teach PI class(es)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Calculated as percentage of PI time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Check with department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NSF: months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</a:rPr>
              <a:t>OHIO Summer time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Supplementary salary for June, July and August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Limited to 3/9 of academic year base salary (OU Policy)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smtClean="0">
                <a:latin typeface="Times New Roman" pitchFamily="18" charset="0"/>
              </a:rPr>
              <a:t>May be limited by sponsor policy (i.e. NSF)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</a:rPr>
              <a:t>OHIO Overload cannot be charged to a federal grant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smtClean="0">
                <a:latin typeface="Times New Roman" pitchFamily="18" charset="0"/>
              </a:rPr>
              <a:t>Escalate/increase salaries in future years (usually 3%, July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8EB9D-0920-4FDF-B47B-654DE0063CD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Other Personnel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Post Docs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Technicians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Students (check with Department for pay rates)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smtClean="0">
                <a:latin typeface="Times New Roman" pitchFamily="18" charset="0"/>
              </a:rPr>
              <a:t>Graduate/Undergraduate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Clerical (must be dedicated to project)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latin typeface="Times New Roman" pitchFamily="18" charset="0"/>
              </a:rPr>
              <a:t>Escalate/increase salaries in future years (usually 3%, July 1)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61A09A-3975-45AA-85FF-883A37C57C7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Fringe Benefits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Retirement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Medicare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Workers Compensation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Health Care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D07EC7-A8E2-4EEE-8E87-A2DFC4E2738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Proposal Budget Preparation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Fringe Benefits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Retirement:  14% faculty, 14% staff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Medicare: 1.45% faculty, 1.45% staff (hired after 1985)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Workers Compensation: 0.739% for all personnel (including students)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Times New Roman" pitchFamily="18" charset="0"/>
              </a:rPr>
              <a:t>Health Care: $10,625/year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861</TotalTime>
  <Words>701</Words>
  <Application>Microsoft Office PowerPoint</Application>
  <PresentationFormat>On-screen Show (4:3)</PresentationFormat>
  <Paragraphs>203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Layers</vt:lpstr>
      <vt:lpstr>Developing a Grant Budget</vt:lpstr>
      <vt:lpstr>Resources for Grant Budget</vt:lpstr>
      <vt:lpstr>Proposal Budget Process  at OHIO</vt:lpstr>
      <vt:lpstr>Proposal Budget Process  at OHIO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Preparation</vt:lpstr>
      <vt:lpstr>Proposal Budget Process  at OHIO</vt:lpstr>
      <vt:lpstr>Proposal Budget Preparation</vt:lpstr>
      <vt:lpstr>Proposal Preparation</vt:lpstr>
      <vt:lpstr>Proposal Budget Preparation</vt:lpstr>
    </vt:vector>
  </TitlesOfParts>
  <Company>Ohio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Entire Workshop</dc:title>
  <dc:creator>Steve Riesbeck</dc:creator>
  <cp:lastModifiedBy>riesbeck</cp:lastModifiedBy>
  <cp:revision>103</cp:revision>
  <dcterms:created xsi:type="dcterms:W3CDTF">2004-02-24T22:27:43Z</dcterms:created>
  <dcterms:modified xsi:type="dcterms:W3CDTF">2011-03-09T20:58:25Z</dcterms:modified>
</cp:coreProperties>
</file>