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3"/>
  </p:notesMasterIdLst>
  <p:sldIdLst>
    <p:sldId id="267" r:id="rId2"/>
    <p:sldId id="268" r:id="rId3"/>
    <p:sldId id="270" r:id="rId4"/>
    <p:sldId id="271" r:id="rId5"/>
    <p:sldId id="272" r:id="rId6"/>
    <p:sldId id="273" r:id="rId7"/>
    <p:sldId id="276" r:id="rId8"/>
    <p:sldId id="278" r:id="rId9"/>
    <p:sldId id="279" r:id="rId10"/>
    <p:sldId id="280" r:id="rId11"/>
    <p:sldId id="292" r:id="rId12"/>
    <p:sldId id="281" r:id="rId13"/>
    <p:sldId id="282" r:id="rId14"/>
    <p:sldId id="298" r:id="rId15"/>
    <p:sldId id="283" r:id="rId16"/>
    <p:sldId id="293" r:id="rId17"/>
    <p:sldId id="286" r:id="rId18"/>
    <p:sldId id="287" r:id="rId19"/>
    <p:sldId id="288" r:id="rId20"/>
    <p:sldId id="289" r:id="rId21"/>
    <p:sldId id="290" r:id="rId22"/>
    <p:sldId id="294" r:id="rId23"/>
    <p:sldId id="295" r:id="rId24"/>
    <p:sldId id="297" r:id="rId25"/>
    <p:sldId id="299" r:id="rId26"/>
    <p:sldId id="301" r:id="rId27"/>
    <p:sldId id="302" r:id="rId28"/>
    <p:sldId id="303" r:id="rId29"/>
    <p:sldId id="304" r:id="rId30"/>
    <p:sldId id="306" r:id="rId31"/>
    <p:sldId id="305" r:id="rId32"/>
    <p:sldId id="307" r:id="rId33"/>
    <p:sldId id="309" r:id="rId34"/>
    <p:sldId id="311" r:id="rId35"/>
    <p:sldId id="312" r:id="rId36"/>
    <p:sldId id="315" r:id="rId37"/>
    <p:sldId id="316" r:id="rId38"/>
    <p:sldId id="317" r:id="rId39"/>
    <p:sldId id="318" r:id="rId40"/>
    <p:sldId id="321" r:id="rId41"/>
    <p:sldId id="319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68" d="100"/>
          <a:sy n="68" d="100"/>
        </p:scale>
        <p:origin x="-58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DB8A7CE-82D1-417C-87F8-638BF55333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A_READS_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228600"/>
            <a:ext cx="1508125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43684-CABA-4452-81C8-C58A9820DD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F2310-3A89-4BA2-B26B-41C1BA672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8C741-FB74-4737-9A38-E64E6FF33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A1254-226A-4640-9B4B-17C377DB0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C1F96-B6A4-4AB7-847D-6CA19C82AF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7C608-DEFC-42CC-B4E0-8FD7F35B45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74DE2-9627-4389-9594-67B7EE366D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88842-7D05-438B-81AC-EFE320E0D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44BE1-AEE9-4626-B42F-314289C620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003CF-33EB-4512-88A7-0EDB63743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25A8C-EC41-436F-89EA-AAAF19110B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80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80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80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cs typeface="+mn-cs"/>
              </a:defRPr>
            </a:lvl1pPr>
          </a:lstStyle>
          <a:p>
            <a:pPr>
              <a:defRPr/>
            </a:pPr>
            <a:fld id="{70324270-E640-486E-903C-4A17972F1C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13" descr="A_READS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15200" y="228600"/>
            <a:ext cx="1508125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940AAB-AC74-4DEE-8315-8353E4791AD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Grant Process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Proposal Preparation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Proposal Writing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Project Implementation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Evaluation and Assessment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Reporting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smtClean="0">
              <a:latin typeface="Times New Roman" pitchFamily="18" charset="0"/>
            </a:endParaRPr>
          </a:p>
        </p:txBody>
      </p:sp>
      <p:sp>
        <p:nvSpPr>
          <p:cNvPr id="4101" name="AutoShape 7"/>
          <p:cNvSpPr>
            <a:spLocks noChangeArrowheads="1"/>
          </p:cNvSpPr>
          <p:nvPr/>
        </p:nvSpPr>
        <p:spPr bwMode="auto">
          <a:xfrm>
            <a:off x="4648200" y="1676400"/>
            <a:ext cx="1143000" cy="381000"/>
          </a:xfrm>
          <a:prstGeom prst="leftArrow">
            <a:avLst>
              <a:gd name="adj1" fmla="val 50000"/>
              <a:gd name="adj2" fmla="val 7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AutoShape 9"/>
          <p:cNvSpPr>
            <a:spLocks noChangeArrowheads="1"/>
          </p:cNvSpPr>
          <p:nvPr/>
        </p:nvSpPr>
        <p:spPr bwMode="auto">
          <a:xfrm>
            <a:off x="3886200" y="2590800"/>
            <a:ext cx="1143000" cy="381000"/>
          </a:xfrm>
          <a:prstGeom prst="leftArrow">
            <a:avLst>
              <a:gd name="adj1" fmla="val 50000"/>
              <a:gd name="adj2" fmla="val 7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875FCA-2CC3-40DC-A3E8-57F7DD4892D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Proposal Preparation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Identify and Develop A Project That Supports Your Mission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800" b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200" b="1" smtClean="0">
                <a:latin typeface="Times New Roman" pitchFamily="18" charset="0"/>
              </a:rPr>
              <a:t>How will you accomplish your goals? What is your plan? How will the results be evaluated? 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1" smtClean="0">
                <a:latin typeface="Times New Roman" pitchFamily="18" charset="0"/>
              </a:rPr>
              <a:t>How will the project be maintained once it's implemented? </a:t>
            </a:r>
            <a:endParaRPr lang="en-US" sz="32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sz="3200" b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sz="3200" b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9036AC-EEB6-4322-B793-2D76179F423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Proposal Preparation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Identify and Develop A Project That Supports Your Mission</a:t>
            </a:r>
          </a:p>
          <a:p>
            <a:pPr eaLnBrk="1" hangingPunct="1">
              <a:buFont typeface="Wingdings" pitchFamily="2" charset="2"/>
              <a:buNone/>
            </a:pPr>
            <a:endParaRPr lang="en-US" b="1" smtClean="0">
              <a:latin typeface="Times New Roman" pitchFamily="18" charset="0"/>
            </a:endParaRP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Why should you (your organization), rather than someone else, do this project? </a:t>
            </a:r>
          </a:p>
          <a:p>
            <a:pPr eaLnBrk="1" hangingPunct="1">
              <a:buFont typeface="Wingdings" pitchFamily="2" charset="2"/>
              <a:buNone/>
            </a:pPr>
            <a:endParaRPr lang="en-US" sz="3200" b="1" smtClean="0">
              <a:latin typeface="Times New Roman" pitchFamily="18" charset="0"/>
            </a:endParaRP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Why should this project be done now? </a:t>
            </a:r>
          </a:p>
          <a:p>
            <a:pPr eaLnBrk="1" hangingPunct="1"/>
            <a:endParaRPr lang="en-US" sz="32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B1F622-ABEF-40ED-BEB6-00417A9FE37D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Proposal Preparation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Write A Short, Detailed Project Description      (or Mini-Proposal)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latin typeface="Times New Roman" pitchFamily="18" charset="0"/>
              </a:rPr>
              <a:t>No more than 4 pages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latin typeface="Times New Roman" pitchFamily="18" charset="0"/>
              </a:rPr>
              <a:t>Problem/need which project addresses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latin typeface="Times New Roman" pitchFamily="18" charset="0"/>
              </a:rPr>
              <a:t>Previous work done 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latin typeface="Times New Roman" pitchFamily="18" charset="0"/>
              </a:rPr>
              <a:t>Proposed solution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latin typeface="Times New Roman" pitchFamily="18" charset="0"/>
              </a:rPr>
              <a:t>Resources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latin typeface="Times New Roman" pitchFamily="18" charset="0"/>
              </a:rPr>
              <a:t>Timeline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latin typeface="Times New Roman" pitchFamily="18" charset="0"/>
              </a:rPr>
              <a:t>Outcomes (for you and for people you serve)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57A3FF-BD5D-4871-A7A5-57A10E85F9A6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Proposal Preparation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Write A Short, Detailed Project Description      (or Mini-Proposal)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200" b="1" smtClean="0">
                <a:latin typeface="Times New Roman" pitchFamily="18" charset="0"/>
              </a:rPr>
              <a:t>Consider the project budget and sponsor(s).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000" b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200" b="1" smtClean="0">
                <a:latin typeface="Times New Roman" pitchFamily="18" charset="0"/>
              </a:rPr>
              <a:t>Consider the sponsor(s): Write to your audience.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000" b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200" b="1" smtClean="0">
                <a:latin typeface="Times New Roman" pitchFamily="18" charset="0"/>
              </a:rPr>
              <a:t>Who are you?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A426BA-9667-4FED-B822-39384EEC5A9F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Proposal Preparation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Write A Short, Detailed Project Description      (or Mini-Proposal)</a:t>
            </a:r>
          </a:p>
          <a:p>
            <a:pPr eaLnBrk="1" hangingPunct="1"/>
            <a:endParaRPr lang="en-US" sz="3200" b="1" smtClean="0">
              <a:latin typeface="Times New Roman" pitchFamily="18" charset="0"/>
            </a:endParaRP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The Concept</a:t>
            </a: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The Program/Project</a:t>
            </a: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Expenses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DBF4DC-D19A-41C5-B376-F383A77193AF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Proposal Preparation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200" b="1" smtClean="0">
                <a:latin typeface="Times New Roman" pitchFamily="18" charset="0"/>
              </a:rPr>
              <a:t>Research Potential Sources of Funding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1000" b="1" smtClean="0">
              <a:latin typeface="Times New Roman" pitchFamily="18" charset="0"/>
            </a:endParaRPr>
          </a:p>
          <a:p>
            <a:pPr eaLnBrk="1" hangingPunct="1"/>
            <a:r>
              <a:rPr lang="en-US" sz="3600" b="1" smtClean="0">
                <a:latin typeface="Times New Roman" pitchFamily="18" charset="0"/>
              </a:rPr>
              <a:t>Your goal: </a:t>
            </a:r>
            <a:r>
              <a:rPr lang="en-US" sz="3600" b="1" u="sng" smtClean="0">
                <a:latin typeface="Times New Roman" pitchFamily="18" charset="0"/>
              </a:rPr>
              <a:t>Identify a sponsor that matches your mission</a:t>
            </a:r>
            <a:r>
              <a:rPr lang="en-US" sz="3600" b="1" smtClean="0">
                <a:latin typeface="Times New Roman" pitchFamily="18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n-US" sz="1200" b="1" smtClean="0">
              <a:latin typeface="Times New Roman" pitchFamily="18" charset="0"/>
            </a:endParaRPr>
          </a:p>
          <a:p>
            <a:pPr eaLnBrk="1" hangingPunct="1"/>
            <a:r>
              <a:rPr lang="en-US" sz="3600" b="1" smtClean="0">
                <a:latin typeface="Times New Roman" pitchFamily="18" charset="0"/>
              </a:rPr>
              <a:t>Sponsor: Government, Corporate, Foundations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33E811-F246-484F-A4C9-46161D6E5BCE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Proposal Preparation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200" b="1" smtClean="0">
                <a:latin typeface="Times New Roman" pitchFamily="18" charset="0"/>
              </a:rPr>
              <a:t>Research Potential Sources of Funding</a:t>
            </a:r>
          </a:p>
          <a:p>
            <a:pPr eaLnBrk="1" hangingPunct="1"/>
            <a:r>
              <a:rPr lang="en-US" sz="3600" b="1" smtClean="0">
                <a:latin typeface="Times New Roman" pitchFamily="18" charset="0"/>
              </a:rPr>
              <a:t>Sources: Notices, Directories, Colleagues</a:t>
            </a:r>
          </a:p>
          <a:p>
            <a:pPr eaLnBrk="1" hangingPunct="1">
              <a:buFont typeface="Wingdings" pitchFamily="2" charset="2"/>
              <a:buNone/>
            </a:pPr>
            <a:endParaRPr lang="en-US" sz="1200" b="1" smtClean="0">
              <a:latin typeface="Times New Roman" pitchFamily="18" charset="0"/>
            </a:endParaRPr>
          </a:p>
          <a:p>
            <a:pPr eaLnBrk="1" hangingPunct="1"/>
            <a:r>
              <a:rPr lang="en-US" sz="3600" b="1" smtClean="0">
                <a:latin typeface="Times New Roman" pitchFamily="18" charset="0"/>
              </a:rPr>
              <a:t>The best source of information?</a:t>
            </a:r>
          </a:p>
          <a:p>
            <a:pPr eaLnBrk="1" hangingPunct="1"/>
            <a:r>
              <a:rPr lang="en-US" sz="3600" b="1" smtClean="0">
                <a:latin typeface="Times New Roman" pitchFamily="18" charset="0"/>
              </a:rPr>
              <a:t>Be honest.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715CBA-28D7-4B9D-8A01-5D209A4FEF39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Proposal Preparation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Obtain Sponsor Guidelines and Information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900" b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200" b="1" smtClean="0">
                <a:latin typeface="Times New Roman" pitchFamily="18" charset="0"/>
              </a:rPr>
              <a:t>Some prefer phone contact, others have detailed guidelines.  Some want an letter of inquiry, others want a full proposal.  Some have specific dates for submittals, others are open.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1" smtClean="0">
                <a:latin typeface="Times New Roman" pitchFamily="18" charset="0"/>
              </a:rPr>
              <a:t>CONTACT PROGRAM OFFICER.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1" smtClean="0">
                <a:latin typeface="Times New Roman" pitchFamily="18" charset="0"/>
              </a:rPr>
              <a:t>READ GUIDELINES.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78ACAF-B7EF-42E0-AA36-023B39DF9742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Proposal Preparation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Obtain Sponsor Guidelines and Information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800" b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200" b="1" smtClean="0">
                <a:latin typeface="Times New Roman" pitchFamily="18" charset="0"/>
              </a:rPr>
              <a:t>CONTACT PROGRAM OFFICER.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800" b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200" b="1" smtClean="0">
                <a:latin typeface="Times New Roman" pitchFamily="18" charset="0"/>
              </a:rPr>
              <a:t>READ THE GUIDELINES.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800" b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200" b="1" smtClean="0">
                <a:latin typeface="Times New Roman" pitchFamily="18" charset="0"/>
              </a:rPr>
              <a:t>Obtain copies of previously funded grants.  Collaborate with other programs.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AB3828-749D-4ED4-9E33-17CA58F3040F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Proposal Preparation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Obtain Sponsor Guidelines and Information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b="1" smtClean="0"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4800" b="1" smtClean="0">
                <a:latin typeface="Times New Roman" pitchFamily="18" charset="0"/>
              </a:rPr>
              <a:t>CONTACT THE PROGRAM OFFICER!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800" b="1" smtClean="0"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4800" b="1" smtClean="0">
                <a:latin typeface="Times New Roman" pitchFamily="18" charset="0"/>
              </a:rPr>
              <a:t>READ THE GUIDELINES! </a:t>
            </a:r>
          </a:p>
          <a:p>
            <a:pPr eaLnBrk="1" hangingPunct="1">
              <a:buFont typeface="Wingdings" pitchFamily="2" charset="2"/>
              <a:buNone/>
            </a:pPr>
            <a:endParaRPr lang="en-US" sz="4800" b="1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b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8EC3EB-3396-4A81-9C2F-37F1F9ABC2F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Grant Process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Phases can overlap.</a:t>
            </a:r>
          </a:p>
          <a:p>
            <a:pPr eaLnBrk="1" hangingPunct="1">
              <a:buFont typeface="Wingdings" pitchFamily="2" charset="2"/>
              <a:buNone/>
            </a:pPr>
            <a:endParaRPr lang="en-US" b="1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Program Management must be aware of all phases.</a:t>
            </a:r>
          </a:p>
          <a:p>
            <a:pPr eaLnBrk="1" hangingPunct="1">
              <a:buFont typeface="Wingdings" pitchFamily="2" charset="2"/>
              <a:buNone/>
            </a:pPr>
            <a:endParaRPr lang="en-US" b="1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Collaboration is key: no one can do it alone.</a:t>
            </a:r>
          </a:p>
          <a:p>
            <a:pPr eaLnBrk="1" hangingPunct="1">
              <a:buFont typeface="Wingdings" pitchFamily="2" charset="2"/>
              <a:buNone/>
            </a:pPr>
            <a:endParaRPr lang="en-US" b="1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b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10BC01-702E-4B85-84AB-25BA9A6DDC83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Proposal Preparation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Clarify Any Questions </a:t>
            </a:r>
            <a:r>
              <a:rPr lang="en-US" b="1" i="1" smtClean="0">
                <a:latin typeface="Times New Roman" pitchFamily="18" charset="0"/>
              </a:rPr>
              <a:t>Before</a:t>
            </a:r>
            <a:r>
              <a:rPr lang="en-US" b="1" smtClean="0">
                <a:latin typeface="Times New Roman" pitchFamily="18" charset="0"/>
              </a:rPr>
              <a:t> You Start Writing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b="1" smtClean="0">
              <a:latin typeface="Times New Roman" pitchFamily="18" charset="0"/>
            </a:endParaRP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Understand </a:t>
            </a:r>
            <a:r>
              <a:rPr lang="en-US" sz="3200" b="1" u="sng" smtClean="0">
                <a:latin typeface="Times New Roman" pitchFamily="18" charset="0"/>
              </a:rPr>
              <a:t>exactly</a:t>
            </a:r>
            <a:r>
              <a:rPr lang="en-US" sz="3200" b="1" smtClean="0">
                <a:latin typeface="Times New Roman" pitchFamily="18" charset="0"/>
              </a:rPr>
              <a:t> what the sponsor wants.</a:t>
            </a:r>
          </a:p>
          <a:p>
            <a:pPr eaLnBrk="1" hangingPunct="1">
              <a:buFont typeface="Wingdings" pitchFamily="2" charset="2"/>
              <a:buNone/>
            </a:pPr>
            <a:endParaRPr lang="en-US" sz="800" b="1" smtClean="0">
              <a:latin typeface="Times New Roman" pitchFamily="18" charset="0"/>
            </a:endParaRP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READ THE GUIDELINES!</a:t>
            </a:r>
          </a:p>
          <a:p>
            <a:pPr eaLnBrk="1" hangingPunct="1">
              <a:buFont typeface="Wingdings" pitchFamily="2" charset="2"/>
              <a:buNone/>
            </a:pPr>
            <a:endParaRPr lang="en-US" sz="800" b="1" smtClean="0">
              <a:latin typeface="Times New Roman" pitchFamily="18" charset="0"/>
            </a:endParaRP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Develop a question list for the sponsor and any collaborators.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83B143-8BDC-4844-9202-AAA14627788B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Proposal Preparation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Plan the Labor </a:t>
            </a:r>
            <a:r>
              <a:rPr lang="en-US" b="1" i="1" smtClean="0">
                <a:latin typeface="Times New Roman" pitchFamily="18" charset="0"/>
              </a:rPr>
              <a:t>Before</a:t>
            </a:r>
            <a:r>
              <a:rPr lang="en-US" b="1" smtClean="0">
                <a:latin typeface="Times New Roman" pitchFamily="18" charset="0"/>
              </a:rPr>
              <a:t> You Start Writing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b="1" smtClean="0">
              <a:latin typeface="Times New Roman" pitchFamily="18" charset="0"/>
            </a:endParaRP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Use your resources effectively. Collaborate within your organization.</a:t>
            </a:r>
          </a:p>
          <a:p>
            <a:pPr eaLnBrk="1" hangingPunct="1">
              <a:buFont typeface="Wingdings" pitchFamily="2" charset="2"/>
              <a:buNone/>
            </a:pPr>
            <a:endParaRPr lang="en-US" sz="800" b="1" smtClean="0">
              <a:latin typeface="Times New Roman" pitchFamily="18" charset="0"/>
            </a:endParaRP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Tools: storyboarding, writing/editing teams, timelines, management buy-in.</a:t>
            </a:r>
          </a:p>
          <a:p>
            <a:pPr eaLnBrk="1" hangingPunct="1">
              <a:buFont typeface="Wingdings" pitchFamily="2" charset="2"/>
              <a:buNone/>
            </a:pPr>
            <a:endParaRPr lang="en-US" sz="3200" b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A35F9E-9F47-4422-AF93-B8CFA24562A9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Writing the Proposal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200" b="1" smtClean="0">
                <a:latin typeface="Times New Roman" pitchFamily="18" charset="0"/>
              </a:rPr>
              <a:t>General:</a:t>
            </a: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Follow the Guidelines!</a:t>
            </a: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Use the project description/mini-proposal to keep on track.</a:t>
            </a: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Write to your audience.  Put yourself in the reader’s position.  </a:t>
            </a:r>
          </a:p>
          <a:p>
            <a:pPr eaLnBrk="1" hangingPunct="1"/>
            <a:endParaRPr lang="en-US" sz="3200" b="1" smtClean="0">
              <a:latin typeface="Times New Roman" pitchFamily="18" charset="0"/>
            </a:endParaRP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6E57E9-9F15-4795-896B-432D2C95F71B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Writing the Proposal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en-US" sz="3200" b="1" smtClean="0">
                <a:latin typeface="Times New Roman" pitchFamily="18" charset="0"/>
              </a:rPr>
              <a:t>Basic Components of Proposals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en-US" sz="1800" b="1" smtClean="0">
              <a:latin typeface="Times New Roman" pitchFamily="18" charset="0"/>
            </a:endParaRPr>
          </a:p>
          <a:p>
            <a:pPr marL="533400" indent="-533400" eaLnBrk="1" hangingPunct="1"/>
            <a:r>
              <a:rPr lang="en-US" sz="3200" b="1" smtClean="0">
                <a:latin typeface="Times New Roman" pitchFamily="18" charset="0"/>
              </a:rPr>
              <a:t>Summary (Executive Summary)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en-US" sz="800" b="1" smtClean="0">
              <a:latin typeface="Times New Roman" pitchFamily="18" charset="0"/>
            </a:endParaRPr>
          </a:p>
          <a:p>
            <a:pPr marL="533400" indent="-533400" eaLnBrk="1" hangingPunct="1"/>
            <a:r>
              <a:rPr lang="en-US" sz="3200" b="1" smtClean="0">
                <a:latin typeface="Times New Roman" pitchFamily="18" charset="0"/>
              </a:rPr>
              <a:t>Problem Statement (Statement of Need)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en-US" sz="800" b="1" smtClean="0">
              <a:latin typeface="Times New Roman" pitchFamily="18" charset="0"/>
            </a:endParaRPr>
          </a:p>
          <a:p>
            <a:pPr marL="533400" indent="-533400" eaLnBrk="1" hangingPunct="1"/>
            <a:r>
              <a:rPr lang="en-US" sz="3200" b="1" smtClean="0">
                <a:latin typeface="Times New Roman" pitchFamily="18" charset="0"/>
              </a:rPr>
              <a:t>Project Description 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en-US" sz="800" b="1" smtClean="0">
              <a:latin typeface="Times New Roman" pitchFamily="18" charset="0"/>
            </a:endParaRPr>
          </a:p>
          <a:p>
            <a:pPr marL="533400" indent="-533400" eaLnBrk="1" hangingPunct="1"/>
            <a:r>
              <a:rPr lang="en-US" sz="3200" b="1" smtClean="0">
                <a:latin typeface="Times New Roman" pitchFamily="18" charset="0"/>
              </a:rPr>
              <a:t>Project Budget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9B37CD-D240-4BBC-AE39-F8BE5D3F93F8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Writing the Proposal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600" b="1" smtClean="0">
                <a:latin typeface="Times New Roman" pitchFamily="18" charset="0"/>
              </a:rPr>
              <a:t>Executive Summary</a:t>
            </a: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General Statement and Summary of the Entire Proposal</a:t>
            </a: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Problem</a:t>
            </a: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Solution</a:t>
            </a: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Funding Required</a:t>
            </a: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Organization and Expertise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BD2591-06DF-45D5-9C23-CE3674665ACA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Writing the Proposal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smtClean="0">
                <a:latin typeface="Times New Roman" pitchFamily="18" charset="0"/>
              </a:rPr>
              <a:t>Executive Summary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800" b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200" b="1" smtClean="0">
                <a:latin typeface="Times New Roman" pitchFamily="18" charset="0"/>
              </a:rPr>
              <a:t>First Impression of the Proposal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1" smtClean="0">
                <a:latin typeface="Times New Roman" pitchFamily="18" charset="0"/>
              </a:rPr>
              <a:t>The Most Important Section of the Document (arguably)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1" smtClean="0">
                <a:latin typeface="Times New Roman" pitchFamily="18" charset="0"/>
              </a:rPr>
              <a:t>Keep The Reader Interested-Keep On Reading!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1" smtClean="0">
                <a:latin typeface="Times New Roman" pitchFamily="18" charset="0"/>
              </a:rPr>
              <a:t>Limit to One Page (usually)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ACA0D7-D47D-4ABB-9354-3B30404118FB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Writing the Proposal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600" b="1" smtClean="0">
                <a:latin typeface="Times New Roman" pitchFamily="18" charset="0"/>
              </a:rPr>
              <a:t>Problem Statement/Statement of Need</a:t>
            </a:r>
          </a:p>
          <a:p>
            <a:pPr eaLnBrk="1" hangingPunct="1">
              <a:buFont typeface="Wingdings" pitchFamily="2" charset="2"/>
              <a:buNone/>
            </a:pPr>
            <a:endParaRPr lang="en-US" sz="800" b="1" smtClean="0">
              <a:latin typeface="Times New Roman" pitchFamily="18" charset="0"/>
            </a:endParaRPr>
          </a:p>
          <a:p>
            <a:pPr eaLnBrk="1" hangingPunct="1"/>
            <a:r>
              <a:rPr lang="en-US" sz="3600" b="1" smtClean="0">
                <a:latin typeface="Times New Roman" pitchFamily="18" charset="0"/>
              </a:rPr>
              <a:t>Why </a:t>
            </a:r>
            <a:r>
              <a:rPr lang="en-US" sz="3600" b="1" u="sng" smtClean="0">
                <a:latin typeface="Times New Roman" pitchFamily="18" charset="0"/>
              </a:rPr>
              <a:t>Your</a:t>
            </a:r>
            <a:r>
              <a:rPr lang="en-US" sz="3600" b="1" smtClean="0">
                <a:latin typeface="Times New Roman" pitchFamily="18" charset="0"/>
              </a:rPr>
              <a:t> Project Is Necessary</a:t>
            </a:r>
          </a:p>
          <a:p>
            <a:pPr eaLnBrk="1" hangingPunct="1"/>
            <a:r>
              <a:rPr lang="en-US" sz="3600" b="1" smtClean="0">
                <a:latin typeface="Times New Roman" pitchFamily="18" charset="0"/>
              </a:rPr>
              <a:t>Describe the problem, present the facts, and be concise.</a:t>
            </a:r>
          </a:p>
          <a:p>
            <a:pPr eaLnBrk="1" hangingPunct="1"/>
            <a:r>
              <a:rPr lang="en-US" sz="3600" b="1" smtClean="0">
                <a:latin typeface="Times New Roman" pitchFamily="18" charset="0"/>
              </a:rPr>
              <a:t>Your Opportunity To Make The Argument</a:t>
            </a:r>
            <a:endParaRPr lang="en-US" sz="3200" b="1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3200" b="1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57A3A8-2ACB-4C2C-A5E8-EAFDEA62A567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Writing the Proposal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600" b="1" smtClean="0">
                <a:latin typeface="Times New Roman" pitchFamily="18" charset="0"/>
              </a:rPr>
              <a:t>Problem Statement/Statement of Need</a:t>
            </a:r>
          </a:p>
          <a:p>
            <a:pPr eaLnBrk="1" hangingPunct="1">
              <a:buFont typeface="Wingdings" pitchFamily="2" charset="2"/>
              <a:buNone/>
            </a:pPr>
            <a:endParaRPr lang="en-US" sz="1400" b="1" smtClean="0">
              <a:latin typeface="Times New Roman" pitchFamily="18" charset="0"/>
            </a:endParaRP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Describe who will benefit and how.</a:t>
            </a:r>
          </a:p>
          <a:p>
            <a:pPr eaLnBrk="1" hangingPunct="1">
              <a:buFont typeface="Wingdings" pitchFamily="2" charset="2"/>
              <a:buNone/>
            </a:pPr>
            <a:endParaRPr lang="en-US" sz="2000" b="1" smtClean="0">
              <a:latin typeface="Times New Roman" pitchFamily="18" charset="0"/>
            </a:endParaRP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Is the problem worse than others?</a:t>
            </a:r>
          </a:p>
          <a:p>
            <a:pPr eaLnBrk="1" hangingPunct="1">
              <a:buFont typeface="Wingdings" pitchFamily="2" charset="2"/>
              <a:buNone/>
            </a:pPr>
            <a:endParaRPr lang="en-US" sz="2000" b="1" smtClean="0">
              <a:latin typeface="Times New Roman" pitchFamily="18" charset="0"/>
            </a:endParaRP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Does your project address the need differently or better than other projects?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8C355C-B370-47D8-8822-D5078810ACE4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Writing the Proposal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600" b="1" smtClean="0">
                <a:latin typeface="Times New Roman" pitchFamily="18" charset="0"/>
              </a:rPr>
              <a:t>Problem Statement/Statement of Need</a:t>
            </a:r>
          </a:p>
          <a:p>
            <a:pPr eaLnBrk="1" hangingPunct="1">
              <a:buFont typeface="Wingdings" pitchFamily="2" charset="2"/>
              <a:buNone/>
            </a:pPr>
            <a:endParaRPr lang="en-US" sz="1800" b="1" smtClean="0">
              <a:latin typeface="Times New Roman" pitchFamily="18" charset="0"/>
            </a:endParaRPr>
          </a:p>
          <a:p>
            <a:pPr eaLnBrk="1" hangingPunct="1"/>
            <a:r>
              <a:rPr lang="en-US" sz="3600" b="1" smtClean="0">
                <a:latin typeface="Times New Roman" pitchFamily="18" charset="0"/>
              </a:rPr>
              <a:t>Try to avoid circular reasoning.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600" b="1" smtClean="0">
                <a:latin typeface="Times New Roman" pitchFamily="18" charset="0"/>
              </a:rPr>
              <a:t>	Example: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600" b="1" smtClean="0">
                <a:latin typeface="Times New Roman" pitchFamily="18" charset="0"/>
              </a:rPr>
              <a:t>	“We don’t have an antimatter modulator. An antimatter modulator will solve the problem.” 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61CB57-A892-44B1-9810-63F652E9BE62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Writing the Proposal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600" b="1" smtClean="0">
                <a:latin typeface="Times New Roman" pitchFamily="18" charset="0"/>
              </a:rPr>
              <a:t>Project Description</a:t>
            </a:r>
          </a:p>
          <a:p>
            <a:pPr eaLnBrk="1" hangingPunct="1">
              <a:buFont typeface="Wingdings" pitchFamily="2" charset="2"/>
              <a:buNone/>
            </a:pPr>
            <a:endParaRPr lang="en-US" sz="800" b="1" smtClean="0">
              <a:latin typeface="Times New Roman" pitchFamily="18" charset="0"/>
            </a:endParaRPr>
          </a:p>
          <a:p>
            <a:pPr eaLnBrk="1" hangingPunct="1"/>
            <a:r>
              <a:rPr lang="en-US" sz="3600" b="1" smtClean="0">
                <a:latin typeface="Times New Roman" pitchFamily="18" charset="0"/>
              </a:rPr>
              <a:t>Objectives</a:t>
            </a:r>
          </a:p>
          <a:p>
            <a:pPr eaLnBrk="1" hangingPunct="1"/>
            <a:r>
              <a:rPr lang="en-US" sz="3600" b="1" smtClean="0">
                <a:latin typeface="Times New Roman" pitchFamily="18" charset="0"/>
              </a:rPr>
              <a:t>Methods</a:t>
            </a:r>
          </a:p>
          <a:p>
            <a:pPr eaLnBrk="1" hangingPunct="1"/>
            <a:r>
              <a:rPr lang="en-US" sz="3500" b="1" smtClean="0">
                <a:latin typeface="Times New Roman" pitchFamily="18" charset="0"/>
              </a:rPr>
              <a:t>Staffing/Administration/Management</a:t>
            </a:r>
          </a:p>
          <a:p>
            <a:pPr eaLnBrk="1" hangingPunct="1"/>
            <a:r>
              <a:rPr lang="en-US" sz="3600" b="1" smtClean="0">
                <a:latin typeface="Times New Roman" pitchFamily="18" charset="0"/>
              </a:rPr>
              <a:t>Evaluation</a:t>
            </a:r>
          </a:p>
          <a:p>
            <a:pPr eaLnBrk="1" hangingPunct="1"/>
            <a:r>
              <a:rPr lang="en-US" sz="3600" b="1" smtClean="0">
                <a:latin typeface="Times New Roman" pitchFamily="18" charset="0"/>
              </a:rPr>
              <a:t>Sustainability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0FCF6F-1EB8-48B7-A700-FA6A9D9BA49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/>
              <a:t>A Proposal Development Model</a:t>
            </a:r>
          </a:p>
        </p:txBody>
      </p:sp>
      <p:sp>
        <p:nvSpPr>
          <p:cNvPr id="6148" name="Text Box 8"/>
          <p:cNvSpPr txBox="1">
            <a:spLocks noChangeArrowheads="1"/>
          </p:cNvSpPr>
          <p:nvPr/>
        </p:nvSpPr>
        <p:spPr bwMode="auto">
          <a:xfrm>
            <a:off x="914400" y="1752600"/>
            <a:ext cx="495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49" name="Text Box 9"/>
          <p:cNvSpPr txBox="1">
            <a:spLocks noChangeArrowheads="1"/>
          </p:cNvSpPr>
          <p:nvPr/>
        </p:nvSpPr>
        <p:spPr bwMode="auto">
          <a:xfrm>
            <a:off x="304800" y="1524000"/>
            <a:ext cx="35814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Identify Your Strengths, Weaknesses, and Identity</a:t>
            </a:r>
          </a:p>
        </p:txBody>
      </p:sp>
      <p:sp>
        <p:nvSpPr>
          <p:cNvPr id="6150" name="Text Box 10"/>
          <p:cNvSpPr txBox="1">
            <a:spLocks noChangeArrowheads="1"/>
          </p:cNvSpPr>
          <p:nvPr/>
        </p:nvSpPr>
        <p:spPr bwMode="auto">
          <a:xfrm>
            <a:off x="4495800" y="1524000"/>
            <a:ext cx="42672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Identify A Project That Supports Your Core Mission/ Philosophy</a:t>
            </a:r>
          </a:p>
        </p:txBody>
      </p:sp>
      <p:sp>
        <p:nvSpPr>
          <p:cNvPr id="6151" name="Text Box 12"/>
          <p:cNvSpPr txBox="1">
            <a:spLocks noChangeArrowheads="1"/>
          </p:cNvSpPr>
          <p:nvPr/>
        </p:nvSpPr>
        <p:spPr bwMode="auto">
          <a:xfrm>
            <a:off x="2895600" y="2971800"/>
            <a:ext cx="3124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Develop The Project</a:t>
            </a:r>
          </a:p>
        </p:txBody>
      </p:sp>
      <p:sp>
        <p:nvSpPr>
          <p:cNvPr id="6152" name="Text Box 13"/>
          <p:cNvSpPr txBox="1">
            <a:spLocks noChangeArrowheads="1"/>
          </p:cNvSpPr>
          <p:nvPr/>
        </p:nvSpPr>
        <p:spPr bwMode="auto">
          <a:xfrm>
            <a:off x="304800" y="3581400"/>
            <a:ext cx="2971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Assess Need for the Idea</a:t>
            </a:r>
          </a:p>
        </p:txBody>
      </p:sp>
      <p:sp>
        <p:nvSpPr>
          <p:cNvPr id="6153" name="Line 15"/>
          <p:cNvSpPr>
            <a:spLocks noChangeShapeType="1"/>
          </p:cNvSpPr>
          <p:nvPr/>
        </p:nvSpPr>
        <p:spPr bwMode="auto">
          <a:xfrm>
            <a:off x="3962400" y="1828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" name="Line 17"/>
          <p:cNvSpPr>
            <a:spLocks noChangeShapeType="1"/>
          </p:cNvSpPr>
          <p:nvPr/>
        </p:nvSpPr>
        <p:spPr bwMode="auto">
          <a:xfrm>
            <a:off x="2209800" y="22860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5" name="Line 18"/>
          <p:cNvSpPr>
            <a:spLocks noChangeShapeType="1"/>
          </p:cNvSpPr>
          <p:nvPr/>
        </p:nvSpPr>
        <p:spPr bwMode="auto">
          <a:xfrm flipH="1">
            <a:off x="5562600" y="2286000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6" name="Text Box 19"/>
          <p:cNvSpPr txBox="1">
            <a:spLocks noChangeArrowheads="1"/>
          </p:cNvSpPr>
          <p:nvPr/>
        </p:nvSpPr>
        <p:spPr bwMode="auto">
          <a:xfrm>
            <a:off x="5867400" y="3581400"/>
            <a:ext cx="2971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Research the Idea</a:t>
            </a:r>
          </a:p>
        </p:txBody>
      </p:sp>
      <p:sp>
        <p:nvSpPr>
          <p:cNvPr id="6157" name="Text Box 20"/>
          <p:cNvSpPr txBox="1">
            <a:spLocks noChangeArrowheads="1"/>
          </p:cNvSpPr>
          <p:nvPr/>
        </p:nvSpPr>
        <p:spPr bwMode="auto">
          <a:xfrm>
            <a:off x="304800" y="4419600"/>
            <a:ext cx="29718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Build Support and Involvement</a:t>
            </a:r>
          </a:p>
        </p:txBody>
      </p:sp>
      <p:sp>
        <p:nvSpPr>
          <p:cNvPr id="6158" name="Text Box 21"/>
          <p:cNvSpPr txBox="1">
            <a:spLocks noChangeArrowheads="1"/>
          </p:cNvSpPr>
          <p:nvPr/>
        </p:nvSpPr>
        <p:spPr bwMode="auto">
          <a:xfrm>
            <a:off x="5867400" y="4343400"/>
            <a:ext cx="29718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Identify Alternate Approaches</a:t>
            </a:r>
          </a:p>
        </p:txBody>
      </p:sp>
      <p:sp>
        <p:nvSpPr>
          <p:cNvPr id="6159" name="Text Box 22"/>
          <p:cNvSpPr txBox="1">
            <a:spLocks noChangeArrowheads="1"/>
          </p:cNvSpPr>
          <p:nvPr/>
        </p:nvSpPr>
        <p:spPr bwMode="auto">
          <a:xfrm>
            <a:off x="3124200" y="5562600"/>
            <a:ext cx="31242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Prepare Project Description</a:t>
            </a:r>
          </a:p>
        </p:txBody>
      </p:sp>
      <p:sp>
        <p:nvSpPr>
          <p:cNvPr id="6160" name="Line 23"/>
          <p:cNvSpPr>
            <a:spLocks noChangeShapeType="1"/>
          </p:cNvSpPr>
          <p:nvPr/>
        </p:nvSpPr>
        <p:spPr bwMode="auto">
          <a:xfrm>
            <a:off x="4495800" y="34290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1" name="Line 24"/>
          <p:cNvSpPr>
            <a:spLocks noChangeShapeType="1"/>
          </p:cNvSpPr>
          <p:nvPr/>
        </p:nvSpPr>
        <p:spPr bwMode="auto">
          <a:xfrm flipH="1">
            <a:off x="2286000" y="32766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2" name="Line 25"/>
          <p:cNvSpPr>
            <a:spLocks noChangeShapeType="1"/>
          </p:cNvSpPr>
          <p:nvPr/>
        </p:nvSpPr>
        <p:spPr bwMode="auto">
          <a:xfrm>
            <a:off x="6096000" y="32766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3" name="Line 26"/>
          <p:cNvSpPr>
            <a:spLocks noChangeShapeType="1"/>
          </p:cNvSpPr>
          <p:nvPr/>
        </p:nvSpPr>
        <p:spPr bwMode="auto">
          <a:xfrm>
            <a:off x="3352800" y="4724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4" name="Line 27"/>
          <p:cNvSpPr>
            <a:spLocks noChangeShapeType="1"/>
          </p:cNvSpPr>
          <p:nvPr/>
        </p:nvSpPr>
        <p:spPr bwMode="auto">
          <a:xfrm>
            <a:off x="4648200" y="4724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5" name="Line 28"/>
          <p:cNvSpPr>
            <a:spLocks noChangeShapeType="1"/>
          </p:cNvSpPr>
          <p:nvPr/>
        </p:nvSpPr>
        <p:spPr bwMode="auto">
          <a:xfrm>
            <a:off x="4572000" y="624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906114-F910-4BF4-84BF-4A40F6491760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Writing the Proposal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600" b="1" smtClean="0">
                <a:latin typeface="Times New Roman" pitchFamily="18" charset="0"/>
              </a:rPr>
              <a:t>Project Description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800" b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600" b="1" smtClean="0">
                <a:latin typeface="Times New Roman" pitchFamily="18" charset="0"/>
              </a:rPr>
              <a:t>Objectives (what)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b="1" smtClean="0">
                <a:latin typeface="Times New Roman" pitchFamily="18" charset="0"/>
              </a:rPr>
              <a:t>Methods (how)</a:t>
            </a:r>
          </a:p>
          <a:p>
            <a:pPr eaLnBrk="1" hangingPunct="1">
              <a:lnSpc>
                <a:spcPct val="90000"/>
              </a:lnSpc>
            </a:pPr>
            <a:r>
              <a:rPr lang="en-US" sz="3500" b="1" smtClean="0">
                <a:latin typeface="Times New Roman" pitchFamily="18" charset="0"/>
              </a:rPr>
              <a:t>Staffing/Admin/Management (who)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b="1" smtClean="0">
                <a:latin typeface="Times New Roman" pitchFamily="18" charset="0"/>
              </a:rPr>
              <a:t>Evaluation (do what agreed upon)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b="1" smtClean="0">
                <a:latin typeface="Times New Roman" pitchFamily="18" charset="0"/>
              </a:rPr>
              <a:t>Sustainability (can/should it continue and get more support)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47B10D-243C-41D2-82A3-88AE189F8808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Writing the Proposal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600" b="1" smtClean="0">
                <a:latin typeface="Times New Roman" pitchFamily="18" charset="0"/>
              </a:rPr>
              <a:t>Project Description: Objectives</a:t>
            </a:r>
          </a:p>
          <a:p>
            <a:pPr eaLnBrk="1" hangingPunct="1">
              <a:buFont typeface="Wingdings" pitchFamily="2" charset="2"/>
              <a:buNone/>
            </a:pPr>
            <a:endParaRPr lang="en-US" sz="1800" b="1" smtClean="0">
              <a:latin typeface="Times New Roman" pitchFamily="18" charset="0"/>
            </a:endParaRPr>
          </a:p>
          <a:p>
            <a:pPr eaLnBrk="1" hangingPunct="1"/>
            <a:r>
              <a:rPr lang="en-US" sz="3200" b="1" u="sng" smtClean="0">
                <a:latin typeface="Times New Roman" pitchFamily="18" charset="0"/>
              </a:rPr>
              <a:t>Measurable</a:t>
            </a:r>
            <a:r>
              <a:rPr lang="en-US" sz="3200" b="1" smtClean="0">
                <a:latin typeface="Times New Roman" pitchFamily="18" charset="0"/>
              </a:rPr>
              <a:t> Outcomes of Your Project </a:t>
            </a: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Objectives define the methods.</a:t>
            </a: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Well-articulated objectives are critical to success.</a:t>
            </a:r>
            <a:endParaRPr lang="en-US" sz="1000" b="1" smtClean="0">
              <a:latin typeface="Times New Roman" pitchFamily="18" charset="0"/>
            </a:endParaRP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Objectives are more specific than goals.	</a:t>
            </a:r>
          </a:p>
          <a:p>
            <a:pPr eaLnBrk="1" hangingPunct="1">
              <a:buFont typeface="Wingdings" pitchFamily="2" charset="2"/>
              <a:buNone/>
            </a:pPr>
            <a:endParaRPr lang="en-US" sz="800" b="1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69E604-A188-4B1B-898D-925454C40A8F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Writing the Proposal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600" b="1" smtClean="0">
                <a:latin typeface="Times New Roman" pitchFamily="18" charset="0"/>
              </a:rPr>
              <a:t>Project Description: Objectives</a:t>
            </a:r>
          </a:p>
          <a:p>
            <a:pPr eaLnBrk="1" hangingPunct="1">
              <a:buFont typeface="Wingdings" pitchFamily="2" charset="2"/>
              <a:buNone/>
            </a:pPr>
            <a:endParaRPr lang="en-US" sz="800" b="1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3200" b="1" smtClean="0">
                <a:latin typeface="Times New Roman" pitchFamily="18" charset="0"/>
              </a:rPr>
              <a:t>Goal vs. Objective Example:</a:t>
            </a: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Goal:  Our new warp drive will work better than current engines. </a:t>
            </a: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Objective:  Our warp drive will propel light-to-medium weight vehicles to sustained speeds of over 186,282 miles per second with a fuel economy equivalent to 12 million miles per ton.  </a:t>
            </a:r>
          </a:p>
          <a:p>
            <a:pPr eaLnBrk="1" hangingPunct="1"/>
            <a:endParaRPr lang="en-US" sz="3200" b="1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3200" b="1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800" b="1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168843-B7B4-4D69-9689-D1F1E0B6D719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Writing the Proposal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600" b="1" smtClean="0">
                <a:latin typeface="Times New Roman" pitchFamily="18" charset="0"/>
              </a:rPr>
              <a:t>Project Description: Methods</a:t>
            </a: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Specific Activities To Achieve Objectives</a:t>
            </a: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Should Match Objectives</a:t>
            </a: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Description of Project Start to Finish</a:t>
            </a: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Explain Why Your Methods Will Work</a:t>
            </a: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Help the reader understand how the project will be implemented. Establish your credibility.</a:t>
            </a:r>
          </a:p>
          <a:p>
            <a:pPr eaLnBrk="1" hangingPunct="1"/>
            <a:endParaRPr lang="en-US" sz="3200" b="1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800" b="1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B2B3BC-AD05-4DBC-8A00-9C35A1547070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Writing the Proposal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600" b="1" smtClean="0">
                <a:latin typeface="Times New Roman" pitchFamily="18" charset="0"/>
              </a:rPr>
              <a:t>Project Description: Staffing</a:t>
            </a: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Discussion of Who Will Do the Work</a:t>
            </a: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Numbers, Brief Qualifications, Specific Roles on Project</a:t>
            </a: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Plans for Administering the Project</a:t>
            </a: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Special Resources Available</a:t>
            </a: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Organizational Roles (if Partnering)</a:t>
            </a:r>
          </a:p>
          <a:p>
            <a:pPr eaLnBrk="1" hangingPunct="1"/>
            <a:endParaRPr lang="en-US" sz="800" b="1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5D58B3-7073-4A83-9A2D-E0B3F9D1AB6F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Writing the Proposal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600" b="1" smtClean="0">
                <a:latin typeface="Times New Roman" pitchFamily="18" charset="0"/>
              </a:rPr>
              <a:t>Project Description: Evaluation</a:t>
            </a: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Measurement of Project (results) and/or Analysis of the Process (how conducted)</a:t>
            </a: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Usually Presented in a Formal Plan</a:t>
            </a: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Can Be Used Internally or Shared</a:t>
            </a: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Great Management and Learning Tool</a:t>
            </a: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Should Be Built into the Project</a:t>
            </a:r>
          </a:p>
          <a:p>
            <a:pPr eaLnBrk="1" hangingPunct="1"/>
            <a:endParaRPr lang="en-US" sz="800" b="1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B4F356-5369-456D-8F60-6C232E507DA8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Writing the Proposal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600" b="1" smtClean="0">
                <a:latin typeface="Times New Roman" pitchFamily="18" charset="0"/>
              </a:rPr>
              <a:t>Project Budget</a:t>
            </a:r>
          </a:p>
          <a:p>
            <a:pPr eaLnBrk="1" hangingPunct="1">
              <a:buFont typeface="Wingdings" pitchFamily="2" charset="2"/>
              <a:buNone/>
            </a:pPr>
            <a:endParaRPr lang="en-US" sz="1400" b="1" smtClean="0">
              <a:latin typeface="Times New Roman" pitchFamily="18" charset="0"/>
            </a:endParaRP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Must accurately reflect project expenses.</a:t>
            </a: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Must be consistent with project description.</a:t>
            </a: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Can be general or detailed.</a:t>
            </a: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Usually accompanied by budget narrative for detail or unusual line items.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62D2D9-E187-4F05-85DF-C389003378D3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Writing the Proposal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600" b="1" smtClean="0">
                <a:latin typeface="Times New Roman" pitchFamily="18" charset="0"/>
              </a:rPr>
              <a:t>Project Budget</a:t>
            </a:r>
          </a:p>
          <a:p>
            <a:pPr eaLnBrk="1" hangingPunct="1">
              <a:buFont typeface="Wingdings" pitchFamily="2" charset="2"/>
              <a:buNone/>
            </a:pPr>
            <a:endParaRPr lang="en-US" sz="1400" b="1" smtClean="0">
              <a:latin typeface="Times New Roman" pitchFamily="18" charset="0"/>
            </a:endParaRP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Can include other revenue sources.</a:t>
            </a: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Can include in-kind contribution.</a:t>
            </a: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Can include overhead expenses.</a:t>
            </a: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CHECK THE GUIDELINES!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4D389E-518E-4E12-A524-FFECF4A76101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Writing the Proposal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600" b="1" smtClean="0">
                <a:latin typeface="Times New Roman" pitchFamily="18" charset="0"/>
              </a:rPr>
              <a:t>Basic Components of Proposals</a:t>
            </a:r>
          </a:p>
          <a:p>
            <a:pPr eaLnBrk="1" hangingPunct="1">
              <a:buFont typeface="Wingdings" pitchFamily="2" charset="2"/>
              <a:buNone/>
            </a:pPr>
            <a:endParaRPr lang="en-US" sz="3200" b="1" smtClean="0">
              <a:latin typeface="Times New Roman" pitchFamily="18" charset="0"/>
            </a:endParaRP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Summary (Executive Summary)</a:t>
            </a:r>
          </a:p>
          <a:p>
            <a:pPr eaLnBrk="1" hangingPunct="1">
              <a:buFont typeface="Wingdings" pitchFamily="2" charset="2"/>
              <a:buNone/>
            </a:pPr>
            <a:endParaRPr lang="en-US" sz="800" b="1" smtClean="0">
              <a:latin typeface="Times New Roman" pitchFamily="18" charset="0"/>
            </a:endParaRP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Problem Statement (Statement of Need)</a:t>
            </a:r>
          </a:p>
          <a:p>
            <a:pPr eaLnBrk="1" hangingPunct="1">
              <a:buFont typeface="Wingdings" pitchFamily="2" charset="2"/>
              <a:buNone/>
            </a:pPr>
            <a:endParaRPr lang="en-US" sz="800" b="1" smtClean="0">
              <a:latin typeface="Times New Roman" pitchFamily="18" charset="0"/>
            </a:endParaRP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Project Description </a:t>
            </a:r>
          </a:p>
          <a:p>
            <a:pPr eaLnBrk="1" hangingPunct="1">
              <a:buFont typeface="Wingdings" pitchFamily="2" charset="2"/>
              <a:buNone/>
            </a:pPr>
            <a:endParaRPr lang="en-US" sz="800" b="1" smtClean="0">
              <a:latin typeface="Times New Roman" pitchFamily="18" charset="0"/>
            </a:endParaRP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Project Budget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78F340-0F96-4AF3-8B67-51D402722EB8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Basic Grant Tips and Help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200" b="1" smtClean="0">
                <a:latin typeface="Times New Roman" pitchFamily="18" charset="0"/>
              </a:rPr>
              <a:t>Frequently Asked Questions:</a:t>
            </a:r>
          </a:p>
          <a:p>
            <a:pPr eaLnBrk="1" hangingPunct="1">
              <a:buFont typeface="Wingdings" pitchFamily="2" charset="2"/>
              <a:buNone/>
            </a:pPr>
            <a:endParaRPr lang="en-US" sz="1600" b="1" smtClean="0">
              <a:latin typeface="Times New Roman" pitchFamily="18" charset="0"/>
            </a:endParaRP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Letter of inquiry vs. full proposal?</a:t>
            </a: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Level of detail in the budget?  </a:t>
            </a: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How do sponsors process and evaluate proposals?</a:t>
            </a: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How do I organize a complex proposal?  </a:t>
            </a:r>
            <a:endParaRPr lang="en-US" b="1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3200" b="1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026CDC-ABC7-4A14-A73E-0889ADF1403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/>
              <a:t>A Proposal Development Model</a:t>
            </a: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304800" y="2514600"/>
            <a:ext cx="24384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Research Potential Sponsors</a:t>
            </a:r>
          </a:p>
        </p:txBody>
      </p:sp>
      <p:sp>
        <p:nvSpPr>
          <p:cNvPr id="7173" name="Text Box 14"/>
          <p:cNvSpPr txBox="1">
            <a:spLocks noChangeArrowheads="1"/>
          </p:cNvSpPr>
          <p:nvPr/>
        </p:nvSpPr>
        <p:spPr bwMode="auto">
          <a:xfrm>
            <a:off x="2895600" y="1447800"/>
            <a:ext cx="31242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Prepare Project Description</a:t>
            </a:r>
          </a:p>
        </p:txBody>
      </p:sp>
      <p:sp>
        <p:nvSpPr>
          <p:cNvPr id="7174" name="Line 21"/>
          <p:cNvSpPr>
            <a:spLocks noChangeShapeType="1"/>
          </p:cNvSpPr>
          <p:nvPr/>
        </p:nvSpPr>
        <p:spPr bwMode="auto">
          <a:xfrm>
            <a:off x="4419600" y="1143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5" name="Text Box 22"/>
          <p:cNvSpPr txBox="1">
            <a:spLocks noChangeArrowheads="1"/>
          </p:cNvSpPr>
          <p:nvPr/>
        </p:nvSpPr>
        <p:spPr bwMode="auto">
          <a:xfrm>
            <a:off x="3124200" y="2667000"/>
            <a:ext cx="2743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Select Funding Source</a:t>
            </a:r>
          </a:p>
        </p:txBody>
      </p:sp>
      <p:sp>
        <p:nvSpPr>
          <p:cNvPr id="7176" name="Text Box 23"/>
          <p:cNvSpPr txBox="1">
            <a:spLocks noChangeArrowheads="1"/>
          </p:cNvSpPr>
          <p:nvPr/>
        </p:nvSpPr>
        <p:spPr bwMode="auto">
          <a:xfrm>
            <a:off x="6172200" y="2514600"/>
            <a:ext cx="2438400" cy="925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Identify Sponsor That Match Your Mission</a:t>
            </a:r>
          </a:p>
        </p:txBody>
      </p:sp>
      <p:sp>
        <p:nvSpPr>
          <p:cNvPr id="7177" name="Text Box 24"/>
          <p:cNvSpPr txBox="1">
            <a:spLocks noChangeArrowheads="1"/>
          </p:cNvSpPr>
          <p:nvPr/>
        </p:nvSpPr>
        <p:spPr bwMode="auto">
          <a:xfrm>
            <a:off x="3124200" y="3657600"/>
            <a:ext cx="2743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Plan Proposal Writing</a:t>
            </a:r>
          </a:p>
        </p:txBody>
      </p:sp>
      <p:sp>
        <p:nvSpPr>
          <p:cNvPr id="7178" name="Text Box 25"/>
          <p:cNvSpPr txBox="1">
            <a:spLocks noChangeArrowheads="1"/>
          </p:cNvSpPr>
          <p:nvPr/>
        </p:nvSpPr>
        <p:spPr bwMode="auto">
          <a:xfrm>
            <a:off x="381000" y="3657600"/>
            <a:ext cx="2362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Letters of Inquiry</a:t>
            </a:r>
          </a:p>
        </p:txBody>
      </p:sp>
      <p:sp>
        <p:nvSpPr>
          <p:cNvPr id="7179" name="Text Box 26"/>
          <p:cNvSpPr txBox="1">
            <a:spLocks noChangeArrowheads="1"/>
          </p:cNvSpPr>
          <p:nvPr/>
        </p:nvSpPr>
        <p:spPr bwMode="auto">
          <a:xfrm>
            <a:off x="6324600" y="3657600"/>
            <a:ext cx="2362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Mini Proposals</a:t>
            </a:r>
          </a:p>
        </p:txBody>
      </p:sp>
      <p:sp>
        <p:nvSpPr>
          <p:cNvPr id="7180" name="Text Box 27"/>
          <p:cNvSpPr txBox="1">
            <a:spLocks noChangeArrowheads="1"/>
          </p:cNvSpPr>
          <p:nvPr/>
        </p:nvSpPr>
        <p:spPr bwMode="auto">
          <a:xfrm>
            <a:off x="3200400" y="4724400"/>
            <a:ext cx="2743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Write Proposal</a:t>
            </a:r>
          </a:p>
        </p:txBody>
      </p:sp>
      <p:sp>
        <p:nvSpPr>
          <p:cNvPr id="7181" name="Text Box 28"/>
          <p:cNvSpPr txBox="1">
            <a:spLocks noChangeArrowheads="1"/>
          </p:cNvSpPr>
          <p:nvPr/>
        </p:nvSpPr>
        <p:spPr bwMode="auto">
          <a:xfrm>
            <a:off x="3200400" y="5638800"/>
            <a:ext cx="2743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Submit Proposal</a:t>
            </a:r>
          </a:p>
        </p:txBody>
      </p:sp>
      <p:sp>
        <p:nvSpPr>
          <p:cNvPr id="7182" name="Line 29"/>
          <p:cNvSpPr>
            <a:spLocks noChangeShapeType="1"/>
          </p:cNvSpPr>
          <p:nvPr/>
        </p:nvSpPr>
        <p:spPr bwMode="auto">
          <a:xfrm>
            <a:off x="4419600" y="2209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3" name="Line 30"/>
          <p:cNvSpPr>
            <a:spLocks noChangeShapeType="1"/>
          </p:cNvSpPr>
          <p:nvPr/>
        </p:nvSpPr>
        <p:spPr bwMode="auto">
          <a:xfrm>
            <a:off x="44196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4" name="Line 31"/>
          <p:cNvSpPr>
            <a:spLocks noChangeShapeType="1"/>
          </p:cNvSpPr>
          <p:nvPr/>
        </p:nvSpPr>
        <p:spPr bwMode="auto">
          <a:xfrm>
            <a:off x="44196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5" name="Line 33"/>
          <p:cNvSpPr>
            <a:spLocks noChangeShapeType="1"/>
          </p:cNvSpPr>
          <p:nvPr/>
        </p:nvSpPr>
        <p:spPr bwMode="auto">
          <a:xfrm>
            <a:off x="4419600" y="5181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6" name="Line 34"/>
          <p:cNvSpPr>
            <a:spLocks noChangeShapeType="1"/>
          </p:cNvSpPr>
          <p:nvPr/>
        </p:nvSpPr>
        <p:spPr bwMode="auto">
          <a:xfrm>
            <a:off x="2819400" y="2895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7" name="Line 35"/>
          <p:cNvSpPr>
            <a:spLocks noChangeShapeType="1"/>
          </p:cNvSpPr>
          <p:nvPr/>
        </p:nvSpPr>
        <p:spPr bwMode="auto">
          <a:xfrm>
            <a:off x="5943600" y="2895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8" name="Line 36"/>
          <p:cNvSpPr>
            <a:spLocks noChangeShapeType="1"/>
          </p:cNvSpPr>
          <p:nvPr/>
        </p:nvSpPr>
        <p:spPr bwMode="auto">
          <a:xfrm>
            <a:off x="2819400" y="3886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9" name="Line 37"/>
          <p:cNvSpPr>
            <a:spLocks noChangeShapeType="1"/>
          </p:cNvSpPr>
          <p:nvPr/>
        </p:nvSpPr>
        <p:spPr bwMode="auto">
          <a:xfrm>
            <a:off x="5943600" y="3886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C6D1D7-37A1-4B06-9F2D-E76C1E64CB0B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Basic Grant Tips and Help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200" b="1" smtClean="0">
                <a:latin typeface="Times New Roman" pitchFamily="18" charset="0"/>
              </a:rPr>
              <a:t>Frequently Asked Questions:</a:t>
            </a:r>
          </a:p>
          <a:p>
            <a:pPr eaLnBrk="1" hangingPunct="1">
              <a:buFont typeface="Wingdings" pitchFamily="2" charset="2"/>
              <a:buNone/>
            </a:pPr>
            <a:endParaRPr lang="en-US" sz="1600" b="1" smtClean="0">
              <a:latin typeface="Times New Roman" pitchFamily="18" charset="0"/>
            </a:endParaRP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What do I do after the proposal is submitted?</a:t>
            </a: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What if the proposal is turned down and denied funding?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0B4E9F-E7A5-4B88-8A8F-40D20B28C18A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Basic Grant Tips and Help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200" b="1" smtClean="0">
                <a:latin typeface="Times New Roman" pitchFamily="18" charset="0"/>
              </a:rPr>
              <a:t>Some Additional Tips:</a:t>
            </a:r>
          </a:p>
          <a:p>
            <a:pPr eaLnBrk="1" hangingPunct="1">
              <a:buFont typeface="Wingdings" pitchFamily="2" charset="2"/>
              <a:buNone/>
            </a:pPr>
            <a:endParaRPr lang="en-US" sz="1600" b="1" smtClean="0">
              <a:latin typeface="Times New Roman" pitchFamily="18" charset="0"/>
            </a:endParaRP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Find a mentor.</a:t>
            </a: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Make a commitment to learning.</a:t>
            </a: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80% of grant winning is planning.</a:t>
            </a: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You won’t win if you don’t ask or apply.</a:t>
            </a: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Find out what sponsors want, and give it.  </a:t>
            </a:r>
          </a:p>
          <a:p>
            <a:pPr eaLnBrk="1" hangingPunct="1">
              <a:buFont typeface="Wingdings" pitchFamily="2" charset="2"/>
              <a:buNone/>
            </a:pPr>
            <a:endParaRPr lang="en-US" sz="3200" b="1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02A355-8611-4CA0-BA5B-AE222171FF8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Proposal Preparation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sz="3200" b="1" smtClean="0"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3200" b="1" smtClean="0">
                <a:latin typeface="Times New Roman" pitchFamily="18" charset="0"/>
              </a:rPr>
              <a:t>What to Do </a:t>
            </a:r>
            <a:r>
              <a:rPr lang="en-US" sz="3200" b="1" i="1" u="sng" smtClean="0">
                <a:latin typeface="Times New Roman" pitchFamily="18" charset="0"/>
              </a:rPr>
              <a:t>Before</a:t>
            </a:r>
            <a:r>
              <a:rPr lang="en-US" sz="3200" b="1" smtClean="0">
                <a:latin typeface="Times New Roman" pitchFamily="18" charset="0"/>
              </a:rPr>
              <a:t> You Start Writing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3200" b="1" smtClean="0"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3200" b="1" smtClean="0">
                <a:latin typeface="Times New Roman" pitchFamily="18" charset="0"/>
              </a:rPr>
              <a:t>Plan, Plan, Plan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9573B5-D05A-49A5-ADB5-C0613705E3C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Proposal Preparation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Identify Strengths, Weaknesses, &amp; Identity</a:t>
            </a:r>
          </a:p>
          <a:p>
            <a:pPr eaLnBrk="1" hangingPunct="1">
              <a:buFont typeface="Wingdings" pitchFamily="2" charset="2"/>
              <a:buNone/>
            </a:pPr>
            <a:endParaRPr lang="en-US" b="1" smtClean="0">
              <a:latin typeface="Times New Roman" pitchFamily="18" charset="0"/>
            </a:endParaRP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Stick to your core mission, who you are, and what you do. </a:t>
            </a: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Be honest.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3767BB-B737-48C7-9E71-2B011964599F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Proposal Preparation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Identify and Develop A Project That Supports Your Mission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b="1" smtClean="0">
              <a:latin typeface="Times New Roman" pitchFamily="18" charset="0"/>
            </a:endParaRP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KEY: Collaborate within your organization to get ideas. </a:t>
            </a: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Can you do the project?  Reality Check</a:t>
            </a:r>
          </a:p>
          <a:p>
            <a:pPr eaLnBrk="1" hangingPunct="1">
              <a:buFont typeface="Wingdings" pitchFamily="2" charset="2"/>
              <a:buNone/>
            </a:pPr>
            <a:endParaRPr lang="en-US" sz="3200" b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0F213B-498E-4B6E-AD53-F1D358FE4AC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Proposal Preparation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Identify and Develop A Project That Supports Your Mission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1000" b="1" smtClean="0">
              <a:latin typeface="Times New Roman" pitchFamily="18" charset="0"/>
            </a:endParaRP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What do you want to do, how much will it cost, and how much time will it take? </a:t>
            </a:r>
          </a:p>
          <a:p>
            <a:pPr eaLnBrk="1" hangingPunct="1">
              <a:buFont typeface="Wingdings" pitchFamily="2" charset="2"/>
              <a:buNone/>
            </a:pPr>
            <a:endParaRPr lang="en-US" sz="1000" b="1" smtClean="0">
              <a:latin typeface="Times New Roman" pitchFamily="18" charset="0"/>
            </a:endParaRP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What difference will the project make and for whom: your organization, your field, the community, state, nation, world, etc.?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53F891-1CDF-4054-BCFF-96EF946847BA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Proposal Preparation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Identify and Develop A Project That Supports Your Mission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800" b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200" b="1" smtClean="0">
                <a:latin typeface="Times New Roman" pitchFamily="18" charset="0"/>
              </a:rPr>
              <a:t>What has already been done in the area of your project? By whom? What were the results? 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1" smtClean="0">
                <a:latin typeface="Times New Roman" pitchFamily="18" charset="0"/>
              </a:rPr>
              <a:t>Can the problems you claim to be addressing actually be solved? </a:t>
            </a:r>
          </a:p>
          <a:p>
            <a:pPr eaLnBrk="1" hangingPunct="1">
              <a:lnSpc>
                <a:spcPct val="90000"/>
              </a:lnSpc>
            </a:pPr>
            <a:endParaRPr lang="en-US" sz="3200" b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sz="3200" b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200" b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685</TotalTime>
  <Words>1316</Words>
  <Application>Microsoft Office PowerPoint</Application>
  <PresentationFormat>On-screen Show (4:3)</PresentationFormat>
  <Paragraphs>328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Arial</vt:lpstr>
      <vt:lpstr>Times New Roman</vt:lpstr>
      <vt:lpstr>Wingdings</vt:lpstr>
      <vt:lpstr>Layers</vt:lpstr>
      <vt:lpstr>Grant Process</vt:lpstr>
      <vt:lpstr>Grant Process</vt:lpstr>
      <vt:lpstr>A Proposal Development Model</vt:lpstr>
      <vt:lpstr>A Proposal Development Model</vt:lpstr>
      <vt:lpstr>Proposal Preparation</vt:lpstr>
      <vt:lpstr>Proposal Preparation</vt:lpstr>
      <vt:lpstr>Proposal Preparation</vt:lpstr>
      <vt:lpstr>Proposal Preparation</vt:lpstr>
      <vt:lpstr>Proposal Preparation</vt:lpstr>
      <vt:lpstr>Proposal Preparation</vt:lpstr>
      <vt:lpstr>Proposal Preparation</vt:lpstr>
      <vt:lpstr>Proposal Preparation</vt:lpstr>
      <vt:lpstr>Proposal Preparation</vt:lpstr>
      <vt:lpstr>Proposal Preparation</vt:lpstr>
      <vt:lpstr>Proposal Preparation</vt:lpstr>
      <vt:lpstr>Proposal Preparation</vt:lpstr>
      <vt:lpstr>Proposal Preparation</vt:lpstr>
      <vt:lpstr>Proposal Preparation</vt:lpstr>
      <vt:lpstr>Proposal Preparation</vt:lpstr>
      <vt:lpstr>Proposal Preparation</vt:lpstr>
      <vt:lpstr>Proposal Preparation</vt:lpstr>
      <vt:lpstr>Writing the Proposal</vt:lpstr>
      <vt:lpstr>Writing the Proposal</vt:lpstr>
      <vt:lpstr>Writing the Proposal</vt:lpstr>
      <vt:lpstr>Writing the Proposal</vt:lpstr>
      <vt:lpstr>Writing the Proposal</vt:lpstr>
      <vt:lpstr>Writing the Proposal</vt:lpstr>
      <vt:lpstr>Writing the Proposal</vt:lpstr>
      <vt:lpstr>Writing the Proposal</vt:lpstr>
      <vt:lpstr>Writing the Proposal</vt:lpstr>
      <vt:lpstr>Writing the Proposal</vt:lpstr>
      <vt:lpstr>Writing the Proposal</vt:lpstr>
      <vt:lpstr>Writing the Proposal</vt:lpstr>
      <vt:lpstr>Writing the Proposal</vt:lpstr>
      <vt:lpstr>Writing the Proposal</vt:lpstr>
      <vt:lpstr>Writing the Proposal</vt:lpstr>
      <vt:lpstr>Writing the Proposal</vt:lpstr>
      <vt:lpstr>Writing the Proposal</vt:lpstr>
      <vt:lpstr>Basic Grant Tips and Help</vt:lpstr>
      <vt:lpstr>Basic Grant Tips and Help</vt:lpstr>
      <vt:lpstr>Basic Grant Tips and Help</vt:lpstr>
    </vt:vector>
  </TitlesOfParts>
  <Company>Ohio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Entire Workshop</dc:title>
  <dc:creator>Steve Riesbeck</dc:creator>
  <cp:lastModifiedBy>riesbeck</cp:lastModifiedBy>
  <cp:revision>83</cp:revision>
  <dcterms:created xsi:type="dcterms:W3CDTF">2004-02-24T22:27:43Z</dcterms:created>
  <dcterms:modified xsi:type="dcterms:W3CDTF">2011-03-09T20:59:32Z</dcterms:modified>
</cp:coreProperties>
</file>