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7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8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F00"/>
    <a:srgbClr val="A2CD61"/>
    <a:srgbClr val="001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/>
    <p:restoredTop sz="94643"/>
  </p:normalViewPr>
  <p:slideViewPr>
    <p:cSldViewPr>
      <p:cViewPr varScale="1">
        <p:scale>
          <a:sx n="100" d="100"/>
          <a:sy n="100" d="100"/>
        </p:scale>
        <p:origin x="14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076ED-13BC-4C29-A44B-90317C02009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560FE-D1C4-4853-8432-EA944C5E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3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560FE-D1C4-4853-8432-EA944C5EA7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8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AE29-A4B2-4806-8247-8D0258762B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C23C-F93A-4D3A-8068-BB91302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1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AE29-A4B2-4806-8247-8D0258762B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C23C-F93A-4D3A-8068-BB91302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2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AE29-A4B2-4806-8247-8D0258762B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C23C-F93A-4D3A-8068-BB91302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4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AE29-A4B2-4806-8247-8D0258762B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C23C-F93A-4D3A-8068-BB91302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2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AE29-A4B2-4806-8247-8D0258762B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C23C-F93A-4D3A-8068-BB91302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4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AE29-A4B2-4806-8247-8D0258762B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C23C-F93A-4D3A-8068-BB91302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2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AE29-A4B2-4806-8247-8D0258762B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C23C-F93A-4D3A-8068-BB91302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3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AE29-A4B2-4806-8247-8D0258762B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C23C-F93A-4D3A-8068-BB91302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9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AE29-A4B2-4806-8247-8D0258762B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C23C-F93A-4D3A-8068-BB91302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3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AE29-A4B2-4806-8247-8D0258762B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C23C-F93A-4D3A-8068-BB91302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3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AE29-A4B2-4806-8247-8D0258762B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C23C-F93A-4D3A-8068-BB91302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1AE29-A4B2-4806-8247-8D0258762B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1C23C-F93A-4D3A-8068-BB91302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1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7426" y="5686961"/>
            <a:ext cx="6440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The Light Font" charset="0"/>
                <a:ea typeface="The Light Font" charset="0"/>
                <a:cs typeface="The Light Font" charset="0"/>
              </a:rPr>
              <a:t>April 07, 2022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68D3549-5556-4CA1-A898-84918F1139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76" y="685800"/>
            <a:ext cx="5489448" cy="5486400"/>
          </a:xfrm>
          <a:prstGeom prst="rect">
            <a:avLst/>
          </a:prstGeom>
          <a:solidFill>
            <a:srgbClr val="A2CD61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7093C0-4AEF-4A73-91AF-5FAB137230A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02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A2CD61"/>
                </a:solidFill>
              </a:rPr>
              <a:t>Judging Criteria for the Expo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dirty="0"/>
              <a:t>Each presentation should have two parts:</a:t>
            </a:r>
          </a:p>
          <a:p>
            <a:pPr marL="457200" indent="-457200"/>
            <a:r>
              <a:rPr lang="en-US" sz="2800" dirty="0"/>
              <a:t>Presentation of the pre-prepared materials, e.g., the poster, exhibit, or performance. </a:t>
            </a:r>
          </a:p>
          <a:p>
            <a:pPr marL="457200" indent="-457200"/>
            <a:r>
              <a:rPr lang="en-US" sz="2800" dirty="0"/>
              <a:t>Follow up Q&amp;A with the judges.</a:t>
            </a:r>
          </a:p>
          <a:p>
            <a:pPr marL="0" indent="0">
              <a:buNone/>
            </a:pPr>
            <a:endParaRPr lang="en-US" sz="2800" dirty="0"/>
          </a:p>
          <a:p>
            <a:pPr marL="118872" indent="0">
              <a:buNone/>
            </a:pPr>
            <a:r>
              <a:rPr lang="en-US" sz="2800" dirty="0"/>
              <a:t>Different judging criteria may be more appropriate for different formats and are at the discretion of the judges.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6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58" y="283274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A2CD61"/>
                </a:solidFill>
              </a:rPr>
              <a:t>Instructions We Gave to the Presenters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81" y="1253331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Introduce yourself to the judges.</a:t>
            </a:r>
          </a:p>
          <a:p>
            <a:r>
              <a:rPr lang="en-US" dirty="0"/>
              <a:t>State what you did.</a:t>
            </a:r>
          </a:p>
          <a:p>
            <a:r>
              <a:rPr lang="en-US" dirty="0"/>
              <a:t>State why you did it.  Examples:  </a:t>
            </a:r>
          </a:p>
          <a:p>
            <a:pPr lvl="1"/>
            <a:r>
              <a:rPr lang="en-US" dirty="0"/>
              <a:t>What is the gap in the literature? </a:t>
            </a:r>
          </a:p>
          <a:p>
            <a:pPr lvl="1"/>
            <a:r>
              <a:rPr lang="en-US" dirty="0"/>
              <a:t>What is the societal need?</a:t>
            </a:r>
          </a:p>
          <a:p>
            <a:pPr lvl="1"/>
            <a:r>
              <a:rPr lang="en-US" dirty="0"/>
              <a:t>What vision did you have for the creative work?</a:t>
            </a:r>
          </a:p>
          <a:p>
            <a:r>
              <a:rPr lang="en-US" dirty="0"/>
              <a:t>State how you did it.  Talk about your methodology.</a:t>
            </a:r>
          </a:p>
          <a:p>
            <a:r>
              <a:rPr lang="en-US" dirty="0"/>
              <a:t>State the (intended) outcomes of your project.</a:t>
            </a:r>
          </a:p>
          <a:p>
            <a:r>
              <a:rPr lang="en-US" dirty="0"/>
              <a:t>Detail how this will further/impact your field and society.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REMEMBER:  Judges will be from related fields but not your specific discipline.  </a:t>
            </a:r>
          </a:p>
        </p:txBody>
      </p:sp>
    </p:spTree>
    <p:extLst>
      <p:ext uri="{BB962C8B-B14F-4D97-AF65-F5344CB8AC3E}">
        <p14:creationId xmlns:p14="http://schemas.microsoft.com/office/powerpoint/2010/main" val="2599522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CD61"/>
                </a:solidFill>
              </a:rPr>
              <a:t>Suggested Judging Criteria: Posters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625609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en-US" sz="2400" dirty="0"/>
              <a:t>Attractiveness </a:t>
            </a:r>
          </a:p>
          <a:p>
            <a:pPr marL="914400" lvl="1" indent="-457200">
              <a:buFont typeface="Courier New" panose="02070309020205020404" pitchFamily="49" charset="0"/>
              <a:buChar char="o"/>
              <a:tabLst>
                <a:tab pos="577850" algn="l"/>
              </a:tabLst>
            </a:pPr>
            <a:r>
              <a:rPr lang="en-US" sz="2400" dirty="0"/>
              <a:t>Don’t just give points for a glossy printing.  </a:t>
            </a:r>
          </a:p>
          <a:p>
            <a:pPr marL="914400" lvl="1" indent="-457200">
              <a:buFont typeface="Courier New" panose="02070309020205020404" pitchFamily="49" charset="0"/>
              <a:buChar char="o"/>
              <a:tabLst>
                <a:tab pos="577850" algn="l"/>
              </a:tabLst>
            </a:pPr>
            <a:r>
              <a:rPr lang="en-US" sz="2400" dirty="0"/>
              <a:t>Look at the presentation of the content. </a:t>
            </a:r>
          </a:p>
          <a:p>
            <a:endParaRPr lang="en-US" sz="2400" dirty="0"/>
          </a:p>
          <a:p>
            <a:pPr marL="457200" indent="-457200"/>
            <a:r>
              <a:rPr lang="en-US" sz="2400" dirty="0"/>
              <a:t>Content flow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Is the poster self-explanatory?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Is the methodology clear?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Are results well-presented and understandable?</a:t>
            </a:r>
          </a:p>
          <a:p>
            <a:endParaRPr lang="en-US" sz="2400" dirty="0"/>
          </a:p>
          <a:p>
            <a:pPr marL="457200" indent="-457200"/>
            <a:r>
              <a:rPr lang="en-US" sz="2400" dirty="0"/>
              <a:t>Conclusion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Do the results support the conclusions drawn?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Does the conclusion follow the original intent?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Is there creativity in the investigation?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77" y="283464"/>
            <a:ext cx="1999074" cy="12954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77" y="1840087"/>
            <a:ext cx="20574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5289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252728"/>
          </a:xfrm>
        </p:spPr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rgbClr val="A2CD61"/>
                </a:solidFill>
              </a:rPr>
              <a:t>Suggested Judging Criteria: Exhibits</a:t>
            </a:r>
            <a:r>
              <a:rPr lang="en-US" sz="3800" b="1">
                <a:solidFill>
                  <a:srgbClr val="A2CD61"/>
                </a:solidFill>
              </a:rPr>
              <a:t>/Performances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6289"/>
            <a:ext cx="7886700" cy="4351338"/>
          </a:xfrm>
        </p:spPr>
        <p:txBody>
          <a:bodyPr/>
          <a:lstStyle/>
          <a:p>
            <a:pPr marL="457200" indent="-457200"/>
            <a:r>
              <a:rPr lang="en-US" sz="2200" dirty="0"/>
              <a:t>Attractiveness </a:t>
            </a:r>
          </a:p>
          <a:p>
            <a:pPr marL="914400" lvl="1" indent="-457200">
              <a:buFont typeface="Courier New" panose="02070309020205020404" pitchFamily="49" charset="0"/>
              <a:buChar char="o"/>
              <a:tabLst>
                <a:tab pos="577850" algn="l"/>
              </a:tabLst>
            </a:pPr>
            <a:r>
              <a:rPr lang="en-US" sz="2200" dirty="0"/>
              <a:t>Don’t just give points for a glossy presentation.  </a:t>
            </a:r>
          </a:p>
          <a:p>
            <a:pPr marL="914400" lvl="1" indent="-457200">
              <a:buFont typeface="Courier New" panose="02070309020205020404" pitchFamily="49" charset="0"/>
              <a:buChar char="o"/>
              <a:tabLst>
                <a:tab pos="577850" algn="l"/>
              </a:tabLst>
            </a:pPr>
            <a:r>
              <a:rPr lang="en-US" sz="2200" dirty="0"/>
              <a:t>Look at the presentation of the content. </a:t>
            </a:r>
          </a:p>
          <a:p>
            <a:endParaRPr lang="en-US" sz="2200" dirty="0"/>
          </a:p>
          <a:p>
            <a:pPr marL="457200" indent="-457200"/>
            <a:r>
              <a:rPr lang="en-US" sz="2200" dirty="0"/>
              <a:t>Content flow (if applicable)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200" dirty="0"/>
              <a:t>Is the exhibit self-explanatory?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200" dirty="0"/>
              <a:t>Are outcomes well-presented and understandable?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200" dirty="0"/>
              <a:t>Is there creativity in the presentation?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9" y="5051775"/>
            <a:ext cx="2287342" cy="152191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067907"/>
            <a:ext cx="2287342" cy="156149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44847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CD61"/>
                </a:solidFill>
              </a:rPr>
              <a:t>Suggested Judging Criteria for Q&amp;A</a:t>
            </a:r>
            <a:br>
              <a:rPr lang="en-US" b="1" dirty="0">
                <a:solidFill>
                  <a:srgbClr val="A2CD61"/>
                </a:solidFill>
              </a:rPr>
            </a:br>
            <a:endParaRPr lang="en-US" b="1" dirty="0">
              <a:solidFill>
                <a:srgbClr val="A2CD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sz="2800" dirty="0"/>
              <a:t>Look for students who have taken ownership of their project and can explain: </a:t>
            </a:r>
          </a:p>
          <a:p>
            <a:pPr marL="457200" indent="-457200"/>
            <a:r>
              <a:rPr lang="en-US" sz="2800" dirty="0"/>
              <a:t>Their role</a:t>
            </a:r>
          </a:p>
          <a:p>
            <a:pPr marL="457200" indent="-457200"/>
            <a:r>
              <a:rPr lang="en-US" sz="2800" dirty="0"/>
              <a:t>The need or opportunity for the project</a:t>
            </a:r>
          </a:p>
          <a:p>
            <a:pPr marL="457200" indent="-457200"/>
            <a:r>
              <a:rPr lang="en-US" sz="2800" dirty="0"/>
              <a:t>The methodology to a lay person</a:t>
            </a:r>
          </a:p>
          <a:p>
            <a:pPr marL="457200" indent="-457200"/>
            <a:r>
              <a:rPr lang="en-US" sz="2800" dirty="0"/>
              <a:t>The project outcomes and strategies for continuation or dissemination of the project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159077"/>
            <a:ext cx="2120811" cy="147032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159077"/>
            <a:ext cx="2057400" cy="147032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58341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A2CD61"/>
                </a:solidFill>
              </a:rPr>
              <a:t>Award Selection</a:t>
            </a:r>
            <a:br>
              <a:rPr lang="en-US" b="1" dirty="0">
                <a:solidFill>
                  <a:srgbClr val="A2CD61"/>
                </a:solidFill>
              </a:rPr>
            </a:br>
            <a:endParaRPr lang="en-US" b="1" dirty="0">
              <a:solidFill>
                <a:srgbClr val="A2CD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0600"/>
            <a:ext cx="7886700" cy="5638800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sz="2400" dirty="0"/>
              <a:t>Partner judges for each session must come to a consensus.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/>
              <a:t>Mixed UG/G Session: 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Judges may elect to give two joint 1st place prizes:</a:t>
            </a:r>
          </a:p>
          <a:p>
            <a:pPr marL="1257300" lvl="2" indent="-457200"/>
            <a:r>
              <a:rPr lang="en-US" sz="2100" dirty="0"/>
              <a:t>One for an UG student</a:t>
            </a:r>
          </a:p>
          <a:p>
            <a:pPr marL="1257300" lvl="2" indent="-457200"/>
            <a:r>
              <a:rPr lang="en-US" sz="2100" dirty="0"/>
              <a:t>One for a G student [MA, PhD, medical].  </a:t>
            </a:r>
          </a:p>
          <a:p>
            <a:pPr marL="1257300" lvl="2" indent="-457200"/>
            <a:r>
              <a:rPr lang="en-US" sz="2100" dirty="0"/>
              <a:t>In this case a 2nd place prize will not be awarded.</a:t>
            </a:r>
          </a:p>
          <a:p>
            <a:pPr marL="800100" lvl="2" indent="0">
              <a:buNone/>
            </a:pPr>
            <a:endParaRPr lang="en-US" sz="2100" dirty="0"/>
          </a:p>
          <a:p>
            <a:pPr marL="914400" indent="-4572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Expectations for UG vs. G students tend to be discipline specific and therefore will be at the discretion of the judging group.</a:t>
            </a:r>
          </a:p>
          <a:p>
            <a:endParaRPr lang="en-US" sz="2400" dirty="0"/>
          </a:p>
          <a:p>
            <a:r>
              <a:rPr lang="en-US" sz="2400" dirty="0"/>
              <a:t>UG or G sessions only: 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Judges must select a 1st and 2nd place prize.</a:t>
            </a:r>
          </a:p>
          <a:p>
            <a:endParaRPr lang="en-US" sz="2400" dirty="0"/>
          </a:p>
          <a:p>
            <a:pPr marL="118872" indent="0">
              <a:buNone/>
            </a:pPr>
            <a:r>
              <a:rPr lang="en-US" sz="2400" dirty="0"/>
              <a:t>Regretfully we do not have a mechanism in place to award additional prizes or honorable mentions.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9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A2CD61"/>
                </a:solidFill>
              </a:rPr>
              <a:t>2022 Awards</a:t>
            </a:r>
            <a:endParaRPr lang="en-US" b="1" dirty="0">
              <a:solidFill>
                <a:srgbClr val="A2CD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50292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4000" dirty="0"/>
              <a:t>1</a:t>
            </a:r>
            <a:r>
              <a:rPr lang="en-US" sz="4000" baseline="30000" dirty="0"/>
              <a:t>st</a:t>
            </a:r>
            <a:r>
              <a:rPr lang="en-US" sz="4000" dirty="0"/>
              <a:t> place:  $150</a:t>
            </a:r>
          </a:p>
          <a:p>
            <a:pPr marL="457200" indent="-457200"/>
            <a:r>
              <a:rPr lang="en-US" sz="4000" dirty="0"/>
              <a:t>2</a:t>
            </a:r>
            <a:r>
              <a:rPr lang="en-US" sz="4000" baseline="30000" dirty="0"/>
              <a:t>nd</a:t>
            </a:r>
            <a:r>
              <a:rPr lang="en-US" sz="4000" dirty="0"/>
              <a:t> place:  $75</a:t>
            </a:r>
          </a:p>
          <a:p>
            <a:pPr marL="457200" indent="-457200"/>
            <a:r>
              <a:rPr lang="en-US" sz="4000" dirty="0"/>
              <a:t>Joint 1</a:t>
            </a:r>
            <a:r>
              <a:rPr lang="en-US" sz="4000" baseline="30000" dirty="0"/>
              <a:t>st</a:t>
            </a:r>
            <a:r>
              <a:rPr lang="en-US" sz="4000" dirty="0"/>
              <a:t> place: $112.50</a:t>
            </a:r>
          </a:p>
          <a:p>
            <a:pPr marL="457200" indent="-457200"/>
            <a:endParaRPr lang="en-US" sz="4000" dirty="0"/>
          </a:p>
          <a:p>
            <a:pPr marL="0" indent="0">
              <a:buNone/>
            </a:pPr>
            <a:r>
              <a:rPr lang="en-US" sz="4000" dirty="0">
                <a:solidFill>
                  <a:srgbClr val="FEBF00"/>
                </a:solidFill>
              </a:rPr>
              <a:t>Some special sessions may make awards differently.</a:t>
            </a:r>
          </a:p>
          <a:p>
            <a:pPr marL="457200" indent="-457200"/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83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756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A2CD61"/>
                </a:solidFill>
              </a:rPr>
              <a:t>Award Selection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638799"/>
          </a:xfrm>
        </p:spPr>
        <p:txBody>
          <a:bodyPr>
            <a:normAutofit fontScale="85000" lnSpcReduction="20000"/>
          </a:bodyPr>
          <a:lstStyle/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000" dirty="0"/>
              <a:t>Each judging group will need to fill in a form.  See example below.</a:t>
            </a:r>
          </a:p>
          <a:p>
            <a:pPr marL="0" lvl="0" indent="0" algn="ctr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400" dirty="0"/>
              <a:t>[Copies will be provided along with a clipboard at the event.]</a:t>
            </a:r>
          </a:p>
          <a:p>
            <a:pPr marL="0" lvl="0" indent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1200" dirty="0"/>
          </a:p>
          <a:p>
            <a:pPr marL="0" lvl="0" indent="0" defTabSz="4572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800" b="1" dirty="0"/>
              <a:t>SESSION: </a:t>
            </a:r>
            <a:r>
              <a:rPr lang="en-US" sz="1400" b="1" dirty="0"/>
              <a:t>________________________________________________________________</a:t>
            </a:r>
            <a:endParaRPr lang="en-US" sz="1400" dirty="0"/>
          </a:p>
          <a:p>
            <a:pPr marL="0" lvl="0" indent="0" defTabSz="4572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800" b="1" dirty="0"/>
              <a:t>1</a:t>
            </a:r>
            <a:r>
              <a:rPr lang="en-US" sz="1800" b="1" baseline="30000" dirty="0"/>
              <a:t>st</a:t>
            </a:r>
            <a:r>
              <a:rPr lang="en-US" sz="1800" b="1" dirty="0"/>
              <a:t> Place Prize Recipient:</a:t>
            </a:r>
            <a:r>
              <a:rPr lang="en-US" sz="1800" dirty="0"/>
              <a:t> </a:t>
            </a:r>
          </a:p>
          <a:p>
            <a:pPr marL="0" lvl="0" indent="0" defTabSz="4572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000" dirty="0"/>
              <a:t>Name:</a:t>
            </a:r>
            <a:r>
              <a:rPr lang="en-US" sz="1400" dirty="0"/>
              <a:t> </a:t>
            </a:r>
            <a:r>
              <a:rPr lang="en-US" sz="1400" b="1" dirty="0"/>
              <a:t>_____________________________________________________________________</a:t>
            </a:r>
            <a:endParaRPr lang="en-US" sz="1400" dirty="0"/>
          </a:p>
          <a:p>
            <a:pPr marL="0" lvl="0" indent="0" defTabSz="4572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000" dirty="0"/>
              <a:t>Status(UG/G/Postdoc/Med):</a:t>
            </a:r>
            <a:r>
              <a:rPr lang="en-US" sz="1400" b="1" dirty="0"/>
              <a:t>_____________________________________________</a:t>
            </a:r>
            <a:endParaRPr lang="en-US" sz="1400" dirty="0"/>
          </a:p>
          <a:p>
            <a:pPr marL="0" lvl="0" indent="0" defTabSz="4572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400" b="1" dirty="0"/>
              <a:t> </a:t>
            </a:r>
            <a:endParaRPr lang="en-US" sz="1400" dirty="0"/>
          </a:p>
          <a:p>
            <a:pPr marL="0" lvl="0" indent="0" defTabSz="4572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800" b="1" dirty="0"/>
              <a:t>2</a:t>
            </a:r>
            <a:r>
              <a:rPr lang="en-US" sz="1800" b="1" baseline="30000" dirty="0"/>
              <a:t>nd</a:t>
            </a:r>
            <a:r>
              <a:rPr lang="en-US" sz="1800" b="1" dirty="0"/>
              <a:t> Place Prize Recipient:</a:t>
            </a:r>
            <a:r>
              <a:rPr lang="en-US" sz="1800" dirty="0"/>
              <a:t> </a:t>
            </a:r>
          </a:p>
          <a:p>
            <a:pPr marL="0" lvl="0" indent="0" defTabSz="4572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000" dirty="0"/>
              <a:t>Name: </a:t>
            </a:r>
            <a:r>
              <a:rPr lang="en-US" sz="1400" b="1" dirty="0"/>
              <a:t>_____________________________________________________________________</a:t>
            </a:r>
            <a:endParaRPr lang="en-US" sz="1400" dirty="0"/>
          </a:p>
          <a:p>
            <a:pPr marL="0" lvl="0" indent="0" defTabSz="4572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000" dirty="0"/>
              <a:t>Status (UG/G/Postdoc/Med):</a:t>
            </a:r>
            <a:r>
              <a:rPr lang="en-US" sz="1400" b="1" dirty="0"/>
              <a:t>____________________________________________</a:t>
            </a:r>
            <a:endParaRPr lang="en-US" sz="1400" dirty="0"/>
          </a:p>
          <a:p>
            <a:pPr marL="0" lvl="0" indent="0" defTabSz="4572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400" b="1" dirty="0"/>
              <a:t> </a:t>
            </a:r>
          </a:p>
          <a:p>
            <a:pPr marL="0" lvl="0" indent="0" defTabSz="4572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400" b="1" dirty="0"/>
              <a:t>OR</a:t>
            </a:r>
          </a:p>
          <a:p>
            <a:pPr marL="0" lvl="0" indent="0" defTabSz="4572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800" b="1" dirty="0"/>
              <a:t>1</a:t>
            </a:r>
            <a:r>
              <a:rPr lang="en-US" sz="1800" b="1" baseline="30000" dirty="0"/>
              <a:t>st</a:t>
            </a:r>
            <a:r>
              <a:rPr lang="en-US" sz="1800" b="1" dirty="0"/>
              <a:t> Place Joint Prize Recipient:</a:t>
            </a:r>
            <a:r>
              <a:rPr lang="en-US" sz="1800" dirty="0"/>
              <a:t> </a:t>
            </a:r>
          </a:p>
          <a:p>
            <a:pPr marL="0" lvl="0" indent="0" defTabSz="4572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000" dirty="0"/>
              <a:t>Name:</a:t>
            </a:r>
            <a:r>
              <a:rPr lang="en-US" sz="1800" dirty="0"/>
              <a:t> </a:t>
            </a:r>
            <a:r>
              <a:rPr lang="en-US" sz="1400" b="1" dirty="0"/>
              <a:t>_____________________________________________________________________</a:t>
            </a:r>
            <a:endParaRPr lang="en-US" sz="1400" dirty="0"/>
          </a:p>
          <a:p>
            <a:pPr marL="0" lvl="0" indent="0" defTabSz="4572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000" dirty="0"/>
              <a:t>Status(UG/G/Postdoc/Med):</a:t>
            </a:r>
            <a:r>
              <a:rPr lang="en-US" sz="1400" b="1" dirty="0"/>
              <a:t>_____________________________________________</a:t>
            </a:r>
            <a:endParaRPr lang="en-US" sz="1400" dirty="0"/>
          </a:p>
          <a:p>
            <a:pPr marL="0" lvl="0" indent="0" defTabSz="4572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400" b="1" dirty="0"/>
              <a:t> </a:t>
            </a:r>
            <a:endParaRPr lang="en-US" sz="1400" dirty="0"/>
          </a:p>
          <a:p>
            <a:pPr marL="0" lvl="0" indent="0" defTabSz="4572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800" b="1" dirty="0"/>
              <a:t>1</a:t>
            </a:r>
            <a:r>
              <a:rPr lang="en-US" sz="1800" b="1" baseline="30000" dirty="0"/>
              <a:t>st</a:t>
            </a:r>
            <a:r>
              <a:rPr lang="en-US" sz="1800" b="1" dirty="0"/>
              <a:t> Place Joint Prize Recipient:</a:t>
            </a:r>
            <a:r>
              <a:rPr lang="en-US" sz="1800" dirty="0"/>
              <a:t> </a:t>
            </a:r>
          </a:p>
          <a:p>
            <a:pPr marL="0" lvl="0" indent="0" defTabSz="4572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000" dirty="0"/>
              <a:t>Name:</a:t>
            </a:r>
            <a:r>
              <a:rPr lang="en-US" sz="1400" dirty="0"/>
              <a:t> </a:t>
            </a:r>
            <a:r>
              <a:rPr lang="en-US" sz="1400" b="1" dirty="0"/>
              <a:t>_____________________________________________________________________</a:t>
            </a:r>
            <a:endParaRPr lang="en-US" sz="1400" dirty="0"/>
          </a:p>
          <a:p>
            <a:pPr marL="0" lvl="0" indent="0" defTabSz="4572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000" dirty="0"/>
              <a:t>Status (UG/G/Postdoc/Med)</a:t>
            </a:r>
            <a:r>
              <a:rPr lang="en-US" sz="1400" dirty="0"/>
              <a:t>:</a:t>
            </a:r>
            <a:r>
              <a:rPr lang="en-US" sz="1400" b="1" dirty="0"/>
              <a:t>______________________________________________</a:t>
            </a:r>
            <a:endParaRPr lang="en-US" sz="1400" dirty="0"/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23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A2CD61"/>
                </a:solidFill>
              </a:rPr>
              <a:t>FAQs</a:t>
            </a:r>
            <a:br>
              <a:rPr lang="en-US" sz="3600" b="1" dirty="0">
                <a:solidFill>
                  <a:srgbClr val="A2CD61"/>
                </a:solidFill>
              </a:rPr>
            </a:br>
            <a:r>
              <a:rPr lang="en-US" sz="3600" b="1" dirty="0">
                <a:solidFill>
                  <a:srgbClr val="A2CD61"/>
                </a:solidFill>
              </a:rPr>
              <a:t>What if…..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FEBF00"/>
                </a:solidFill>
              </a:rPr>
              <a:t>I cannot find my judging partner.</a:t>
            </a:r>
          </a:p>
          <a:p>
            <a:pPr marL="914400" lvl="1" indent="-457200"/>
            <a:r>
              <a:rPr lang="en-US" sz="2400" dirty="0"/>
              <a:t>Call your partner’s cell phone number.</a:t>
            </a:r>
          </a:p>
          <a:p>
            <a:pPr marL="914400" lvl="1" indent="-457200"/>
            <a:r>
              <a:rPr lang="en-US" sz="2400" dirty="0"/>
              <a:t>Check in with Roxanne in the downstairs </a:t>
            </a:r>
            <a:r>
              <a:rPr lang="en-US" sz="2400" dirty="0" err="1"/>
              <a:t>Convo</a:t>
            </a:r>
            <a:r>
              <a:rPr lang="en-US" sz="2400" dirty="0"/>
              <a:t> lobby.  She will try to track down your partner. </a:t>
            </a:r>
          </a:p>
          <a:p>
            <a:pPr marL="914400" lvl="1" indent="-457200"/>
            <a:r>
              <a:rPr lang="en-US" sz="2400" dirty="0"/>
              <a:t>In some rare circumstances, you will be asked to start the judging alone and your partner will join you when they arrive.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i="1" dirty="0">
                <a:solidFill>
                  <a:srgbClr val="FEBF00"/>
                </a:solidFill>
              </a:rPr>
              <a:t>We cannot find a presentation</a:t>
            </a:r>
            <a:r>
              <a:rPr lang="en-US" sz="2400" b="1" dirty="0">
                <a:solidFill>
                  <a:srgbClr val="FEBF00"/>
                </a:solidFill>
              </a:rPr>
              <a:t>.</a:t>
            </a:r>
          </a:p>
          <a:p>
            <a:pPr marL="914400" lvl="1" indent="-457200"/>
            <a:r>
              <a:rPr lang="en-US" sz="2400" dirty="0"/>
              <a:t>Look for a staff member or call 740-591-0930 for Roxanne.  They will have access to a </a:t>
            </a:r>
            <a:r>
              <a:rPr lang="en-US" sz="2400" dirty="0" err="1"/>
              <a:t>Convo</a:t>
            </a:r>
            <a:r>
              <a:rPr lang="en-US" sz="2400" dirty="0"/>
              <a:t> layout map with all presentation locations.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8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A2CD61"/>
                </a:solidFill>
              </a:rPr>
              <a:t>FAQs</a:t>
            </a:r>
            <a:br>
              <a:rPr lang="en-US" sz="3600" dirty="0">
                <a:solidFill>
                  <a:srgbClr val="A2CD61"/>
                </a:solidFill>
              </a:rPr>
            </a:br>
            <a:endParaRPr lang="en-US" sz="3600" dirty="0">
              <a:solidFill>
                <a:srgbClr val="A2CD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FEBF00"/>
                </a:solidFill>
              </a:rPr>
              <a:t>A presenter is not ready at their designated time.</a:t>
            </a:r>
          </a:p>
          <a:p>
            <a:pPr marL="457200" lvl="1" indent="0">
              <a:buNone/>
            </a:pPr>
            <a:r>
              <a:rPr lang="en-US" sz="2800" dirty="0"/>
              <a:t>You may: </a:t>
            </a:r>
          </a:p>
          <a:p>
            <a:pPr marL="1371600" lvl="2" indent="-457200"/>
            <a:r>
              <a:rPr lang="en-US" sz="2800" dirty="0"/>
              <a:t>skip to the next </a:t>
            </a:r>
            <a:r>
              <a:rPr lang="en-US" sz="2800" u="sng" dirty="0"/>
              <a:t>IF AND ONLY IF </a:t>
            </a:r>
            <a:r>
              <a:rPr lang="en-US" sz="2800" dirty="0"/>
              <a:t>the next presenter approves the change in schedule and come back to the first presentation during the next time slot; OR</a:t>
            </a:r>
          </a:p>
          <a:p>
            <a:pPr marL="1371600" lvl="2" indent="-457200"/>
            <a:r>
              <a:rPr lang="en-US" sz="2800" dirty="0"/>
              <a:t>wait the full 15 minutes for the presenter.  If they arrive late, they only have the remaining minutes of their slot to present.</a:t>
            </a:r>
          </a:p>
          <a:p>
            <a:pPr marL="457200" indent="0">
              <a:buNone/>
            </a:pPr>
            <a:endParaRPr lang="en-US" sz="2800" dirty="0"/>
          </a:p>
          <a:p>
            <a:pPr marL="457200" indent="0">
              <a:buNone/>
            </a:pPr>
            <a:r>
              <a:rPr lang="en-US" sz="2800" dirty="0"/>
              <a:t>It is at the judges’ discretion if they will allow an absent presenter to make up their judging presentation at a later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5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2AE301-8298-47C2-81FA-781BA50D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9144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8DBE596-692C-4777-8933-9D5BB853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C38783D-8606-4709-8C6F-69DE0EF816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65A2D8C-561A-4347-88E9-4D84CF7CA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7CB8EFE-31DC-44A2-A07E-FD84E8DA3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6473FEC-46FF-4C7E-85BA-344E0365CA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C875950-A52D-453F-A602-3E58AD414E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3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4381" y="1354819"/>
            <a:ext cx="3930661" cy="2411014"/>
          </a:xfrm>
        </p:spPr>
        <p:txBody>
          <a:bodyPr>
            <a:normAutofit/>
          </a:bodyPr>
          <a:lstStyle/>
          <a:p>
            <a:pPr algn="l"/>
            <a:br>
              <a:rPr lang="en-US" sz="6300">
                <a:solidFill>
                  <a:schemeClr val="bg1"/>
                </a:solidFill>
              </a:rPr>
            </a:br>
            <a:endParaRPr lang="en-US" sz="63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0354" y="1019964"/>
            <a:ext cx="4993238" cy="4552094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cs typeface="Microsoft Tai Le" panose="020B0502040204020203" pitchFamily="34" charset="0"/>
              </a:rPr>
              <a:t>This power point presentation has been designed to help (re)familiarize new and returning judges with the Expo judging process.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Thank you again for agreeing to 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be a judge at the 2022 Student Expo!</a:t>
            </a:r>
            <a:br>
              <a:rPr lang="en-US" sz="500" dirty="0">
                <a:solidFill>
                  <a:schemeClr val="bg1"/>
                </a:solidFill>
              </a:rPr>
            </a:br>
            <a:endParaRPr lang="en-US" sz="500" dirty="0">
              <a:solidFill>
                <a:schemeClr val="bg1"/>
              </a:solidFill>
              <a:cs typeface="Microsoft Tai Le" panose="020B0502040204020203" pitchFamily="34" charset="0"/>
            </a:endParaRPr>
          </a:p>
          <a:p>
            <a:pPr algn="l"/>
            <a:r>
              <a:rPr lang="en-US" sz="500" dirty="0">
                <a:solidFill>
                  <a:schemeClr val="bg1"/>
                </a:solidFill>
                <a:cs typeface="Microsoft Tai Le" panose="020B0502040204020203" pitchFamily="34" charset="0"/>
              </a:rPr>
              <a:t> </a:t>
            </a:r>
          </a:p>
          <a:p>
            <a:pPr algn="l"/>
            <a:endParaRPr lang="en-US" sz="500" dirty="0">
              <a:solidFill>
                <a:schemeClr val="bg1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l"/>
            <a:endParaRPr lang="en-US" sz="500" dirty="0">
              <a:solidFill>
                <a:schemeClr val="bg1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l"/>
            <a:endParaRPr lang="en-US" sz="500" dirty="0">
              <a:solidFill>
                <a:schemeClr val="bg1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l"/>
            <a:endParaRPr lang="en-US" sz="500" dirty="0">
              <a:solidFill>
                <a:schemeClr val="bg1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l"/>
            <a:endParaRPr lang="en-US" sz="500" dirty="0">
              <a:solidFill>
                <a:schemeClr val="bg1"/>
              </a:solidFill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9C1CC44-ACB9-480C-A114-3F47BB5877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" y="1429488"/>
            <a:ext cx="3295894" cy="3287655"/>
          </a:xfrm>
          <a:prstGeom prst="rect">
            <a:avLst/>
          </a:prstGeom>
          <a:solidFill>
            <a:srgbClr val="A2CD61"/>
          </a:solidFill>
        </p:spPr>
      </p:pic>
    </p:spTree>
    <p:extLst>
      <p:ext uri="{BB962C8B-B14F-4D97-AF65-F5344CB8AC3E}">
        <p14:creationId xmlns:p14="http://schemas.microsoft.com/office/powerpoint/2010/main" val="2979514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A2CD61"/>
                </a:solidFill>
              </a:rPr>
              <a:t>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FEBF00"/>
                </a:solidFill>
              </a:rPr>
              <a:t>The premise or methodology of the project seems flawed.</a:t>
            </a:r>
          </a:p>
          <a:p>
            <a:pPr marL="914400" lvl="1" indent="-457200"/>
            <a:endParaRPr lang="en-US" sz="2800" dirty="0">
              <a:solidFill>
                <a:schemeClr val="bg1"/>
              </a:solidFill>
            </a:endParaRPr>
          </a:p>
          <a:p>
            <a:pPr marL="914400" lvl="1" indent="-457200"/>
            <a:r>
              <a:rPr lang="en-US" sz="2800" dirty="0"/>
              <a:t>While it is appropriate to probe a presenter about their premise/methodology to seek clarification and use their response to gauge their presentation, it is not appropriate to judge the validity of their methodology itself.</a:t>
            </a:r>
          </a:p>
          <a:p>
            <a:pPr marL="914400" lvl="1" indent="-457200"/>
            <a:endParaRPr lang="en-US" sz="2800" dirty="0"/>
          </a:p>
          <a:p>
            <a:pPr marL="914400" lvl="1" indent="-457200"/>
            <a:r>
              <a:rPr lang="en-US" sz="2800" dirty="0"/>
              <a:t>Remember:  judges are directed to judge based on the presentation of the work rather than the impact (intellectual merit) of the research/creative work. </a:t>
            </a:r>
          </a:p>
          <a:p>
            <a:pPr marL="914400" lvl="1" indent="-457200"/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04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A2CD61"/>
                </a:solidFill>
              </a:rPr>
              <a:t>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FEBF00"/>
                </a:solidFill>
              </a:rPr>
              <a:t>The outcomes/broader impacts of the work seem limited.</a:t>
            </a:r>
          </a:p>
          <a:p>
            <a:pPr marL="914400" lvl="1" indent="-457200"/>
            <a:r>
              <a:rPr lang="en-US" sz="2400" dirty="0"/>
              <a:t>Remember:  judges are directed to judge based on the presentation of the work rather than the impact (intellectual merit) of the research/creative work.  </a:t>
            </a:r>
          </a:p>
          <a:p>
            <a:pPr marL="914400" indent="-457200"/>
            <a:endParaRPr lang="en-US" sz="2400" dirty="0"/>
          </a:p>
          <a:p>
            <a:pPr marL="914400" lvl="1" indent="-457200"/>
            <a:r>
              <a:rPr lang="en-US" sz="2400" dirty="0"/>
              <a:t>The scope of the projects and often the impact will vary, especially for UG vs. G projects.</a:t>
            </a:r>
          </a:p>
          <a:p>
            <a:pPr marL="914400" indent="-457200"/>
            <a:endParaRPr lang="en-US" sz="2400" dirty="0"/>
          </a:p>
          <a:p>
            <a:pPr marL="914400" lvl="1" indent="-457200"/>
            <a:r>
              <a:rPr lang="en-US" sz="2400" dirty="0"/>
              <a:t>Focus your questions on the student’s knowledge of the need/opportunity for the project, their role, and the strategies for continuation of or dissemination of the project.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352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69" y="856180"/>
            <a:ext cx="3712695" cy="1128068"/>
          </a:xfrm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rgbClr val="A2CD61"/>
                </a:solidFill>
              </a:rPr>
              <a:t>What to Do If You Need Help at the Event</a:t>
            </a:r>
            <a:br>
              <a:rPr lang="en-US" sz="2500" dirty="0"/>
            </a:br>
            <a:endParaRPr lang="en-US" sz="25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3175" y="1821650"/>
            <a:ext cx="4507024" cy="3979585"/>
          </a:xfrm>
        </p:spPr>
        <p:txBody>
          <a:bodyPr anchor="ctr">
            <a:normAutofit/>
          </a:bodyPr>
          <a:lstStyle/>
          <a:p>
            <a:pPr marL="457200" indent="-457200"/>
            <a:r>
              <a:rPr lang="en-US" sz="2000" dirty="0"/>
              <a:t>Staff, including Roxanne, will be available to assist judges during the judging and deliberations.</a:t>
            </a:r>
          </a:p>
          <a:p>
            <a:pPr marL="457200" indent="-457200"/>
            <a:endParaRPr lang="en-US" sz="2000" dirty="0"/>
          </a:p>
          <a:p>
            <a:pPr marL="457200" indent="-457200"/>
            <a:r>
              <a:rPr lang="en-US" sz="2000" dirty="0"/>
              <a:t>If you have questions, look for a staff member or call 740-591-0930.</a:t>
            </a:r>
          </a:p>
          <a:p>
            <a:pPr marL="457200" indent="-457200"/>
            <a:endParaRPr lang="en-US" sz="1700" dirty="0"/>
          </a:p>
          <a:p>
            <a:endParaRPr lang="en-US" sz="1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E44E25-077C-457B-AC50-08E39EF2EC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r="8599" b="-2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  <a:solidFill>
            <a:srgbClr val="A2CD61"/>
          </a:solidFill>
        </p:spPr>
      </p:pic>
    </p:spTree>
    <p:extLst>
      <p:ext uri="{BB962C8B-B14F-4D97-AF65-F5344CB8AC3E}">
        <p14:creationId xmlns:p14="http://schemas.microsoft.com/office/powerpoint/2010/main" val="371816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5810"/>
            <a:ext cx="3840421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CD61"/>
                </a:solidFill>
              </a:rPr>
              <a:t>About the Expo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19146" cy="4351338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1900" dirty="0"/>
              <a:t>For the past 20 years, undergraduate, graduate and medical students have gathered to present their original work. </a:t>
            </a:r>
          </a:p>
          <a:p>
            <a:pPr marL="457200" indent="-457200"/>
            <a:endParaRPr lang="en-US" sz="1900" dirty="0"/>
          </a:p>
          <a:p>
            <a:pPr marL="457200" indent="-457200"/>
            <a:r>
              <a:rPr lang="en-US" sz="1900" dirty="0"/>
              <a:t>Projects have included documentary filmmaking, robotic lawn mowers, innovative theater costumes and presentations on the latest findings from medicine, astrophysics, education, and environmental science. </a:t>
            </a:r>
          </a:p>
          <a:p>
            <a:pPr marL="457200" indent="-457200"/>
            <a:endParaRPr lang="en-US" sz="1900" dirty="0"/>
          </a:p>
          <a:p>
            <a:endParaRPr lang="en-US" sz="19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5426" y="1364732"/>
            <a:ext cx="710616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9502"/>
          <a:stretch/>
        </p:blipFill>
        <p:spPr>
          <a:xfrm>
            <a:off x="5925944" y="2727729"/>
            <a:ext cx="3218056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4022954" y="-170491"/>
            <a:ext cx="4021193" cy="301589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050"/>
          <a:stretch/>
        </p:blipFill>
        <p:spPr>
          <a:xfrm>
            <a:off x="4696205" y="1"/>
            <a:ext cx="2639484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63597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0012"/>
            <a:ext cx="8077200" cy="122952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A2CD61"/>
                </a:solidFill>
              </a:rPr>
              <a:t>What to Expect…..</a:t>
            </a:r>
            <a:br>
              <a:rPr lang="en-US" b="1" dirty="0">
                <a:solidFill>
                  <a:srgbClr val="A2CD61"/>
                </a:solidFill>
              </a:rPr>
            </a:br>
            <a:r>
              <a:rPr lang="en-US" sz="3600" b="1" dirty="0">
                <a:solidFill>
                  <a:srgbClr val="A2CD61"/>
                </a:solidFill>
              </a:rPr>
              <a:t>(Skip to Slide 5 if you have attended the Expo)</a:t>
            </a:r>
            <a:br>
              <a:rPr lang="en-US" b="1" dirty="0">
                <a:solidFill>
                  <a:srgbClr val="A2CD61"/>
                </a:solidFill>
              </a:rPr>
            </a:br>
            <a:endParaRPr lang="en-US" b="1" dirty="0">
              <a:solidFill>
                <a:srgbClr val="A2CD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3999"/>
            <a:ext cx="8226778" cy="5235222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sz="2800" dirty="0"/>
              <a:t>The judging, like the Expo itself, has some similarity to discipline-specific conferences/juried events, but it also has its own flavor.  </a:t>
            </a:r>
          </a:p>
          <a:p>
            <a:pPr marL="457200" indent="-457200"/>
            <a:r>
              <a:rPr lang="en-US" sz="2800" dirty="0"/>
              <a:t>The disciplines represented span the many interests and expertise of our university; the presentation formats vary from posters to exhibits and from performance to oration.  </a:t>
            </a:r>
          </a:p>
          <a:p>
            <a:pPr marL="457200" indent="-457200"/>
            <a:r>
              <a:rPr lang="en-US" sz="2800" dirty="0"/>
              <a:t>Unlike most events, the Expo has a unique blend of attendees – from middle school students to prospective undergraduates to university students, staff and faculty and community members.  </a:t>
            </a:r>
          </a:p>
          <a:p>
            <a:pPr marL="457200" indent="-457200"/>
            <a:r>
              <a:rPr lang="en-US" sz="2800" dirty="0"/>
              <a:t>Therefore, presentations are geared towards an informed lay, rather than a discipline-specific, audience.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2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181" y="93048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A2CD61"/>
                </a:solidFill>
              </a:rPr>
              <a:t>Session Assignments </a:t>
            </a:r>
            <a:endParaRPr lang="en-US" sz="3600" b="1" dirty="0">
              <a:solidFill>
                <a:srgbClr val="A2CD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37006"/>
            <a:ext cx="8134350" cy="521881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dirty="0"/>
              <a:t>Students are assigned to a session based on their home department/school. </a:t>
            </a:r>
          </a:p>
          <a:p>
            <a:pPr marL="457200" indent="-457200"/>
            <a:r>
              <a:rPr lang="en-US" sz="2800" dirty="0"/>
              <a:t>Students may elect to have their presentations displayed only or displayed and judged.  </a:t>
            </a:r>
          </a:p>
          <a:p>
            <a:pPr marL="457200" indent="-457200"/>
            <a:r>
              <a:rPr lang="en-US" sz="2800" dirty="0"/>
              <a:t>Sessions are set at a minimum of 6 and a maximum of 10 judged presentations.</a:t>
            </a:r>
          </a:p>
          <a:p>
            <a:pPr marL="457200" lvl="1" indent="-457200"/>
            <a:r>
              <a:rPr lang="en-US" sz="2800" dirty="0"/>
              <a:t>Sometimes UG and G will be assigned separate sessions, e.g., Biol Sci–UG and Biol Sci–G. </a:t>
            </a:r>
          </a:p>
          <a:p>
            <a:pPr marL="457200" lvl="1" indent="-457200"/>
            <a:r>
              <a:rPr lang="en-US" sz="2800" dirty="0"/>
              <a:t>Other times, sessions will have both UG and G, e.g., Theater 1 and Theater 2.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8289"/>
            <a:ext cx="1462869" cy="10454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12" y="258289"/>
            <a:ext cx="1447800" cy="106558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4373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A2CD61"/>
                </a:solidFill>
              </a:rPr>
              <a:t>Judging Assignments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886700" cy="4351338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dirty="0"/>
              <a:t>Two judges are assigned to judge each session.</a:t>
            </a:r>
          </a:p>
          <a:p>
            <a:pPr marL="457200" indent="-457200"/>
            <a:endParaRPr lang="en-US" sz="2800" dirty="0"/>
          </a:p>
          <a:p>
            <a:pPr marL="457200" indent="-457200"/>
            <a:r>
              <a:rPr lang="en-US" sz="2800" dirty="0"/>
              <a:t>Judges are assigned based on familiarity with the session subject area BUT are not assigned to their own department/schools.</a:t>
            </a:r>
          </a:p>
          <a:p>
            <a:pPr marL="457200" indent="-457200"/>
            <a:endParaRPr lang="en-US" sz="2800" dirty="0"/>
          </a:p>
          <a:p>
            <a:pPr marL="457200" indent="-457200"/>
            <a:r>
              <a:rPr lang="en-US" sz="2800" dirty="0"/>
              <a:t>If a judge has a conflict of interest in judging a particular presentation, then the judge should recuse themselves for that presentation.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40" y="360947"/>
            <a:ext cx="1600200" cy="105613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0947"/>
            <a:ext cx="1561876" cy="105374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9661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rgbClr val="A2CD61"/>
                </a:solidFill>
              </a:rPr>
              <a:t>Expo Schedule of Events for 2022</a:t>
            </a:r>
            <a:br>
              <a:rPr lang="en-US" sz="2500" dirty="0"/>
            </a:br>
            <a:endParaRPr lang="en-US" sz="25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23" y="2330505"/>
            <a:ext cx="4125478" cy="3979585"/>
          </a:xfrm>
        </p:spPr>
        <p:txBody>
          <a:bodyPr anchor="ctr">
            <a:normAutofit/>
          </a:bodyPr>
          <a:lstStyle/>
          <a:p>
            <a:pPr marL="0" indent="0">
              <a:buNone/>
              <a:tabLst>
                <a:tab pos="3657600" algn="l"/>
              </a:tabLst>
            </a:pPr>
            <a:r>
              <a:rPr lang="en-US" sz="2400" dirty="0"/>
              <a:t>9:00 am –11:30 am judging [may vary depending session]</a:t>
            </a:r>
          </a:p>
          <a:p>
            <a:pPr>
              <a:tabLst>
                <a:tab pos="3657600" algn="l"/>
              </a:tabLst>
            </a:pPr>
            <a:endParaRPr lang="en-US" sz="2400" dirty="0"/>
          </a:p>
          <a:p>
            <a:pPr marL="0" indent="0">
              <a:buNone/>
              <a:tabLst>
                <a:tab pos="3657600" algn="l"/>
              </a:tabLst>
            </a:pPr>
            <a:r>
              <a:rPr lang="en-US" sz="2400" dirty="0"/>
              <a:t>11:30 am – 2:00 pm open to public*</a:t>
            </a:r>
          </a:p>
          <a:p>
            <a:endParaRPr lang="en-US" sz="1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7831E81-44FE-40DE-A765-0420B2965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0" r="8590" b="-2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  <a:solidFill>
            <a:srgbClr val="A2CD61"/>
          </a:solidFill>
        </p:spPr>
      </p:pic>
    </p:spTree>
    <p:extLst>
      <p:ext uri="{BB962C8B-B14F-4D97-AF65-F5344CB8AC3E}">
        <p14:creationId xmlns:p14="http://schemas.microsoft.com/office/powerpoint/2010/main" val="1940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79" y="46248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rgbClr val="A2CD61"/>
                </a:solidFill>
              </a:rPr>
              <a:t>Judging Schedule</a:t>
            </a:r>
            <a:br>
              <a:rPr lang="en-US" sz="4700" dirty="0"/>
            </a:br>
            <a:endParaRPr lang="en-US" sz="47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90" y="1729016"/>
            <a:ext cx="6083718" cy="4119172"/>
          </a:xfrm>
        </p:spPr>
        <p:txBody>
          <a:bodyPr anchor="t">
            <a:noAutofit/>
          </a:bodyPr>
          <a:lstStyle/>
          <a:p>
            <a:pPr marL="457200" indent="-457200">
              <a:spcBef>
                <a:spcPts val="800"/>
              </a:spcBef>
            </a:pPr>
            <a:r>
              <a:rPr lang="en-US" sz="2000" dirty="0"/>
              <a:t>Come to the lower lobby at the Convo 15 minutes prior to the start of your session.</a:t>
            </a:r>
          </a:p>
          <a:p>
            <a:pPr marL="457200" indent="-457200">
              <a:spcBef>
                <a:spcPts val="800"/>
              </a:spcBef>
            </a:pPr>
            <a:r>
              <a:rPr lang="en-US" sz="2000" dirty="0"/>
              <a:t>Judging clipboards with (1) judging criteria, (2) session assignments, (3) award forms and (4) a map of the Convo showing session locations will be arranged alphabetically by session on the tables.</a:t>
            </a:r>
          </a:p>
          <a:p>
            <a:pPr marL="457200" indent="-457200">
              <a:spcBef>
                <a:spcPts val="800"/>
              </a:spcBef>
            </a:pPr>
            <a:r>
              <a:rPr lang="en-US" sz="2000" dirty="0"/>
              <a:t>Collect your clipboard and find your judging partner.  </a:t>
            </a:r>
          </a:p>
          <a:p>
            <a:pPr marL="457200" indent="-457200">
              <a:spcBef>
                <a:spcPts val="800"/>
              </a:spcBef>
            </a:pPr>
            <a:r>
              <a:rPr lang="en-US" sz="2000" dirty="0"/>
              <a:t>Judging assignments will be emailed prior to event.  If you don’t know your partner, try to find a picture (e.g., dept. webpage) so you can ID them easily. You also may want to swap cell phone numbers.</a:t>
            </a:r>
          </a:p>
          <a:p>
            <a:pPr marL="457200" indent="-457200">
              <a:spcBef>
                <a:spcPts val="800"/>
              </a:spcBef>
            </a:pPr>
            <a:r>
              <a:rPr lang="en-US" sz="2000" dirty="0"/>
              <a:t>Five minutes prior to judging, locate your session and scout out the locations of all the presentations.</a:t>
            </a:r>
          </a:p>
          <a:p>
            <a:pPr marL="457200" indent="-457200">
              <a:spcBef>
                <a:spcPts val="800"/>
              </a:spcBef>
            </a:pPr>
            <a:r>
              <a:rPr lang="en-US" sz="2000" dirty="0"/>
              <a:t>All presentations will have a name and number, e.g., Theater 1, 209. </a:t>
            </a:r>
          </a:p>
          <a:p>
            <a:pPr marL="457200" indent="-457200">
              <a:spcBef>
                <a:spcPts val="800"/>
              </a:spcBef>
            </a:pPr>
            <a:r>
              <a:rPr lang="en-US" sz="2000" dirty="0"/>
              <a:t>All presentations within a session will be co-located.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r="31567" b="2"/>
          <a:stretch/>
        </p:blipFill>
        <p:spPr>
          <a:xfrm>
            <a:off x="6412121" y="2093976"/>
            <a:ext cx="2300420" cy="31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3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CD61"/>
                </a:solidFill>
              </a:rPr>
              <a:t>Judging Criteria for the Expo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625609"/>
          </a:xfrm>
        </p:spPr>
        <p:txBody>
          <a:bodyPr>
            <a:normAutofit/>
          </a:bodyPr>
          <a:lstStyle/>
          <a:p>
            <a:r>
              <a:rPr lang="en-US" sz="2800" i="1" dirty="0"/>
              <a:t>Judge the presentation of the work rather than the impact (intellectual merit) of the research/creative work.  </a:t>
            </a:r>
          </a:p>
          <a:p>
            <a:endParaRPr lang="en-US" sz="2800" i="1" dirty="0"/>
          </a:p>
          <a:p>
            <a:r>
              <a:rPr lang="en-US" sz="2800" i="1" dirty="0"/>
              <a:t>Judge presentations </a:t>
            </a:r>
            <a:r>
              <a:rPr lang="en-US" sz="2800" i="1" u="sng" dirty="0"/>
              <a:t>in the order</a:t>
            </a:r>
            <a:r>
              <a:rPr lang="en-US" sz="2800" i="1" dirty="0"/>
              <a:t> listed on the Session Assignment Sheet.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rgbClr val="FEB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IMPORTANT!</a:t>
            </a:r>
          </a:p>
        </p:txBody>
      </p:sp>
    </p:spTree>
    <p:extLst>
      <p:ext uri="{BB962C8B-B14F-4D97-AF65-F5344CB8AC3E}">
        <p14:creationId xmlns:p14="http://schemas.microsoft.com/office/powerpoint/2010/main" val="985726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1580</Words>
  <Application>Microsoft Office PowerPoint</Application>
  <PresentationFormat>On-screen Show (4:3)</PresentationFormat>
  <Paragraphs>173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Microsoft Tai Le</vt:lpstr>
      <vt:lpstr>The Light Font</vt:lpstr>
      <vt:lpstr>Office Theme</vt:lpstr>
      <vt:lpstr> </vt:lpstr>
      <vt:lpstr> </vt:lpstr>
      <vt:lpstr>About the Expo </vt:lpstr>
      <vt:lpstr>What to Expect….. (Skip to Slide 5 if you have attended the Expo) </vt:lpstr>
      <vt:lpstr>Session Assignments </vt:lpstr>
      <vt:lpstr>Judging Assignments </vt:lpstr>
      <vt:lpstr>Expo Schedule of Events for 2022 </vt:lpstr>
      <vt:lpstr>Judging Schedule </vt:lpstr>
      <vt:lpstr>Judging Criteria for the Expo </vt:lpstr>
      <vt:lpstr>Judging Criteria for the Expo </vt:lpstr>
      <vt:lpstr>Instructions We Gave to the Presenters </vt:lpstr>
      <vt:lpstr>Suggested Judging Criteria: Posters </vt:lpstr>
      <vt:lpstr>Suggested Judging Criteria: Exhibits/Performances </vt:lpstr>
      <vt:lpstr>Suggested Judging Criteria for Q&amp;A </vt:lpstr>
      <vt:lpstr>Award Selection </vt:lpstr>
      <vt:lpstr>2022 Awards</vt:lpstr>
      <vt:lpstr>Award Selection Form</vt:lpstr>
      <vt:lpstr>FAQs What if…..</vt:lpstr>
      <vt:lpstr>FAQs </vt:lpstr>
      <vt:lpstr>FAQs</vt:lpstr>
      <vt:lpstr>FAQs</vt:lpstr>
      <vt:lpstr>What to Do If You Need Help at the Event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Post-Abulawi, Camelia</dc:creator>
  <cp:lastModifiedBy>Male'-Brune, Roxanne</cp:lastModifiedBy>
  <cp:revision>50</cp:revision>
  <dcterms:created xsi:type="dcterms:W3CDTF">2017-02-03T18:21:09Z</dcterms:created>
  <dcterms:modified xsi:type="dcterms:W3CDTF">2022-03-24T17:44:16Z</dcterms:modified>
</cp:coreProperties>
</file>