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theme/theme15.xml" ContentType="application/vnd.openxmlformats-officedocument.theme+xml"/>
  <Override PartName="/ppt/slideLayouts/slideLayout17.xml" ContentType="application/vnd.openxmlformats-officedocument.presentationml.slideLayout+xml"/>
  <Override PartName="/ppt/theme/theme16.xml" ContentType="application/vnd.openxmlformats-officedocument.theme+xml"/>
  <Override PartName="/ppt/slideLayouts/slideLayout18.xml" ContentType="application/vnd.openxmlformats-officedocument.presentationml.slideLayout+xml"/>
  <Override PartName="/ppt/theme/theme17.xml" ContentType="application/vnd.openxmlformats-officedocument.theme+xml"/>
  <Override PartName="/ppt/slideLayouts/slideLayout19.xml" ContentType="application/vnd.openxmlformats-officedocument.presentationml.slideLayout+xml"/>
  <Override PartName="/ppt/theme/theme18.xml" ContentType="application/vnd.openxmlformats-officedocument.theme+xml"/>
  <Override PartName="/ppt/slideLayouts/slideLayout20.xml" ContentType="application/vnd.openxmlformats-officedocument.presentationml.slideLayout+xml"/>
  <Override PartName="/ppt/theme/theme19.xml" ContentType="application/vnd.openxmlformats-officedocument.theme+xml"/>
  <Override PartName="/ppt/slideLayouts/slideLayout21.xml" ContentType="application/vnd.openxmlformats-officedocument.presentationml.slideLayout+xml"/>
  <Override PartName="/ppt/theme/theme20.xml" ContentType="application/vnd.openxmlformats-officedocument.theme+xml"/>
  <Override PartName="/ppt/slideLayouts/slideLayout22.xml" ContentType="application/vnd.openxmlformats-officedocument.presentationml.slideLayout+xml"/>
  <Override PartName="/ppt/theme/theme21.xml" ContentType="application/vnd.openxmlformats-officedocument.theme+xml"/>
  <Override PartName="/ppt/slideLayouts/slideLayout23.xml" ContentType="application/vnd.openxmlformats-officedocument.presentationml.slideLayout+xml"/>
  <Override PartName="/ppt/theme/theme22.xml" ContentType="application/vnd.openxmlformats-officedocument.theme+xml"/>
  <Override PartName="/ppt/slideLayouts/slideLayout24.xml" ContentType="application/vnd.openxmlformats-officedocument.presentationml.slideLayout+xml"/>
  <Override PartName="/ppt/theme/theme23.xml" ContentType="application/vnd.openxmlformats-officedocument.theme+xml"/>
  <Override PartName="/ppt/slideLayouts/slideLayout25.xml" ContentType="application/vnd.openxmlformats-officedocument.presentationml.slideLayout+xml"/>
  <Override PartName="/ppt/theme/theme24.xml" ContentType="application/vnd.openxmlformats-officedocument.theme+xml"/>
  <Override PartName="/ppt/slideLayouts/slideLayout26.xml" ContentType="application/vnd.openxmlformats-officedocument.presentationml.slideLayout+xml"/>
  <Override PartName="/ppt/theme/theme25.xml" ContentType="application/vnd.openxmlformats-officedocument.theme+xml"/>
  <Override PartName="/ppt/slideLayouts/slideLayout27.xml" ContentType="application/vnd.openxmlformats-officedocument.presentationml.slideLayout+xml"/>
  <Override PartName="/ppt/theme/theme26.xml" ContentType="application/vnd.openxmlformats-officedocument.theme+xml"/>
  <Override PartName="/ppt/slideLayouts/slideLayout28.xml" ContentType="application/vnd.openxmlformats-officedocument.presentationml.slideLayout+xml"/>
  <Override PartName="/ppt/theme/theme27.xml" ContentType="application/vnd.openxmlformats-officedocument.theme+xml"/>
  <Override PartName="/ppt/slideLayouts/slideLayout29.xml" ContentType="application/vnd.openxmlformats-officedocument.presentationml.slideLayout+xml"/>
  <Override PartName="/ppt/theme/theme28.xml" ContentType="application/vnd.openxmlformats-officedocument.theme+xml"/>
  <Override PartName="/ppt/slideLayouts/slideLayout30.xml" ContentType="application/vnd.openxmlformats-officedocument.presentationml.slideLayout+xml"/>
  <Override PartName="/ppt/theme/theme29.xml" ContentType="application/vnd.openxmlformats-officedocument.theme+xml"/>
  <Override PartName="/ppt/slideLayouts/slideLayout31.xml" ContentType="application/vnd.openxmlformats-officedocument.presentationml.slideLayout+xml"/>
  <Override PartName="/ppt/theme/theme30.xml" ContentType="application/vnd.openxmlformats-officedocument.theme+xml"/>
  <Override PartName="/ppt/slideLayouts/slideLayout32.xml" ContentType="application/vnd.openxmlformats-officedocument.presentationml.slideLayout+xml"/>
  <Override PartName="/ppt/theme/theme31.xml" ContentType="application/vnd.openxmlformats-officedocument.theme+xml"/>
  <Override PartName="/ppt/slideLayouts/slideLayout33.xml" ContentType="application/vnd.openxmlformats-officedocument.presentationml.slideLayout+xml"/>
  <Override PartName="/ppt/theme/theme32.xml" ContentType="application/vnd.openxmlformats-officedocument.theme+xml"/>
  <Override PartName="/ppt/slideLayouts/slideLayout34.xml" ContentType="application/vnd.openxmlformats-officedocument.presentationml.slideLayout+xml"/>
  <Override PartName="/ppt/theme/theme33.xml" ContentType="application/vnd.openxmlformats-officedocument.theme+xml"/>
  <Override PartName="/ppt/slideLayouts/slideLayout35.xml" ContentType="application/vnd.openxmlformats-officedocument.presentationml.slideLayout+xml"/>
  <Override PartName="/ppt/theme/theme34.xml" ContentType="application/vnd.openxmlformats-officedocument.theme+xml"/>
  <Override PartName="/ppt/slideLayouts/slideLayout36.xml" ContentType="application/vnd.openxmlformats-officedocument.presentationml.slideLayout+xml"/>
  <Override PartName="/ppt/theme/theme35.xml" ContentType="application/vnd.openxmlformats-officedocument.theme+xml"/>
  <Override PartName="/ppt/slideLayouts/slideLayout37.xml" ContentType="application/vnd.openxmlformats-officedocument.presentationml.slideLayout+xml"/>
  <Override PartName="/ppt/theme/theme36.xml" ContentType="application/vnd.openxmlformats-officedocument.theme+xml"/>
  <Override PartName="/ppt/slideLayouts/slideLayout38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88" r:id="rId2"/>
    <p:sldMasterId id="2147483690" r:id="rId3"/>
    <p:sldMasterId id="2147483692" r:id="rId4"/>
    <p:sldMasterId id="2147483694" r:id="rId5"/>
    <p:sldMasterId id="2147483696" r:id="rId6"/>
    <p:sldMasterId id="2147483698" r:id="rId7"/>
    <p:sldMasterId id="2147483700" r:id="rId8"/>
    <p:sldMasterId id="2147483702" r:id="rId9"/>
    <p:sldMasterId id="2147483704" r:id="rId10"/>
    <p:sldMasterId id="2147483706" r:id="rId11"/>
    <p:sldMasterId id="2147483708" r:id="rId12"/>
    <p:sldMasterId id="2147483710" r:id="rId13"/>
    <p:sldMasterId id="2147483712" r:id="rId14"/>
    <p:sldMasterId id="2147483714" r:id="rId15"/>
    <p:sldMasterId id="2147483716" r:id="rId16"/>
    <p:sldMasterId id="2147483718" r:id="rId17"/>
    <p:sldMasterId id="2147483720" r:id="rId18"/>
    <p:sldMasterId id="2147483722" r:id="rId19"/>
    <p:sldMasterId id="2147483724" r:id="rId20"/>
    <p:sldMasterId id="2147483726" r:id="rId21"/>
    <p:sldMasterId id="2147483728" r:id="rId22"/>
    <p:sldMasterId id="2147483730" r:id="rId23"/>
    <p:sldMasterId id="2147483732" r:id="rId24"/>
    <p:sldMasterId id="2147483734" r:id="rId25"/>
    <p:sldMasterId id="2147483736" r:id="rId26"/>
    <p:sldMasterId id="2147483738" r:id="rId27"/>
    <p:sldMasterId id="2147483740" r:id="rId28"/>
    <p:sldMasterId id="2147483742" r:id="rId29"/>
    <p:sldMasterId id="2147483744" r:id="rId30"/>
    <p:sldMasterId id="2147483746" r:id="rId31"/>
    <p:sldMasterId id="2147483748" r:id="rId32"/>
    <p:sldMasterId id="2147483750" r:id="rId33"/>
    <p:sldMasterId id="2147483752" r:id="rId34"/>
    <p:sldMasterId id="2147483754" r:id="rId35"/>
    <p:sldMasterId id="2147483756" r:id="rId36"/>
    <p:sldMasterId id="2147483758" r:id="rId37"/>
  </p:sldMasterIdLst>
  <p:notesMasterIdLst>
    <p:notesMasterId r:id="rId61"/>
  </p:notesMasterIdLst>
  <p:handoutMasterIdLst>
    <p:handoutMasterId r:id="rId62"/>
  </p:handoutMasterIdLst>
  <p:sldIdLst>
    <p:sldId id="322" r:id="rId38"/>
    <p:sldId id="323" r:id="rId39"/>
    <p:sldId id="325" r:id="rId40"/>
    <p:sldId id="326" r:id="rId41"/>
    <p:sldId id="327" r:id="rId42"/>
    <p:sldId id="335" r:id="rId43"/>
    <p:sldId id="329" r:id="rId44"/>
    <p:sldId id="330" r:id="rId45"/>
    <p:sldId id="336" r:id="rId46"/>
    <p:sldId id="337" r:id="rId47"/>
    <p:sldId id="334" r:id="rId48"/>
    <p:sldId id="339" r:id="rId49"/>
    <p:sldId id="340" r:id="rId50"/>
    <p:sldId id="350" r:id="rId51"/>
    <p:sldId id="341" r:id="rId52"/>
    <p:sldId id="342" r:id="rId53"/>
    <p:sldId id="343" r:id="rId54"/>
    <p:sldId id="344" r:id="rId55"/>
    <p:sldId id="345" r:id="rId56"/>
    <p:sldId id="348" r:id="rId57"/>
    <p:sldId id="349" r:id="rId58"/>
    <p:sldId id="346" r:id="rId59"/>
    <p:sldId id="347" r:id="rId60"/>
  </p:sldIdLst>
  <p:sldSz cx="9144000" cy="6858000" type="screen4x3"/>
  <p:notesSz cx="9232900" cy="69342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w, Colleen" initials="CC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CAF00"/>
    <a:srgbClr val="8FCB4F"/>
    <a:srgbClr val="055E3F"/>
    <a:srgbClr val="CF3F12"/>
    <a:srgbClr val="5B7664"/>
    <a:srgbClr val="0C53A9"/>
    <a:srgbClr val="6C9FC2"/>
    <a:srgbClr val="420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69" autoAdjust="0"/>
    <p:restoredTop sz="94660"/>
  </p:normalViewPr>
  <p:slideViewPr>
    <p:cSldViewPr snapToGrid="0" snapToObjects="1" showGuides="1">
      <p:cViewPr varScale="1">
        <p:scale>
          <a:sx n="66" d="100"/>
          <a:sy n="66" d="100"/>
        </p:scale>
        <p:origin x="10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 snapToObjects="1">
      <p:cViewPr varScale="1">
        <p:scale>
          <a:sx n="95" d="100"/>
          <a:sy n="95" d="100"/>
        </p:scale>
        <p:origin x="78" y="2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63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slide" Target="slides/slide2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57" Type="http://schemas.openxmlformats.org/officeDocument/2006/relationships/slide" Target="slides/slide20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slide" Target="slides/slide23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slide" Target="slides/slide19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slide" Target="slides/slide22.xml"/><Relationship Id="rId6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6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.ohio.edu\home\Senior%20Design\Survey%20Pain%20Sco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'[Survey Pain Scores.xlsx]Frequency of Pain'!$B$25</c:f>
              <c:strCache>
                <c:ptCount val="1"/>
                <c:pt idx="0">
                  <c:v>Non-Adjustable Workstation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'[Survey Pain Scores.xlsx]Frequency of Pain'!$A$26:$A$33</c:f>
              <c:strCache>
                <c:ptCount val="8"/>
                <c:pt idx="0">
                  <c:v>Neck</c:v>
                </c:pt>
                <c:pt idx="1">
                  <c:v>Shoulder</c:v>
                </c:pt>
                <c:pt idx="2">
                  <c:v>Elbow/Forearm</c:v>
                </c:pt>
                <c:pt idx="3">
                  <c:v>Hand/Wrist</c:v>
                </c:pt>
                <c:pt idx="4">
                  <c:v>Upper Back</c:v>
                </c:pt>
                <c:pt idx="5">
                  <c:v>Lower Back</c:v>
                </c:pt>
                <c:pt idx="6">
                  <c:v>Legs</c:v>
                </c:pt>
                <c:pt idx="7">
                  <c:v>Feet</c:v>
                </c:pt>
              </c:strCache>
            </c:strRef>
          </c:cat>
          <c:val>
            <c:numRef>
              <c:f>'[Survey Pain Scores.xlsx]Frequency of Pain'!$B$26:$B$33</c:f>
              <c:numCache>
                <c:formatCode>0.00</c:formatCode>
                <c:ptCount val="8"/>
                <c:pt idx="0">
                  <c:v>2.0666666666666669</c:v>
                </c:pt>
                <c:pt idx="1">
                  <c:v>1.7333333333333334</c:v>
                </c:pt>
                <c:pt idx="2">
                  <c:v>0.6</c:v>
                </c:pt>
                <c:pt idx="3">
                  <c:v>1.3333333333333333</c:v>
                </c:pt>
                <c:pt idx="4">
                  <c:v>1.2666666666666666</c:v>
                </c:pt>
                <c:pt idx="5">
                  <c:v>2.2666666666666666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'[Survey Pain Scores.xlsx]Frequency of Pain'!$C$25</c:f>
              <c:strCache>
                <c:ptCount val="1"/>
                <c:pt idx="0">
                  <c:v>Adjustable Workstation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'[Survey Pain Scores.xlsx]Frequency of Pain'!$A$26:$A$33</c:f>
              <c:strCache>
                <c:ptCount val="8"/>
                <c:pt idx="0">
                  <c:v>Neck</c:v>
                </c:pt>
                <c:pt idx="1">
                  <c:v>Shoulder</c:v>
                </c:pt>
                <c:pt idx="2">
                  <c:v>Elbow/Forearm</c:v>
                </c:pt>
                <c:pt idx="3">
                  <c:v>Hand/Wrist</c:v>
                </c:pt>
                <c:pt idx="4">
                  <c:v>Upper Back</c:v>
                </c:pt>
                <c:pt idx="5">
                  <c:v>Lower Back</c:v>
                </c:pt>
                <c:pt idx="6">
                  <c:v>Legs</c:v>
                </c:pt>
                <c:pt idx="7">
                  <c:v>Feet</c:v>
                </c:pt>
              </c:strCache>
            </c:strRef>
          </c:cat>
          <c:val>
            <c:numRef>
              <c:f>'[Survey Pain Scores.xlsx]Frequency of Pain'!$C$26:$C$33</c:f>
              <c:numCache>
                <c:formatCode>0.00</c:formatCode>
                <c:ptCount val="8"/>
                <c:pt idx="0">
                  <c:v>1.1333333333333333</c:v>
                </c:pt>
                <c:pt idx="1">
                  <c:v>0.8666666666666667</c:v>
                </c:pt>
                <c:pt idx="2">
                  <c:v>0.33333333333333331</c:v>
                </c:pt>
                <c:pt idx="3">
                  <c:v>0.73333333333333328</c:v>
                </c:pt>
                <c:pt idx="4">
                  <c:v>0.8666666666666667</c:v>
                </c:pt>
                <c:pt idx="5">
                  <c:v>1.3333333333333333</c:v>
                </c:pt>
                <c:pt idx="6">
                  <c:v>1</c:v>
                </c:pt>
                <c:pt idx="7">
                  <c:v>1.2666666666666666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2855192"/>
        <c:axId val="252859504"/>
      </c:barChart>
      <c:catAx>
        <c:axId val="25285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859504"/>
        <c:crosses val="autoZero"/>
        <c:auto val="1"/>
        <c:lblAlgn val="ctr"/>
        <c:lblOffset val="100"/>
        <c:noMultiLvlLbl val="0"/>
      </c:catAx>
      <c:valAx>
        <c:axId val="252859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52855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'[Survey Pain Scores.xlsx]Pain Severity'!$B$1</c:f>
              <c:strCache>
                <c:ptCount val="1"/>
                <c:pt idx="0">
                  <c:v>Non-Adjustable Workstation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'[Survey Pain Scores.xlsx]Pain Severity'!$A$2:$A$10</c:f>
              <c:strCache>
                <c:ptCount val="9"/>
                <c:pt idx="0">
                  <c:v>Neck</c:v>
                </c:pt>
                <c:pt idx="1">
                  <c:v>Shoulder</c:v>
                </c:pt>
                <c:pt idx="2">
                  <c:v>Elbow/Forearm</c:v>
                </c:pt>
                <c:pt idx="3">
                  <c:v>Hand/Wrist</c:v>
                </c:pt>
                <c:pt idx="4">
                  <c:v>Upper Back</c:v>
                </c:pt>
                <c:pt idx="5">
                  <c:v>Lower Back</c:v>
                </c:pt>
                <c:pt idx="6">
                  <c:v>Legs</c:v>
                </c:pt>
                <c:pt idx="7">
                  <c:v>Feet</c:v>
                </c:pt>
                <c:pt idx="8">
                  <c:v>No Severe Pain</c:v>
                </c:pt>
              </c:strCache>
            </c:strRef>
          </c:cat>
          <c:val>
            <c:numRef>
              <c:f>'[Survey Pain Scores.xlsx]Pain Severity'!$B$2:$B$10</c:f>
              <c:numCache>
                <c:formatCode>General</c:formatCode>
                <c:ptCount val="9"/>
                <c:pt idx="0">
                  <c:v>6</c:v>
                </c:pt>
                <c:pt idx="1">
                  <c:v>4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6</c:v>
                </c:pt>
                <c:pt idx="6">
                  <c:v>0</c:v>
                </c:pt>
                <c:pt idx="7">
                  <c:v>1</c:v>
                </c:pt>
                <c:pt idx="8">
                  <c:v>4</c:v>
                </c:pt>
              </c:numCache>
            </c:numRef>
          </c:val>
        </c:ser>
        <c:ser>
          <c:idx val="1"/>
          <c:order val="1"/>
          <c:tx>
            <c:strRef>
              <c:f>'[Survey Pain Scores.xlsx]Pain Severity'!$C$1</c:f>
              <c:strCache>
                <c:ptCount val="1"/>
                <c:pt idx="0">
                  <c:v>Adjustable Workstation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'[Survey Pain Scores.xlsx]Pain Severity'!$A$2:$A$10</c:f>
              <c:strCache>
                <c:ptCount val="9"/>
                <c:pt idx="0">
                  <c:v>Neck</c:v>
                </c:pt>
                <c:pt idx="1">
                  <c:v>Shoulder</c:v>
                </c:pt>
                <c:pt idx="2">
                  <c:v>Elbow/Forearm</c:v>
                </c:pt>
                <c:pt idx="3">
                  <c:v>Hand/Wrist</c:v>
                </c:pt>
                <c:pt idx="4">
                  <c:v>Upper Back</c:v>
                </c:pt>
                <c:pt idx="5">
                  <c:v>Lower Back</c:v>
                </c:pt>
                <c:pt idx="6">
                  <c:v>Legs</c:v>
                </c:pt>
                <c:pt idx="7">
                  <c:v>Feet</c:v>
                </c:pt>
                <c:pt idx="8">
                  <c:v>No Severe Pain</c:v>
                </c:pt>
              </c:strCache>
            </c:strRef>
          </c:cat>
          <c:val>
            <c:numRef>
              <c:f>'[Survey Pain Scores.xlsx]Pain Severity'!$C$2:$C$10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213696"/>
        <c:axId val="257098464"/>
      </c:barChart>
      <c:catAx>
        <c:axId val="25821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098464"/>
        <c:crosses val="autoZero"/>
        <c:auto val="1"/>
        <c:lblAlgn val="ctr"/>
        <c:lblOffset val="100"/>
        <c:noMultiLvlLbl val="0"/>
      </c:catAx>
      <c:valAx>
        <c:axId val="25709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FCB4F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Number of Responses</a:t>
                </a:r>
                <a:endParaRPr lang="en-US" sz="1100" dirty="0">
                  <a:solidFill>
                    <a:srgbClr val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21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0000"/>
                </a:solidFill>
              </a:rPr>
              <a:t>Length</a:t>
            </a:r>
            <a:r>
              <a:rPr lang="en-US" baseline="0">
                <a:solidFill>
                  <a:srgbClr val="000000"/>
                </a:solidFill>
              </a:rPr>
              <a:t> of Breaks</a:t>
            </a:r>
            <a:endParaRPr lang="en-US">
              <a:solidFill>
                <a:srgbClr val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'[Survey Pain Scores.xlsx]Breaks'!$A$7</c:f>
              <c:strCache>
                <c:ptCount val="1"/>
                <c:pt idx="0">
                  <c:v>Non-Adjustable Workstation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'[Survey Pain Scores.xlsx]Breaks'!$B$6:$E$6</c:f>
              <c:strCache>
                <c:ptCount val="4"/>
                <c:pt idx="0">
                  <c:v>0-2 min</c:v>
                </c:pt>
                <c:pt idx="1">
                  <c:v>3-4 min</c:v>
                </c:pt>
                <c:pt idx="2">
                  <c:v>5-6 min</c:v>
                </c:pt>
                <c:pt idx="3">
                  <c:v>7+ min</c:v>
                </c:pt>
              </c:strCache>
            </c:strRef>
          </c:cat>
          <c:val>
            <c:numRef>
              <c:f>'[Survey Pain Scores.xlsx]Breaks'!$B$7:$E$7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'[Survey Pain Scores.xlsx]Breaks'!$A$8</c:f>
              <c:strCache>
                <c:ptCount val="1"/>
                <c:pt idx="0">
                  <c:v>Adjustable Workstation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'[Survey Pain Scores.xlsx]Breaks'!$B$6:$E$6</c:f>
              <c:strCache>
                <c:ptCount val="4"/>
                <c:pt idx="0">
                  <c:v>0-2 min</c:v>
                </c:pt>
                <c:pt idx="1">
                  <c:v>3-4 min</c:v>
                </c:pt>
                <c:pt idx="2">
                  <c:v>5-6 min</c:v>
                </c:pt>
                <c:pt idx="3">
                  <c:v>7+ min</c:v>
                </c:pt>
              </c:strCache>
            </c:strRef>
          </c:cat>
          <c:val>
            <c:numRef>
              <c:f>'[Survey Pain Scores.xlsx]Breaks'!$B$8:$E$8</c:f>
              <c:numCache>
                <c:formatCode>General</c:formatCode>
                <c:ptCount val="4"/>
                <c:pt idx="0">
                  <c:v>11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568008"/>
        <c:axId val="253569576"/>
      </c:barChart>
      <c:catAx>
        <c:axId val="25356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569576"/>
        <c:crosses val="autoZero"/>
        <c:auto val="1"/>
        <c:lblAlgn val="ctr"/>
        <c:lblOffset val="100"/>
        <c:noMultiLvlLbl val="0"/>
      </c:catAx>
      <c:valAx>
        <c:axId val="253569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FCB4F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Number of Responses</a:t>
                </a:r>
                <a:endParaRPr lang="en-US" sz="1100" dirty="0">
                  <a:solidFill>
                    <a:srgbClr val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56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rgbClr val="000000"/>
                </a:solidFill>
              </a:rPr>
              <a:t>Number of</a:t>
            </a:r>
            <a:r>
              <a:rPr lang="en-US" baseline="0" dirty="0" smtClean="0">
                <a:solidFill>
                  <a:srgbClr val="000000"/>
                </a:solidFill>
              </a:rPr>
              <a:t> Breaks</a:t>
            </a:r>
            <a:endParaRPr lang="en-US" dirty="0">
              <a:solidFill>
                <a:srgbClr val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'[Survey Pain Scores.xlsx]Breaks'!$A$3</c:f>
              <c:strCache>
                <c:ptCount val="1"/>
                <c:pt idx="0">
                  <c:v>Non-Adjustable Workstation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'[Survey Pain Scores.xlsx]Breaks'!$B$2:$E$2</c:f>
              <c:strCache>
                <c:ptCount val="4"/>
                <c:pt idx="0">
                  <c:v>0-5 times</c:v>
                </c:pt>
                <c:pt idx="1">
                  <c:v>6-10 times</c:v>
                </c:pt>
                <c:pt idx="2">
                  <c:v>11-15 times</c:v>
                </c:pt>
                <c:pt idx="3">
                  <c:v>16+ times</c:v>
                </c:pt>
              </c:strCache>
            </c:strRef>
          </c:cat>
          <c:val>
            <c:numRef>
              <c:f>'[Survey Pain Scores.xlsx]Breaks'!$B$3:$E$3</c:f>
              <c:numCache>
                <c:formatCode>General</c:formatCode>
                <c:ptCount val="4"/>
                <c:pt idx="0">
                  <c:v>11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'[Survey Pain Scores.xlsx]Breaks'!$A$4</c:f>
              <c:strCache>
                <c:ptCount val="1"/>
                <c:pt idx="0">
                  <c:v>Adjustable Workstation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'[Survey Pain Scores.xlsx]Breaks'!$B$2:$E$2</c:f>
              <c:strCache>
                <c:ptCount val="4"/>
                <c:pt idx="0">
                  <c:v>0-5 times</c:v>
                </c:pt>
                <c:pt idx="1">
                  <c:v>6-10 times</c:v>
                </c:pt>
                <c:pt idx="2">
                  <c:v>11-15 times</c:v>
                </c:pt>
                <c:pt idx="3">
                  <c:v>16+ times</c:v>
                </c:pt>
              </c:strCache>
            </c:strRef>
          </c:cat>
          <c:val>
            <c:numRef>
              <c:f>'[Survey Pain Scores.xlsx]Breaks'!$B$4:$E$4</c:f>
              <c:numCache>
                <c:formatCode>General</c:formatCode>
                <c:ptCount val="4"/>
                <c:pt idx="0">
                  <c:v>14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570752"/>
        <c:axId val="253573888"/>
      </c:barChart>
      <c:catAx>
        <c:axId val="25357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573888"/>
        <c:crosses val="autoZero"/>
        <c:auto val="1"/>
        <c:lblAlgn val="ctr"/>
        <c:lblOffset val="100"/>
        <c:noMultiLvlLbl val="0"/>
      </c:catAx>
      <c:valAx>
        <c:axId val="25357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FCB4F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Number of Responses</a:t>
                </a:r>
                <a:endParaRPr lang="en-US" sz="1100" dirty="0">
                  <a:solidFill>
                    <a:srgbClr val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57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0000"/>
                </a:solidFill>
              </a:rPr>
              <a:t>5 Year Workstation Life Payback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'[Cost-Benefit Analysis.xls]Sheet2'!$O$2</c:f>
              <c:strCache>
                <c:ptCount val="1"/>
                <c:pt idx="0">
                  <c:v>Workstation Cost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'[Cost-Benefit Analysis.xls]Sheet2'!$Q$3:$Q$12</c:f>
              <c:numCache>
                <c:formatCode>General</c:formatCode>
                <c:ptCount val="1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</c:numCache>
            </c:numRef>
          </c:cat>
          <c:val>
            <c:numRef>
              <c:f>'[Cost-Benefit Analysis.xls]Sheet2'!$O$3:$O$12</c:f>
              <c:numCache>
                <c:formatCode>"$"#,##0</c:formatCode>
                <c:ptCount val="10"/>
                <c:pt idx="0">
                  <c:v>1400</c:v>
                </c:pt>
                <c:pt idx="1">
                  <c:v>1400</c:v>
                </c:pt>
                <c:pt idx="2">
                  <c:v>1400</c:v>
                </c:pt>
                <c:pt idx="3">
                  <c:v>1400</c:v>
                </c:pt>
                <c:pt idx="4">
                  <c:v>1400</c:v>
                </c:pt>
                <c:pt idx="5">
                  <c:v>1400</c:v>
                </c:pt>
                <c:pt idx="6">
                  <c:v>1400</c:v>
                </c:pt>
                <c:pt idx="7">
                  <c:v>1400</c:v>
                </c:pt>
                <c:pt idx="8">
                  <c:v>1400</c:v>
                </c:pt>
                <c:pt idx="9">
                  <c:v>1400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'[Cost-Benefit Analysis.xls]Sheet2'!$P$2</c:f>
              <c:strCache>
                <c:ptCount val="1"/>
                <c:pt idx="0">
                  <c:v>Savings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'[Cost-Benefit Analysis.xls]Sheet2'!$Q$3:$Q$12</c:f>
              <c:numCache>
                <c:formatCode>General</c:formatCode>
                <c:ptCount val="1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</c:numCache>
            </c:numRef>
          </c:cat>
          <c:val>
            <c:numRef>
              <c:f>'[Cost-Benefit Analysis.xls]Sheet2'!$P$3:$P$12</c:f>
              <c:numCache>
                <c:formatCode>"$"#,##0</c:formatCode>
                <c:ptCount val="10"/>
                <c:pt idx="0">
                  <c:v>474</c:v>
                </c:pt>
                <c:pt idx="1">
                  <c:v>948</c:v>
                </c:pt>
                <c:pt idx="2">
                  <c:v>1422</c:v>
                </c:pt>
                <c:pt idx="3">
                  <c:v>1896</c:v>
                </c:pt>
                <c:pt idx="4">
                  <c:v>2370</c:v>
                </c:pt>
                <c:pt idx="5">
                  <c:v>2844</c:v>
                </c:pt>
                <c:pt idx="6">
                  <c:v>3318</c:v>
                </c:pt>
                <c:pt idx="7">
                  <c:v>3792</c:v>
                </c:pt>
                <c:pt idx="8">
                  <c:v>4266</c:v>
                </c:pt>
                <c:pt idx="9">
                  <c:v>4740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3573104"/>
        <c:axId val="253568400"/>
      </c:lineChart>
      <c:catAx>
        <c:axId val="253573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>
                    <a:solidFill>
                      <a:srgbClr val="000000"/>
                    </a:solidFill>
                  </a:rPr>
                  <a:t>Years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568400"/>
        <c:crosses val="autoZero"/>
        <c:auto val="1"/>
        <c:lblAlgn val="ctr"/>
        <c:lblOffset val="100"/>
        <c:noMultiLvlLbl val="0"/>
      </c:catAx>
      <c:valAx>
        <c:axId val="25356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>
                    <a:solidFill>
                      <a:srgbClr val="000000"/>
                    </a:solidFill>
                  </a:rPr>
                  <a:t>Dollars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57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D055E-7DF0-49ED-A231-638D8CF9D71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5DE63A-372A-456F-9321-7C83A9D4FC48}">
      <dgm:prSet phldrT="[Text]"/>
      <dgm:spPr>
        <a:xfrm rot="5400000">
          <a:off x="161096" y="58321"/>
          <a:ext cx="1130665" cy="1025240"/>
        </a:xfrm>
      </dgm:spPr>
      <dgm:t>
        <a:bodyPr/>
        <a:lstStyle/>
        <a:p>
          <a:r>
            <a:rPr lang="en-US" dirty="0" smtClean="0"/>
            <a:t>Create the Survey</a:t>
          </a:r>
          <a:endParaRPr lang="en-US" dirty="0"/>
        </a:p>
      </dgm:t>
    </dgm:pt>
    <dgm:pt modelId="{C1E3AF2E-A5E4-4D42-8143-A3836257D4D9}" type="parTrans" cxnId="{67CBFB83-7B2F-4EB6-8573-CB2558C27D14}">
      <dgm:prSet/>
      <dgm:spPr/>
      <dgm:t>
        <a:bodyPr/>
        <a:lstStyle/>
        <a:p>
          <a:endParaRPr lang="en-US"/>
        </a:p>
      </dgm:t>
    </dgm:pt>
    <dgm:pt modelId="{429254CA-EEBC-469D-B9AD-073916C9923B}" type="sibTrans" cxnId="{67CBFB83-7B2F-4EB6-8573-CB2558C27D14}">
      <dgm:prSet/>
      <dgm:spPr/>
      <dgm:t>
        <a:bodyPr/>
        <a:lstStyle/>
        <a:p>
          <a:endParaRPr lang="en-US"/>
        </a:p>
      </dgm:t>
    </dgm:pt>
    <dgm:pt modelId="{402EA3ED-D020-40BF-A002-22A41642A034}">
      <dgm:prSet phldrT="[Text]" custT="1"/>
      <dgm:spPr>
        <a:xfrm rot="5400000">
          <a:off x="3380477" y="-1854766"/>
          <a:ext cx="735318" cy="4456069"/>
        </a:xfrm>
      </dgm:spPr>
      <dgm:t>
        <a:bodyPr/>
        <a:lstStyle/>
        <a:p>
          <a:r>
            <a:rPr lang="en-US" sz="1400" dirty="0" smtClean="0"/>
            <a:t>Researched pain scales and similar surveys</a:t>
          </a:r>
          <a:endParaRPr lang="en-US" sz="1400" dirty="0"/>
        </a:p>
      </dgm:t>
    </dgm:pt>
    <dgm:pt modelId="{6368FED1-2D08-4A7D-A936-7C8C5FA3AD3C}" type="parTrans" cxnId="{46848F93-B274-4C41-9CD8-93139873DCD3}">
      <dgm:prSet/>
      <dgm:spPr/>
      <dgm:t>
        <a:bodyPr/>
        <a:lstStyle/>
        <a:p>
          <a:endParaRPr lang="en-US"/>
        </a:p>
      </dgm:t>
    </dgm:pt>
    <dgm:pt modelId="{403021E4-42FE-4DEC-AFCC-7D9756FF2C51}" type="sibTrans" cxnId="{46848F93-B274-4C41-9CD8-93139873DCD3}">
      <dgm:prSet/>
      <dgm:spPr/>
      <dgm:t>
        <a:bodyPr/>
        <a:lstStyle/>
        <a:p>
          <a:endParaRPr lang="en-US"/>
        </a:p>
      </dgm:t>
    </dgm:pt>
    <dgm:pt modelId="{D28CA097-F838-4372-8DC4-C65FD73D2747}">
      <dgm:prSet phldrT="[Text]" custT="1"/>
      <dgm:spPr>
        <a:xfrm rot="5400000">
          <a:off x="3380477" y="-1854766"/>
          <a:ext cx="735318" cy="4456069"/>
        </a:xfrm>
      </dgm:spPr>
      <dgm:t>
        <a:bodyPr/>
        <a:lstStyle/>
        <a:p>
          <a:r>
            <a:rPr lang="en-US" sz="1400" dirty="0" smtClean="0"/>
            <a:t>Created multiple drafts of the survey, got feedback</a:t>
          </a:r>
          <a:endParaRPr lang="en-US" sz="1400" dirty="0"/>
        </a:p>
      </dgm:t>
    </dgm:pt>
    <dgm:pt modelId="{9DFDC4D1-F847-4508-8657-84128AC6B15C}" type="parTrans" cxnId="{96804ADD-76EF-42AD-8E3C-D19BD1E9BCB5}">
      <dgm:prSet/>
      <dgm:spPr/>
      <dgm:t>
        <a:bodyPr/>
        <a:lstStyle/>
        <a:p>
          <a:endParaRPr lang="en-US"/>
        </a:p>
      </dgm:t>
    </dgm:pt>
    <dgm:pt modelId="{9C57FC17-A7E4-4773-87B7-DD03AB2BC94B}" type="sibTrans" cxnId="{96804ADD-76EF-42AD-8E3C-D19BD1E9BCB5}">
      <dgm:prSet/>
      <dgm:spPr/>
      <dgm:t>
        <a:bodyPr/>
        <a:lstStyle/>
        <a:p>
          <a:endParaRPr lang="en-US"/>
        </a:p>
      </dgm:t>
    </dgm:pt>
    <dgm:pt modelId="{3F885B3D-564F-4A6F-8E72-9A6A0C914508}">
      <dgm:prSet phldrT="[Text]"/>
      <dgm:spPr>
        <a:xfrm rot="5400000">
          <a:off x="161096" y="1093086"/>
          <a:ext cx="1130665" cy="1025240"/>
        </a:xfrm>
      </dgm:spPr>
      <dgm:t>
        <a:bodyPr/>
        <a:lstStyle/>
        <a:p>
          <a:r>
            <a:rPr lang="en-US" smtClean="0"/>
            <a:t>Send Out the Survey</a:t>
          </a:r>
          <a:endParaRPr lang="en-US"/>
        </a:p>
      </dgm:t>
    </dgm:pt>
    <dgm:pt modelId="{4902200E-79F6-421D-B9DB-E2FAE0396406}" type="parTrans" cxnId="{BC16A3B7-C998-45F8-BED6-5F819A47FDFE}">
      <dgm:prSet/>
      <dgm:spPr/>
      <dgm:t>
        <a:bodyPr/>
        <a:lstStyle/>
        <a:p>
          <a:endParaRPr lang="en-US"/>
        </a:p>
      </dgm:t>
    </dgm:pt>
    <dgm:pt modelId="{53A4D8A7-44BF-4DA0-BF31-E45180D4ED7D}" type="sibTrans" cxnId="{BC16A3B7-C998-45F8-BED6-5F819A47FDFE}">
      <dgm:prSet/>
      <dgm:spPr/>
      <dgm:t>
        <a:bodyPr/>
        <a:lstStyle/>
        <a:p>
          <a:endParaRPr lang="en-US"/>
        </a:p>
      </dgm:t>
    </dgm:pt>
    <dgm:pt modelId="{94F628E1-9717-400F-805B-610066ED69F9}">
      <dgm:prSet phldrT="[Text]" custT="1"/>
      <dgm:spPr>
        <a:xfrm rot="5400000">
          <a:off x="3380670" y="-820194"/>
          <a:ext cx="734932" cy="4456069"/>
        </a:xfrm>
      </dgm:spPr>
      <dgm:t>
        <a:bodyPr/>
        <a:lstStyle/>
        <a:p>
          <a:r>
            <a:rPr lang="en-US" sz="1400" dirty="0" smtClean="0"/>
            <a:t>For ease of completion and collection, we did not use hard copies</a:t>
          </a:r>
          <a:endParaRPr lang="en-US" sz="1400" dirty="0"/>
        </a:p>
      </dgm:t>
    </dgm:pt>
    <dgm:pt modelId="{03975FBA-65A3-4BC5-9A52-AC675F426D37}" type="parTrans" cxnId="{F7738C94-F2DE-44D9-B90D-1D19BF458F83}">
      <dgm:prSet/>
      <dgm:spPr/>
      <dgm:t>
        <a:bodyPr/>
        <a:lstStyle/>
        <a:p>
          <a:endParaRPr lang="en-US"/>
        </a:p>
      </dgm:t>
    </dgm:pt>
    <dgm:pt modelId="{71E83280-2F71-4A71-8DB8-1EA5C7C2DAAA}" type="sibTrans" cxnId="{F7738C94-F2DE-44D9-B90D-1D19BF458F83}">
      <dgm:prSet/>
      <dgm:spPr/>
      <dgm:t>
        <a:bodyPr/>
        <a:lstStyle/>
        <a:p>
          <a:endParaRPr lang="en-US"/>
        </a:p>
      </dgm:t>
    </dgm:pt>
    <dgm:pt modelId="{91C56921-96C7-4BEB-B511-35F6E737F2D5}">
      <dgm:prSet phldrT="[Text]"/>
      <dgm:spPr>
        <a:xfrm rot="5400000">
          <a:off x="161096" y="2127851"/>
          <a:ext cx="1130665" cy="1025240"/>
        </a:xfrm>
      </dgm:spPr>
      <dgm:t>
        <a:bodyPr/>
        <a:lstStyle/>
        <a:p>
          <a:r>
            <a:rPr lang="en-US" smtClean="0"/>
            <a:t>Collect Data from the Survey</a:t>
          </a:r>
          <a:endParaRPr lang="en-US"/>
        </a:p>
      </dgm:t>
    </dgm:pt>
    <dgm:pt modelId="{DF686BFA-741D-4E43-9A10-B5F698E435C2}" type="parTrans" cxnId="{8B937BAC-1C4D-45F1-9652-543F2FD89084}">
      <dgm:prSet/>
      <dgm:spPr/>
      <dgm:t>
        <a:bodyPr/>
        <a:lstStyle/>
        <a:p>
          <a:endParaRPr lang="en-US"/>
        </a:p>
      </dgm:t>
    </dgm:pt>
    <dgm:pt modelId="{B42E1F12-C09A-44BE-9D87-CE5BE6509813}" type="sibTrans" cxnId="{8B937BAC-1C4D-45F1-9652-543F2FD89084}">
      <dgm:prSet/>
      <dgm:spPr/>
      <dgm:t>
        <a:bodyPr/>
        <a:lstStyle/>
        <a:p>
          <a:endParaRPr lang="en-US"/>
        </a:p>
      </dgm:t>
    </dgm:pt>
    <dgm:pt modelId="{0F846C7D-3226-49B8-BF64-FBAD3D889BF4}">
      <dgm:prSet phldrT="[Text]" custT="1"/>
      <dgm:spPr>
        <a:xfrm rot="5400000">
          <a:off x="3380670" y="214571"/>
          <a:ext cx="734932" cy="4456069"/>
        </a:xfrm>
      </dgm:spPr>
      <dgm:t>
        <a:bodyPr/>
        <a:lstStyle/>
        <a:p>
          <a:r>
            <a:rPr lang="en-US" sz="1400" dirty="0" smtClean="0"/>
            <a:t>Data was recorded and viewed through the </a:t>
          </a:r>
          <a:r>
            <a:rPr lang="en-US" sz="1400" dirty="0" err="1" smtClean="0"/>
            <a:t>Qualtrics</a:t>
          </a:r>
          <a:r>
            <a:rPr lang="en-US" sz="1400" dirty="0" smtClean="0"/>
            <a:t> website</a:t>
          </a:r>
          <a:endParaRPr lang="en-US" sz="1400" dirty="0"/>
        </a:p>
      </dgm:t>
    </dgm:pt>
    <dgm:pt modelId="{1BEF9011-FD57-492F-88E3-20EDC989795F}" type="parTrans" cxnId="{BA600F78-3C63-4900-B896-D8EE35E9B093}">
      <dgm:prSet/>
      <dgm:spPr/>
      <dgm:t>
        <a:bodyPr/>
        <a:lstStyle/>
        <a:p>
          <a:endParaRPr lang="en-US"/>
        </a:p>
      </dgm:t>
    </dgm:pt>
    <dgm:pt modelId="{C06692AA-D834-4AB9-9485-451A91AC9D21}" type="sibTrans" cxnId="{BA600F78-3C63-4900-B896-D8EE35E9B093}">
      <dgm:prSet/>
      <dgm:spPr/>
      <dgm:t>
        <a:bodyPr/>
        <a:lstStyle/>
        <a:p>
          <a:endParaRPr lang="en-US"/>
        </a:p>
      </dgm:t>
    </dgm:pt>
    <dgm:pt modelId="{7296DF45-A8EE-48AD-8D9F-2C00390875FD}">
      <dgm:prSet phldrT="[Text]"/>
      <dgm:spPr>
        <a:xfrm rot="5400000">
          <a:off x="161096" y="3162617"/>
          <a:ext cx="1130665" cy="1025240"/>
        </a:xfrm>
      </dgm:spPr>
      <dgm:t>
        <a:bodyPr/>
        <a:lstStyle/>
        <a:p>
          <a:r>
            <a:rPr lang="en-US" smtClean="0"/>
            <a:t>Analyze the Data</a:t>
          </a:r>
          <a:endParaRPr lang="en-US"/>
        </a:p>
      </dgm:t>
    </dgm:pt>
    <dgm:pt modelId="{63881E2D-7E08-4A67-B860-FFD4C7517670}" type="parTrans" cxnId="{B2C539E6-FF1C-4ECA-B04B-261DBBED7CC7}">
      <dgm:prSet/>
      <dgm:spPr/>
      <dgm:t>
        <a:bodyPr/>
        <a:lstStyle/>
        <a:p>
          <a:endParaRPr lang="en-US"/>
        </a:p>
      </dgm:t>
    </dgm:pt>
    <dgm:pt modelId="{EC64D813-9630-48E1-AE65-C6C1CAD1731B}" type="sibTrans" cxnId="{B2C539E6-FF1C-4ECA-B04B-261DBBED7CC7}">
      <dgm:prSet/>
      <dgm:spPr/>
      <dgm:t>
        <a:bodyPr/>
        <a:lstStyle/>
        <a:p>
          <a:endParaRPr lang="en-US"/>
        </a:p>
      </dgm:t>
    </dgm:pt>
    <dgm:pt modelId="{6766CF9A-923E-4A5B-9156-42A2D7AEDBF8}">
      <dgm:prSet phldrT="[Text]"/>
      <dgm:spPr>
        <a:xfrm rot="5400000">
          <a:off x="161096" y="4197382"/>
          <a:ext cx="1130665" cy="1025240"/>
        </a:xfrm>
      </dgm:spPr>
      <dgm:t>
        <a:bodyPr/>
        <a:lstStyle/>
        <a:p>
          <a:r>
            <a:rPr lang="en-US" smtClean="0"/>
            <a:t>Complete a Cost-Benefit Analysis</a:t>
          </a:r>
          <a:endParaRPr lang="en-US"/>
        </a:p>
      </dgm:t>
    </dgm:pt>
    <dgm:pt modelId="{077B1EDE-9A04-4969-A100-13BAF2E98660}" type="parTrans" cxnId="{5C02661E-6F31-43F0-B589-236612B8255E}">
      <dgm:prSet/>
      <dgm:spPr/>
      <dgm:t>
        <a:bodyPr/>
        <a:lstStyle/>
        <a:p>
          <a:endParaRPr lang="en-US"/>
        </a:p>
      </dgm:t>
    </dgm:pt>
    <dgm:pt modelId="{7E342C50-3C4F-4EEA-94F0-BE105D09484F}" type="sibTrans" cxnId="{5C02661E-6F31-43F0-B589-236612B8255E}">
      <dgm:prSet/>
      <dgm:spPr/>
      <dgm:t>
        <a:bodyPr/>
        <a:lstStyle/>
        <a:p>
          <a:endParaRPr lang="en-US"/>
        </a:p>
      </dgm:t>
    </dgm:pt>
    <dgm:pt modelId="{41DDF57F-06E7-424F-9F1A-21169A3383E4}">
      <dgm:prSet phldrT="[Text]"/>
      <dgm:spPr>
        <a:xfrm rot="5400000">
          <a:off x="161096" y="5232148"/>
          <a:ext cx="1130665" cy="1025240"/>
        </a:xfrm>
      </dgm:spPr>
      <dgm:t>
        <a:bodyPr/>
        <a:lstStyle/>
        <a:p>
          <a:r>
            <a:rPr lang="en-US" smtClean="0"/>
            <a:t>Make Final Recommendation</a:t>
          </a:r>
          <a:endParaRPr lang="en-US" dirty="0"/>
        </a:p>
      </dgm:t>
    </dgm:pt>
    <dgm:pt modelId="{38F2A1D9-7879-4709-99E9-8FD0FB1651FB}" type="sibTrans" cxnId="{33C4F59D-7F6A-42AB-ABEF-F2969056EAAB}">
      <dgm:prSet/>
      <dgm:spPr/>
      <dgm:t>
        <a:bodyPr/>
        <a:lstStyle/>
        <a:p>
          <a:endParaRPr lang="en-US"/>
        </a:p>
      </dgm:t>
    </dgm:pt>
    <dgm:pt modelId="{2CD06625-F1B3-4BD1-AFB3-9F642DF230F4}" type="parTrans" cxnId="{33C4F59D-7F6A-42AB-ABEF-F2969056EAAB}">
      <dgm:prSet/>
      <dgm:spPr/>
      <dgm:t>
        <a:bodyPr/>
        <a:lstStyle/>
        <a:p>
          <a:endParaRPr lang="en-US"/>
        </a:p>
      </dgm:t>
    </dgm:pt>
    <dgm:pt modelId="{D07EDA3F-FBD8-4EDA-B48C-ACC8835D9163}">
      <dgm:prSet phldrT="[Text]" custT="1"/>
      <dgm:spPr>
        <a:xfrm rot="5400000">
          <a:off x="3380670" y="-820194"/>
          <a:ext cx="734932" cy="4456069"/>
        </a:xfrm>
      </dgm:spPr>
      <dgm:t>
        <a:bodyPr/>
        <a:lstStyle/>
        <a:p>
          <a:r>
            <a:rPr lang="en-US" sz="1400" dirty="0" smtClean="0"/>
            <a:t>Sent out using the online survey platform </a:t>
          </a:r>
          <a:r>
            <a:rPr lang="en-US" sz="1400" dirty="0" err="1" smtClean="0"/>
            <a:t>Qualtrics</a:t>
          </a:r>
          <a:endParaRPr lang="en-US" sz="1400" dirty="0"/>
        </a:p>
      </dgm:t>
    </dgm:pt>
    <dgm:pt modelId="{6AE0A765-001D-454A-BD1C-D81B2AC03725}" type="parTrans" cxnId="{5395F872-DB34-4941-A7E9-DDFD4624AEBA}">
      <dgm:prSet/>
      <dgm:spPr/>
      <dgm:t>
        <a:bodyPr/>
        <a:lstStyle/>
        <a:p>
          <a:endParaRPr lang="en-US"/>
        </a:p>
      </dgm:t>
    </dgm:pt>
    <dgm:pt modelId="{38007CCB-4A62-4151-90D4-51F7E15B77C5}" type="sibTrans" cxnId="{5395F872-DB34-4941-A7E9-DDFD4624AEBA}">
      <dgm:prSet/>
      <dgm:spPr/>
      <dgm:t>
        <a:bodyPr/>
        <a:lstStyle/>
        <a:p>
          <a:endParaRPr lang="en-US"/>
        </a:p>
      </dgm:t>
    </dgm:pt>
    <dgm:pt modelId="{22EEBC01-BFBA-4B0B-A48D-B59AEE8F9EF9}">
      <dgm:prSet phldrT="[Text]" custT="1"/>
      <dgm:spPr>
        <a:xfrm rot="5400000">
          <a:off x="3380670" y="1249336"/>
          <a:ext cx="734932" cy="4456069"/>
        </a:xfrm>
      </dgm:spPr>
      <dgm:t>
        <a:bodyPr/>
        <a:lstStyle/>
        <a:p>
          <a:r>
            <a:rPr lang="en-US" sz="1400" dirty="0" smtClean="0"/>
            <a:t>Determined actual KPIVs, time spent for pain related breaks</a:t>
          </a:r>
          <a:endParaRPr lang="en-US" sz="1400" dirty="0"/>
        </a:p>
      </dgm:t>
    </dgm:pt>
    <dgm:pt modelId="{7302CC8B-128F-453B-8FC5-6992545C5FE5}" type="parTrans" cxnId="{DFE97554-28EB-4CFD-8E90-F132BBB4404A}">
      <dgm:prSet/>
      <dgm:spPr/>
      <dgm:t>
        <a:bodyPr/>
        <a:lstStyle/>
        <a:p>
          <a:endParaRPr lang="en-US"/>
        </a:p>
      </dgm:t>
    </dgm:pt>
    <dgm:pt modelId="{423195B7-B8ED-4E78-B08E-349050EB13EB}" type="sibTrans" cxnId="{DFE97554-28EB-4CFD-8E90-F132BBB4404A}">
      <dgm:prSet/>
      <dgm:spPr/>
      <dgm:t>
        <a:bodyPr/>
        <a:lstStyle/>
        <a:p>
          <a:endParaRPr lang="en-US"/>
        </a:p>
      </dgm:t>
    </dgm:pt>
    <dgm:pt modelId="{7C1292FA-DE38-4EF5-A949-35809FC699DC}">
      <dgm:prSet phldrT="[Text]" custT="1"/>
      <dgm:spPr>
        <a:xfrm rot="5400000">
          <a:off x="3380670" y="2284101"/>
          <a:ext cx="734932" cy="4456069"/>
        </a:xfrm>
      </dgm:spPr>
      <dgm:t>
        <a:bodyPr/>
        <a:lstStyle/>
        <a:p>
          <a:r>
            <a:rPr lang="en-US" sz="1400" dirty="0" smtClean="0"/>
            <a:t>Determine if the cost of each workstation is justified by the potential benefits</a:t>
          </a:r>
          <a:endParaRPr lang="en-US" sz="1400" dirty="0"/>
        </a:p>
      </dgm:t>
    </dgm:pt>
    <dgm:pt modelId="{B960DC3B-287E-4902-ABCE-3CA284952490}" type="parTrans" cxnId="{40E5A540-DBC1-41FE-BECE-728210C0C786}">
      <dgm:prSet/>
      <dgm:spPr/>
      <dgm:t>
        <a:bodyPr/>
        <a:lstStyle/>
        <a:p>
          <a:endParaRPr lang="en-US"/>
        </a:p>
      </dgm:t>
    </dgm:pt>
    <dgm:pt modelId="{725D207F-0316-44B2-92A3-B73C7BB66C74}" type="sibTrans" cxnId="{40E5A540-DBC1-41FE-BECE-728210C0C786}">
      <dgm:prSet/>
      <dgm:spPr/>
      <dgm:t>
        <a:bodyPr/>
        <a:lstStyle/>
        <a:p>
          <a:endParaRPr lang="en-US"/>
        </a:p>
      </dgm:t>
    </dgm:pt>
    <dgm:pt modelId="{E41C9F1B-6A67-4107-AA98-7A8EFD800A18}">
      <dgm:prSet phldrT="[Text]" custT="1"/>
      <dgm:spPr>
        <a:xfrm rot="5400000">
          <a:off x="3380670" y="3318867"/>
          <a:ext cx="734932" cy="4456069"/>
        </a:xfrm>
      </dgm:spPr>
      <dgm:t>
        <a:bodyPr/>
        <a:lstStyle/>
        <a:p>
          <a:r>
            <a:rPr lang="en-US" sz="1400" dirty="0" smtClean="0"/>
            <a:t>Determine if adjustable workstations are a worthy investment for Ohio University</a:t>
          </a:r>
          <a:endParaRPr lang="en-US" sz="1400" dirty="0"/>
        </a:p>
      </dgm:t>
    </dgm:pt>
    <dgm:pt modelId="{05D75FD6-2994-4A7F-B6DC-491EF849B66B}" type="parTrans" cxnId="{A5B8EC1A-530C-4E7D-8FDE-0CF545C21930}">
      <dgm:prSet/>
      <dgm:spPr/>
      <dgm:t>
        <a:bodyPr/>
        <a:lstStyle/>
        <a:p>
          <a:endParaRPr lang="en-US"/>
        </a:p>
      </dgm:t>
    </dgm:pt>
    <dgm:pt modelId="{3E653B54-C074-4A5E-9749-A34C418BF039}" type="sibTrans" cxnId="{A5B8EC1A-530C-4E7D-8FDE-0CF545C21930}">
      <dgm:prSet/>
      <dgm:spPr/>
      <dgm:t>
        <a:bodyPr/>
        <a:lstStyle/>
        <a:p>
          <a:endParaRPr lang="en-US"/>
        </a:p>
      </dgm:t>
    </dgm:pt>
    <dgm:pt modelId="{387DDF1B-7B51-48D8-933A-C2AAD8CADD11}">
      <dgm:prSet phldrT="[Text]" custT="1"/>
      <dgm:spPr>
        <a:xfrm rot="5400000">
          <a:off x="3380477" y="-1854766"/>
          <a:ext cx="735318" cy="4456069"/>
        </a:xfrm>
      </dgm:spPr>
      <dgm:t>
        <a:bodyPr/>
        <a:lstStyle/>
        <a:p>
          <a:r>
            <a:rPr lang="en-US" sz="1400" dirty="0" smtClean="0"/>
            <a:t>Submitted project proposal and survey draft to IRB</a:t>
          </a:r>
          <a:endParaRPr lang="en-US" sz="1400" dirty="0"/>
        </a:p>
      </dgm:t>
    </dgm:pt>
    <dgm:pt modelId="{965E55BD-9B46-4439-BC44-D933C650C64A}" type="parTrans" cxnId="{EB519F19-4998-4CB2-B6AA-DC3CB841A8C5}">
      <dgm:prSet/>
      <dgm:spPr/>
      <dgm:t>
        <a:bodyPr/>
        <a:lstStyle/>
        <a:p>
          <a:endParaRPr lang="en-US"/>
        </a:p>
      </dgm:t>
    </dgm:pt>
    <dgm:pt modelId="{C4265579-11D4-48C7-B816-F4B4EEBAEA12}" type="sibTrans" cxnId="{EB519F19-4998-4CB2-B6AA-DC3CB841A8C5}">
      <dgm:prSet/>
      <dgm:spPr/>
      <dgm:t>
        <a:bodyPr/>
        <a:lstStyle/>
        <a:p>
          <a:endParaRPr lang="en-US"/>
        </a:p>
      </dgm:t>
    </dgm:pt>
    <dgm:pt modelId="{713E5C41-D517-41AA-B3B0-B45C2D58F15B}" type="pres">
      <dgm:prSet presAssocID="{97DD055E-7DF0-49ED-A231-638D8CF9D7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926F13-71ED-42C8-8EF1-01680DEE9CA1}" type="pres">
      <dgm:prSet presAssocID="{945DE63A-372A-456F-9321-7C83A9D4FC48}" presName="linNode" presStyleCnt="0"/>
      <dgm:spPr/>
      <dgm:t>
        <a:bodyPr/>
        <a:lstStyle/>
        <a:p>
          <a:endParaRPr lang="en-US"/>
        </a:p>
      </dgm:t>
    </dgm:pt>
    <dgm:pt modelId="{FF18BC60-9829-49FF-954E-6D78BC49D9BC}" type="pres">
      <dgm:prSet presAssocID="{945DE63A-372A-456F-9321-7C83A9D4FC48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A9449-1D35-4700-B047-62EDBD211C32}" type="pres">
      <dgm:prSet presAssocID="{945DE63A-372A-456F-9321-7C83A9D4FC48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89C4-1157-4A21-9885-F250396DCBB3}" type="pres">
      <dgm:prSet presAssocID="{429254CA-EEBC-469D-B9AD-073916C9923B}" presName="sp" presStyleCnt="0"/>
      <dgm:spPr/>
      <dgm:t>
        <a:bodyPr/>
        <a:lstStyle/>
        <a:p>
          <a:endParaRPr lang="en-US"/>
        </a:p>
      </dgm:t>
    </dgm:pt>
    <dgm:pt modelId="{A2D46832-DA6C-4C3C-BD63-CAC6DE866E29}" type="pres">
      <dgm:prSet presAssocID="{3F885B3D-564F-4A6F-8E72-9A6A0C914508}" presName="linNode" presStyleCnt="0"/>
      <dgm:spPr/>
      <dgm:t>
        <a:bodyPr/>
        <a:lstStyle/>
        <a:p>
          <a:endParaRPr lang="en-US"/>
        </a:p>
      </dgm:t>
    </dgm:pt>
    <dgm:pt modelId="{41A04626-DC69-450B-A228-3220F8B1361A}" type="pres">
      <dgm:prSet presAssocID="{3F885B3D-564F-4A6F-8E72-9A6A0C914508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4B455-D9EF-4470-B97E-84CFE1D0AA8A}" type="pres">
      <dgm:prSet presAssocID="{3F885B3D-564F-4A6F-8E72-9A6A0C914508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71D39-8F7C-4935-9582-3D48C032F59D}" type="pres">
      <dgm:prSet presAssocID="{53A4D8A7-44BF-4DA0-BF31-E45180D4ED7D}" presName="sp" presStyleCnt="0"/>
      <dgm:spPr/>
      <dgm:t>
        <a:bodyPr/>
        <a:lstStyle/>
        <a:p>
          <a:endParaRPr lang="en-US"/>
        </a:p>
      </dgm:t>
    </dgm:pt>
    <dgm:pt modelId="{0FCD1B77-36DF-4C96-9830-563A9EB5F219}" type="pres">
      <dgm:prSet presAssocID="{91C56921-96C7-4BEB-B511-35F6E737F2D5}" presName="linNode" presStyleCnt="0"/>
      <dgm:spPr/>
      <dgm:t>
        <a:bodyPr/>
        <a:lstStyle/>
        <a:p>
          <a:endParaRPr lang="en-US"/>
        </a:p>
      </dgm:t>
    </dgm:pt>
    <dgm:pt modelId="{27BA69E7-AF29-42F8-8A84-09101A0618BB}" type="pres">
      <dgm:prSet presAssocID="{91C56921-96C7-4BEB-B511-35F6E737F2D5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4C11F-69C9-4F59-8070-827F648F1A78}" type="pres">
      <dgm:prSet presAssocID="{91C56921-96C7-4BEB-B511-35F6E737F2D5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0EC58-70B5-459F-B7AB-70456F49649B}" type="pres">
      <dgm:prSet presAssocID="{B42E1F12-C09A-44BE-9D87-CE5BE6509813}" presName="sp" presStyleCnt="0"/>
      <dgm:spPr/>
      <dgm:t>
        <a:bodyPr/>
        <a:lstStyle/>
        <a:p>
          <a:endParaRPr lang="en-US"/>
        </a:p>
      </dgm:t>
    </dgm:pt>
    <dgm:pt modelId="{E71A6340-26B8-440C-B71C-B32EC74DD435}" type="pres">
      <dgm:prSet presAssocID="{7296DF45-A8EE-48AD-8D9F-2C00390875FD}" presName="linNode" presStyleCnt="0"/>
      <dgm:spPr/>
      <dgm:t>
        <a:bodyPr/>
        <a:lstStyle/>
        <a:p>
          <a:endParaRPr lang="en-US"/>
        </a:p>
      </dgm:t>
    </dgm:pt>
    <dgm:pt modelId="{F5D87E2B-7B5F-4253-A4FF-6B2A6E122651}" type="pres">
      <dgm:prSet presAssocID="{7296DF45-A8EE-48AD-8D9F-2C00390875FD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19D70-4A31-4E4C-B7B2-476C8AF2C9BB}" type="pres">
      <dgm:prSet presAssocID="{7296DF45-A8EE-48AD-8D9F-2C00390875FD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6BD92-04F9-484F-A214-5957152618B8}" type="pres">
      <dgm:prSet presAssocID="{EC64D813-9630-48E1-AE65-C6C1CAD1731B}" presName="sp" presStyleCnt="0"/>
      <dgm:spPr/>
      <dgm:t>
        <a:bodyPr/>
        <a:lstStyle/>
        <a:p>
          <a:endParaRPr lang="en-US"/>
        </a:p>
      </dgm:t>
    </dgm:pt>
    <dgm:pt modelId="{22DD30FE-0BE8-40DC-8903-CC33D3CA5456}" type="pres">
      <dgm:prSet presAssocID="{6766CF9A-923E-4A5B-9156-42A2D7AEDBF8}" presName="linNode" presStyleCnt="0"/>
      <dgm:spPr/>
      <dgm:t>
        <a:bodyPr/>
        <a:lstStyle/>
        <a:p>
          <a:endParaRPr lang="en-US"/>
        </a:p>
      </dgm:t>
    </dgm:pt>
    <dgm:pt modelId="{5E0FF419-309E-4BF8-B07C-89B79F0AA2AA}" type="pres">
      <dgm:prSet presAssocID="{6766CF9A-923E-4A5B-9156-42A2D7AEDBF8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69116-C823-49AD-BB44-B59708D9D807}" type="pres">
      <dgm:prSet presAssocID="{6766CF9A-923E-4A5B-9156-42A2D7AEDBF8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94034-959C-4675-ACD1-F8896D3891CE}" type="pres">
      <dgm:prSet presAssocID="{7E342C50-3C4F-4EEA-94F0-BE105D09484F}" presName="sp" presStyleCnt="0"/>
      <dgm:spPr/>
      <dgm:t>
        <a:bodyPr/>
        <a:lstStyle/>
        <a:p>
          <a:endParaRPr lang="en-US"/>
        </a:p>
      </dgm:t>
    </dgm:pt>
    <dgm:pt modelId="{1DF44A13-60D9-4CEB-A9B0-7E074E4A3186}" type="pres">
      <dgm:prSet presAssocID="{41DDF57F-06E7-424F-9F1A-21169A3383E4}" presName="linNode" presStyleCnt="0"/>
      <dgm:spPr/>
      <dgm:t>
        <a:bodyPr/>
        <a:lstStyle/>
        <a:p>
          <a:endParaRPr lang="en-US"/>
        </a:p>
      </dgm:t>
    </dgm:pt>
    <dgm:pt modelId="{BF8C1280-3204-4918-BAF9-D7824A2E0A4A}" type="pres">
      <dgm:prSet presAssocID="{41DDF57F-06E7-424F-9F1A-21169A3383E4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D8875-3FDA-476C-BD19-E4B47AE3D3EA}" type="pres">
      <dgm:prSet presAssocID="{41DDF57F-06E7-424F-9F1A-21169A3383E4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A42C0B-1B15-44DC-809E-57741F499D89}" type="presOf" srcId="{97DD055E-7DF0-49ED-A231-638D8CF9D71F}" destId="{713E5C41-D517-41AA-B3B0-B45C2D58F15B}" srcOrd="0" destOrd="0" presId="urn:microsoft.com/office/officeart/2005/8/layout/vList5"/>
    <dgm:cxn modelId="{34713647-E78F-47C6-950D-64940B7EF3B8}" type="presOf" srcId="{387DDF1B-7B51-48D8-933A-C2AAD8CADD11}" destId="{60EA9449-1D35-4700-B047-62EDBD211C32}" srcOrd="0" destOrd="2" presId="urn:microsoft.com/office/officeart/2005/8/layout/vList5"/>
    <dgm:cxn modelId="{46848F93-B274-4C41-9CD8-93139873DCD3}" srcId="{945DE63A-372A-456F-9321-7C83A9D4FC48}" destId="{402EA3ED-D020-40BF-A002-22A41642A034}" srcOrd="0" destOrd="0" parTransId="{6368FED1-2D08-4A7D-A936-7C8C5FA3AD3C}" sibTransId="{403021E4-42FE-4DEC-AFCC-7D9756FF2C51}"/>
    <dgm:cxn modelId="{D9A80BAB-8745-4603-AC9C-C6E6F5308029}" type="presOf" srcId="{7C1292FA-DE38-4EF5-A949-35809FC699DC}" destId="{9A569116-C823-49AD-BB44-B59708D9D807}" srcOrd="0" destOrd="0" presId="urn:microsoft.com/office/officeart/2005/8/layout/vList5"/>
    <dgm:cxn modelId="{EB519F19-4998-4CB2-B6AA-DC3CB841A8C5}" srcId="{945DE63A-372A-456F-9321-7C83A9D4FC48}" destId="{387DDF1B-7B51-48D8-933A-C2AAD8CADD11}" srcOrd="2" destOrd="0" parTransId="{965E55BD-9B46-4439-BC44-D933C650C64A}" sibTransId="{C4265579-11D4-48C7-B816-F4B4EEBAEA12}"/>
    <dgm:cxn modelId="{B6918319-F3A4-4A25-A411-71E8D8A57CDF}" type="presOf" srcId="{E41C9F1B-6A67-4107-AA98-7A8EFD800A18}" destId="{999D8875-3FDA-476C-BD19-E4B47AE3D3EA}" srcOrd="0" destOrd="0" presId="urn:microsoft.com/office/officeart/2005/8/layout/vList5"/>
    <dgm:cxn modelId="{EC647D4D-E6B8-43CB-BE03-E7505839E4A9}" type="presOf" srcId="{D28CA097-F838-4372-8DC4-C65FD73D2747}" destId="{60EA9449-1D35-4700-B047-62EDBD211C32}" srcOrd="0" destOrd="1" presId="urn:microsoft.com/office/officeart/2005/8/layout/vList5"/>
    <dgm:cxn modelId="{5395F872-DB34-4941-A7E9-DDFD4624AEBA}" srcId="{3F885B3D-564F-4A6F-8E72-9A6A0C914508}" destId="{D07EDA3F-FBD8-4EDA-B48C-ACC8835D9163}" srcOrd="1" destOrd="0" parTransId="{6AE0A765-001D-454A-BD1C-D81B2AC03725}" sibTransId="{38007CCB-4A62-4151-90D4-51F7E15B77C5}"/>
    <dgm:cxn modelId="{0CEC95A8-D4E4-445C-B0A7-A309EEC7152C}" type="presOf" srcId="{0F846C7D-3226-49B8-BF64-FBAD3D889BF4}" destId="{96E4C11F-69C9-4F59-8070-827F648F1A78}" srcOrd="0" destOrd="0" presId="urn:microsoft.com/office/officeart/2005/8/layout/vList5"/>
    <dgm:cxn modelId="{F7738C94-F2DE-44D9-B90D-1D19BF458F83}" srcId="{3F885B3D-564F-4A6F-8E72-9A6A0C914508}" destId="{94F628E1-9717-400F-805B-610066ED69F9}" srcOrd="0" destOrd="0" parTransId="{03975FBA-65A3-4BC5-9A52-AC675F426D37}" sibTransId="{71E83280-2F71-4A71-8DB8-1EA5C7C2DAAA}"/>
    <dgm:cxn modelId="{B2C539E6-FF1C-4ECA-B04B-261DBBED7CC7}" srcId="{97DD055E-7DF0-49ED-A231-638D8CF9D71F}" destId="{7296DF45-A8EE-48AD-8D9F-2C00390875FD}" srcOrd="3" destOrd="0" parTransId="{63881E2D-7E08-4A67-B860-FFD4C7517670}" sibTransId="{EC64D813-9630-48E1-AE65-C6C1CAD1731B}"/>
    <dgm:cxn modelId="{E26246D6-8962-4906-8C63-869875CC648B}" type="presOf" srcId="{22EEBC01-BFBA-4B0B-A48D-B59AEE8F9EF9}" destId="{45619D70-4A31-4E4C-B7B2-476C8AF2C9BB}" srcOrd="0" destOrd="0" presId="urn:microsoft.com/office/officeart/2005/8/layout/vList5"/>
    <dgm:cxn modelId="{F5E89E33-81E8-4B17-B4FC-139ACAD1A4CB}" type="presOf" srcId="{91C56921-96C7-4BEB-B511-35F6E737F2D5}" destId="{27BA69E7-AF29-42F8-8A84-09101A0618BB}" srcOrd="0" destOrd="0" presId="urn:microsoft.com/office/officeart/2005/8/layout/vList5"/>
    <dgm:cxn modelId="{67CBFB83-7B2F-4EB6-8573-CB2558C27D14}" srcId="{97DD055E-7DF0-49ED-A231-638D8CF9D71F}" destId="{945DE63A-372A-456F-9321-7C83A9D4FC48}" srcOrd="0" destOrd="0" parTransId="{C1E3AF2E-A5E4-4D42-8143-A3836257D4D9}" sibTransId="{429254CA-EEBC-469D-B9AD-073916C9923B}"/>
    <dgm:cxn modelId="{DFE97554-28EB-4CFD-8E90-F132BBB4404A}" srcId="{7296DF45-A8EE-48AD-8D9F-2C00390875FD}" destId="{22EEBC01-BFBA-4B0B-A48D-B59AEE8F9EF9}" srcOrd="0" destOrd="0" parTransId="{7302CC8B-128F-453B-8FC5-6992545C5FE5}" sibTransId="{423195B7-B8ED-4E78-B08E-349050EB13EB}"/>
    <dgm:cxn modelId="{88B6F1E5-3A7A-4DA4-8359-1BE7C190A529}" type="presOf" srcId="{945DE63A-372A-456F-9321-7C83A9D4FC48}" destId="{FF18BC60-9829-49FF-954E-6D78BC49D9BC}" srcOrd="0" destOrd="0" presId="urn:microsoft.com/office/officeart/2005/8/layout/vList5"/>
    <dgm:cxn modelId="{0A0372A6-CBF4-4B98-BB33-BEEBA1CBE66C}" type="presOf" srcId="{6766CF9A-923E-4A5B-9156-42A2D7AEDBF8}" destId="{5E0FF419-309E-4BF8-B07C-89B79F0AA2AA}" srcOrd="0" destOrd="0" presId="urn:microsoft.com/office/officeart/2005/8/layout/vList5"/>
    <dgm:cxn modelId="{33C4F59D-7F6A-42AB-ABEF-F2969056EAAB}" srcId="{97DD055E-7DF0-49ED-A231-638D8CF9D71F}" destId="{41DDF57F-06E7-424F-9F1A-21169A3383E4}" srcOrd="5" destOrd="0" parTransId="{2CD06625-F1B3-4BD1-AFB3-9F642DF230F4}" sibTransId="{38F2A1D9-7879-4709-99E9-8FD0FB1651FB}"/>
    <dgm:cxn modelId="{40E5A540-DBC1-41FE-BECE-728210C0C786}" srcId="{6766CF9A-923E-4A5B-9156-42A2D7AEDBF8}" destId="{7C1292FA-DE38-4EF5-A949-35809FC699DC}" srcOrd="0" destOrd="0" parTransId="{B960DC3B-287E-4902-ABCE-3CA284952490}" sibTransId="{725D207F-0316-44B2-92A3-B73C7BB66C74}"/>
    <dgm:cxn modelId="{A5B8EC1A-530C-4E7D-8FDE-0CF545C21930}" srcId="{41DDF57F-06E7-424F-9F1A-21169A3383E4}" destId="{E41C9F1B-6A67-4107-AA98-7A8EFD800A18}" srcOrd="0" destOrd="0" parTransId="{05D75FD6-2994-4A7F-B6DC-491EF849B66B}" sibTransId="{3E653B54-C074-4A5E-9749-A34C418BF039}"/>
    <dgm:cxn modelId="{31A6E09B-B2BD-48C3-A9BE-27EFBB211BA9}" type="presOf" srcId="{7296DF45-A8EE-48AD-8D9F-2C00390875FD}" destId="{F5D87E2B-7B5F-4253-A4FF-6B2A6E122651}" srcOrd="0" destOrd="0" presId="urn:microsoft.com/office/officeart/2005/8/layout/vList5"/>
    <dgm:cxn modelId="{BC16A3B7-C998-45F8-BED6-5F819A47FDFE}" srcId="{97DD055E-7DF0-49ED-A231-638D8CF9D71F}" destId="{3F885B3D-564F-4A6F-8E72-9A6A0C914508}" srcOrd="1" destOrd="0" parTransId="{4902200E-79F6-421D-B9DB-E2FAE0396406}" sibTransId="{53A4D8A7-44BF-4DA0-BF31-E45180D4ED7D}"/>
    <dgm:cxn modelId="{B7AC0C68-62A5-48FF-BCA6-ADD42816959A}" type="presOf" srcId="{402EA3ED-D020-40BF-A002-22A41642A034}" destId="{60EA9449-1D35-4700-B047-62EDBD211C32}" srcOrd="0" destOrd="0" presId="urn:microsoft.com/office/officeart/2005/8/layout/vList5"/>
    <dgm:cxn modelId="{5C02661E-6F31-43F0-B589-236612B8255E}" srcId="{97DD055E-7DF0-49ED-A231-638D8CF9D71F}" destId="{6766CF9A-923E-4A5B-9156-42A2D7AEDBF8}" srcOrd="4" destOrd="0" parTransId="{077B1EDE-9A04-4969-A100-13BAF2E98660}" sibTransId="{7E342C50-3C4F-4EEA-94F0-BE105D09484F}"/>
    <dgm:cxn modelId="{BA600F78-3C63-4900-B896-D8EE35E9B093}" srcId="{91C56921-96C7-4BEB-B511-35F6E737F2D5}" destId="{0F846C7D-3226-49B8-BF64-FBAD3D889BF4}" srcOrd="0" destOrd="0" parTransId="{1BEF9011-FD57-492F-88E3-20EDC989795F}" sibTransId="{C06692AA-D834-4AB9-9485-451A91AC9D21}"/>
    <dgm:cxn modelId="{8B937BAC-1C4D-45F1-9652-543F2FD89084}" srcId="{97DD055E-7DF0-49ED-A231-638D8CF9D71F}" destId="{91C56921-96C7-4BEB-B511-35F6E737F2D5}" srcOrd="2" destOrd="0" parTransId="{DF686BFA-741D-4E43-9A10-B5F698E435C2}" sibTransId="{B42E1F12-C09A-44BE-9D87-CE5BE6509813}"/>
    <dgm:cxn modelId="{96804ADD-76EF-42AD-8E3C-D19BD1E9BCB5}" srcId="{945DE63A-372A-456F-9321-7C83A9D4FC48}" destId="{D28CA097-F838-4372-8DC4-C65FD73D2747}" srcOrd="1" destOrd="0" parTransId="{9DFDC4D1-F847-4508-8657-84128AC6B15C}" sibTransId="{9C57FC17-A7E4-4773-87B7-DD03AB2BC94B}"/>
    <dgm:cxn modelId="{191276D9-3778-4F53-BFB7-25A768D2AEAE}" type="presOf" srcId="{94F628E1-9717-400F-805B-610066ED69F9}" destId="{F264B455-D9EF-4470-B97E-84CFE1D0AA8A}" srcOrd="0" destOrd="0" presId="urn:microsoft.com/office/officeart/2005/8/layout/vList5"/>
    <dgm:cxn modelId="{1E56AA20-5EDC-482F-BDA8-54D08C6E2BD1}" type="presOf" srcId="{3F885B3D-564F-4A6F-8E72-9A6A0C914508}" destId="{41A04626-DC69-450B-A228-3220F8B1361A}" srcOrd="0" destOrd="0" presId="urn:microsoft.com/office/officeart/2005/8/layout/vList5"/>
    <dgm:cxn modelId="{9506B8D7-0C79-4C45-A830-9EC0CF138DC9}" type="presOf" srcId="{D07EDA3F-FBD8-4EDA-B48C-ACC8835D9163}" destId="{F264B455-D9EF-4470-B97E-84CFE1D0AA8A}" srcOrd="0" destOrd="1" presId="urn:microsoft.com/office/officeart/2005/8/layout/vList5"/>
    <dgm:cxn modelId="{51631F27-5AE6-439E-AAA6-3A3A7277B517}" type="presOf" srcId="{41DDF57F-06E7-424F-9F1A-21169A3383E4}" destId="{BF8C1280-3204-4918-BAF9-D7824A2E0A4A}" srcOrd="0" destOrd="0" presId="urn:microsoft.com/office/officeart/2005/8/layout/vList5"/>
    <dgm:cxn modelId="{22DE27FB-C7C9-4E4B-9404-2BF137216535}" type="presParOf" srcId="{713E5C41-D517-41AA-B3B0-B45C2D58F15B}" destId="{20926F13-71ED-42C8-8EF1-01680DEE9CA1}" srcOrd="0" destOrd="0" presId="urn:microsoft.com/office/officeart/2005/8/layout/vList5"/>
    <dgm:cxn modelId="{0050F410-08DB-45CA-A59F-76FEAC099B4D}" type="presParOf" srcId="{20926F13-71ED-42C8-8EF1-01680DEE9CA1}" destId="{FF18BC60-9829-49FF-954E-6D78BC49D9BC}" srcOrd="0" destOrd="0" presId="urn:microsoft.com/office/officeart/2005/8/layout/vList5"/>
    <dgm:cxn modelId="{252FF54F-BCD6-4279-A662-65C4689E8B82}" type="presParOf" srcId="{20926F13-71ED-42C8-8EF1-01680DEE9CA1}" destId="{60EA9449-1D35-4700-B047-62EDBD211C32}" srcOrd="1" destOrd="0" presId="urn:microsoft.com/office/officeart/2005/8/layout/vList5"/>
    <dgm:cxn modelId="{B96C5051-F452-4409-96C5-131C635314DF}" type="presParOf" srcId="{713E5C41-D517-41AA-B3B0-B45C2D58F15B}" destId="{E82089C4-1157-4A21-9885-F250396DCBB3}" srcOrd="1" destOrd="0" presId="urn:microsoft.com/office/officeart/2005/8/layout/vList5"/>
    <dgm:cxn modelId="{D7203BB9-8204-4865-ADD7-D08F92B70486}" type="presParOf" srcId="{713E5C41-D517-41AA-B3B0-B45C2D58F15B}" destId="{A2D46832-DA6C-4C3C-BD63-CAC6DE866E29}" srcOrd="2" destOrd="0" presId="urn:microsoft.com/office/officeart/2005/8/layout/vList5"/>
    <dgm:cxn modelId="{845CE8BA-1EFC-43CD-9746-B7F5429FEC1A}" type="presParOf" srcId="{A2D46832-DA6C-4C3C-BD63-CAC6DE866E29}" destId="{41A04626-DC69-450B-A228-3220F8B1361A}" srcOrd="0" destOrd="0" presId="urn:microsoft.com/office/officeart/2005/8/layout/vList5"/>
    <dgm:cxn modelId="{625DE5E8-A48C-484D-A351-CD612D4F23BF}" type="presParOf" srcId="{A2D46832-DA6C-4C3C-BD63-CAC6DE866E29}" destId="{F264B455-D9EF-4470-B97E-84CFE1D0AA8A}" srcOrd="1" destOrd="0" presId="urn:microsoft.com/office/officeart/2005/8/layout/vList5"/>
    <dgm:cxn modelId="{E979C220-20BC-43BD-8CED-F3E995173814}" type="presParOf" srcId="{713E5C41-D517-41AA-B3B0-B45C2D58F15B}" destId="{4C671D39-8F7C-4935-9582-3D48C032F59D}" srcOrd="3" destOrd="0" presId="urn:microsoft.com/office/officeart/2005/8/layout/vList5"/>
    <dgm:cxn modelId="{9C03E974-5A5A-452C-A431-F8CEF42F2BB5}" type="presParOf" srcId="{713E5C41-D517-41AA-B3B0-B45C2D58F15B}" destId="{0FCD1B77-36DF-4C96-9830-563A9EB5F219}" srcOrd="4" destOrd="0" presId="urn:microsoft.com/office/officeart/2005/8/layout/vList5"/>
    <dgm:cxn modelId="{DE433368-0922-42C8-8EF1-D7F90EAB3043}" type="presParOf" srcId="{0FCD1B77-36DF-4C96-9830-563A9EB5F219}" destId="{27BA69E7-AF29-42F8-8A84-09101A0618BB}" srcOrd="0" destOrd="0" presId="urn:microsoft.com/office/officeart/2005/8/layout/vList5"/>
    <dgm:cxn modelId="{2E29DE43-AAAE-4439-86A2-7D40FC599958}" type="presParOf" srcId="{0FCD1B77-36DF-4C96-9830-563A9EB5F219}" destId="{96E4C11F-69C9-4F59-8070-827F648F1A78}" srcOrd="1" destOrd="0" presId="urn:microsoft.com/office/officeart/2005/8/layout/vList5"/>
    <dgm:cxn modelId="{CCF874E7-1900-4CAE-B4F6-A7C35FB77D84}" type="presParOf" srcId="{713E5C41-D517-41AA-B3B0-B45C2D58F15B}" destId="{5740EC58-70B5-459F-B7AB-70456F49649B}" srcOrd="5" destOrd="0" presId="urn:microsoft.com/office/officeart/2005/8/layout/vList5"/>
    <dgm:cxn modelId="{2F04AF5C-5F09-4E9F-AD55-F0DF248CE656}" type="presParOf" srcId="{713E5C41-D517-41AA-B3B0-B45C2D58F15B}" destId="{E71A6340-26B8-440C-B71C-B32EC74DD435}" srcOrd="6" destOrd="0" presId="urn:microsoft.com/office/officeart/2005/8/layout/vList5"/>
    <dgm:cxn modelId="{FE9A6632-78DF-47E1-9EA0-7DD9F91DC5DF}" type="presParOf" srcId="{E71A6340-26B8-440C-B71C-B32EC74DD435}" destId="{F5D87E2B-7B5F-4253-A4FF-6B2A6E122651}" srcOrd="0" destOrd="0" presId="urn:microsoft.com/office/officeart/2005/8/layout/vList5"/>
    <dgm:cxn modelId="{3DB980FE-284C-458E-8BB6-7472FFECF460}" type="presParOf" srcId="{E71A6340-26B8-440C-B71C-B32EC74DD435}" destId="{45619D70-4A31-4E4C-B7B2-476C8AF2C9BB}" srcOrd="1" destOrd="0" presId="urn:microsoft.com/office/officeart/2005/8/layout/vList5"/>
    <dgm:cxn modelId="{AE493289-B512-4739-864F-4360E70E044E}" type="presParOf" srcId="{713E5C41-D517-41AA-B3B0-B45C2D58F15B}" destId="{6B06BD92-04F9-484F-A214-5957152618B8}" srcOrd="7" destOrd="0" presId="urn:microsoft.com/office/officeart/2005/8/layout/vList5"/>
    <dgm:cxn modelId="{069CF971-67D1-4BE9-B30C-ED42FFD6C366}" type="presParOf" srcId="{713E5C41-D517-41AA-B3B0-B45C2D58F15B}" destId="{22DD30FE-0BE8-40DC-8903-CC33D3CA5456}" srcOrd="8" destOrd="0" presId="urn:microsoft.com/office/officeart/2005/8/layout/vList5"/>
    <dgm:cxn modelId="{265F2C94-43BD-45E6-A683-17955FF51884}" type="presParOf" srcId="{22DD30FE-0BE8-40DC-8903-CC33D3CA5456}" destId="{5E0FF419-309E-4BF8-B07C-89B79F0AA2AA}" srcOrd="0" destOrd="0" presId="urn:microsoft.com/office/officeart/2005/8/layout/vList5"/>
    <dgm:cxn modelId="{7A3A6D10-9CBF-472C-9B2C-5D10FD8EA637}" type="presParOf" srcId="{22DD30FE-0BE8-40DC-8903-CC33D3CA5456}" destId="{9A569116-C823-49AD-BB44-B59708D9D807}" srcOrd="1" destOrd="0" presId="urn:microsoft.com/office/officeart/2005/8/layout/vList5"/>
    <dgm:cxn modelId="{C3E01F03-64D7-4BC2-9A8E-C55CF8E4EB2A}" type="presParOf" srcId="{713E5C41-D517-41AA-B3B0-B45C2D58F15B}" destId="{68A94034-959C-4675-ACD1-F8896D3891CE}" srcOrd="9" destOrd="0" presId="urn:microsoft.com/office/officeart/2005/8/layout/vList5"/>
    <dgm:cxn modelId="{14528343-F0CD-43EB-A0FE-EC62310CD762}" type="presParOf" srcId="{713E5C41-D517-41AA-B3B0-B45C2D58F15B}" destId="{1DF44A13-60D9-4CEB-A9B0-7E074E4A3186}" srcOrd="10" destOrd="0" presId="urn:microsoft.com/office/officeart/2005/8/layout/vList5"/>
    <dgm:cxn modelId="{CF024B73-8B46-4159-9AF4-9D5C8FA1A5A9}" type="presParOf" srcId="{1DF44A13-60D9-4CEB-A9B0-7E074E4A3186}" destId="{BF8C1280-3204-4918-BAF9-D7824A2E0A4A}" srcOrd="0" destOrd="0" presId="urn:microsoft.com/office/officeart/2005/8/layout/vList5"/>
    <dgm:cxn modelId="{F75DDFAE-CE11-435B-8A1C-40086B54DB67}" type="presParOf" srcId="{1DF44A13-60D9-4CEB-A9B0-7E074E4A3186}" destId="{999D8875-3FDA-476C-BD19-E4B47AE3D3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848E92-BA6E-4AFC-A77B-A5853A949B1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2F5A4F-598E-454D-834B-570B601478E7}">
      <dgm:prSet phldrT="[Text]"/>
      <dgm:spPr/>
      <dgm:t>
        <a:bodyPr/>
        <a:lstStyle/>
        <a:p>
          <a:r>
            <a:rPr lang="en-US" dirty="0" smtClean="0"/>
            <a:t>Individual Requests an Adjustable Workstation</a:t>
          </a:r>
          <a:endParaRPr lang="en-US" dirty="0"/>
        </a:p>
      </dgm:t>
    </dgm:pt>
    <dgm:pt modelId="{B64AEA30-4E08-459B-BFF6-F0CBED610E04}" type="parTrans" cxnId="{578D627B-E2DE-4F59-B54C-3CB36FB6BF80}">
      <dgm:prSet/>
      <dgm:spPr/>
      <dgm:t>
        <a:bodyPr/>
        <a:lstStyle/>
        <a:p>
          <a:endParaRPr lang="en-US"/>
        </a:p>
      </dgm:t>
    </dgm:pt>
    <dgm:pt modelId="{5B583F99-00E9-49B5-8A2C-4915A8A7540F}" type="sibTrans" cxnId="{578D627B-E2DE-4F59-B54C-3CB36FB6BF80}">
      <dgm:prSet/>
      <dgm:spPr>
        <a:solidFill>
          <a:srgbClr val="8FCB4F"/>
        </a:solidFill>
      </dgm:spPr>
      <dgm:t>
        <a:bodyPr/>
        <a:lstStyle/>
        <a:p>
          <a:endParaRPr lang="en-US"/>
        </a:p>
      </dgm:t>
    </dgm:pt>
    <dgm:pt modelId="{53CD040C-39B5-4F79-8B44-AEA2DA3C6FC4}">
      <dgm:prSet phldrT="[Text]"/>
      <dgm:spPr/>
      <dgm:t>
        <a:bodyPr/>
        <a:lstStyle/>
        <a:p>
          <a:r>
            <a:rPr lang="en-US" dirty="0" smtClean="0"/>
            <a:t>Marty Installs the Workstation</a:t>
          </a:r>
          <a:endParaRPr lang="en-US" dirty="0"/>
        </a:p>
      </dgm:t>
    </dgm:pt>
    <dgm:pt modelId="{EEFAEE00-0CD5-4C1A-BC5C-877FDA714130}" type="parTrans" cxnId="{2A93991C-7CBD-4EBC-9B69-359B85C3D0AA}">
      <dgm:prSet/>
      <dgm:spPr/>
      <dgm:t>
        <a:bodyPr/>
        <a:lstStyle/>
        <a:p>
          <a:endParaRPr lang="en-US"/>
        </a:p>
      </dgm:t>
    </dgm:pt>
    <dgm:pt modelId="{40962E6B-18EB-4BAA-96FC-13DED601A213}" type="sibTrans" cxnId="{2A93991C-7CBD-4EBC-9B69-359B85C3D0AA}">
      <dgm:prSet/>
      <dgm:spPr>
        <a:solidFill>
          <a:srgbClr val="8FCB4F"/>
        </a:solidFill>
      </dgm:spPr>
      <dgm:t>
        <a:bodyPr/>
        <a:lstStyle/>
        <a:p>
          <a:endParaRPr lang="en-US"/>
        </a:p>
      </dgm:t>
    </dgm:pt>
    <dgm:pt modelId="{B0703A3C-46B6-435D-8B58-21713056278E}">
      <dgm:prSet phldrT="[Text]"/>
      <dgm:spPr/>
      <dgm:t>
        <a:bodyPr/>
        <a:lstStyle/>
        <a:p>
          <a:r>
            <a:rPr lang="en-US" dirty="0" smtClean="0"/>
            <a:t>No Feedback is Received</a:t>
          </a:r>
          <a:endParaRPr lang="en-US" dirty="0"/>
        </a:p>
      </dgm:t>
    </dgm:pt>
    <dgm:pt modelId="{48B18727-C457-47D3-8170-845BF886D35D}" type="parTrans" cxnId="{6AE69EE9-7033-4E2C-B19E-F474F7322C13}">
      <dgm:prSet/>
      <dgm:spPr/>
      <dgm:t>
        <a:bodyPr/>
        <a:lstStyle/>
        <a:p>
          <a:endParaRPr lang="en-US"/>
        </a:p>
      </dgm:t>
    </dgm:pt>
    <dgm:pt modelId="{9825113D-732D-42CD-BBB3-349CC43B5D3A}" type="sibTrans" cxnId="{6AE69EE9-7033-4E2C-B19E-F474F7322C13}">
      <dgm:prSet/>
      <dgm:spPr/>
      <dgm:t>
        <a:bodyPr/>
        <a:lstStyle/>
        <a:p>
          <a:endParaRPr lang="en-US"/>
        </a:p>
      </dgm:t>
    </dgm:pt>
    <dgm:pt modelId="{16653B4E-2B17-47EC-B7CC-33314D497533}" type="pres">
      <dgm:prSet presAssocID="{24848E92-BA6E-4AFC-A77B-A5853A949B17}" presName="Name0" presStyleCnt="0">
        <dgm:presLayoutVars>
          <dgm:dir/>
          <dgm:resizeHandles val="exact"/>
        </dgm:presLayoutVars>
      </dgm:prSet>
      <dgm:spPr/>
    </dgm:pt>
    <dgm:pt modelId="{60710ADB-560C-4FB8-9F63-B5FD2A7A9275}" type="pres">
      <dgm:prSet presAssocID="{4F2F5A4F-598E-454D-834B-570B601478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38AEB-0E28-4D50-8BDB-F4A7AA507B89}" type="pres">
      <dgm:prSet presAssocID="{5B583F99-00E9-49B5-8A2C-4915A8A7540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CD03881-072B-48B4-A382-1775DF3A9572}" type="pres">
      <dgm:prSet presAssocID="{5B583F99-00E9-49B5-8A2C-4915A8A7540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33BF7F8-1146-493E-9CA3-25F7CDA9F35C}" type="pres">
      <dgm:prSet presAssocID="{53CD040C-39B5-4F79-8B44-AEA2DA3C6FC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52792-D4C5-4763-AE03-CC6D1B4D3D4F}" type="pres">
      <dgm:prSet presAssocID="{40962E6B-18EB-4BAA-96FC-13DED601A21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4F0432A-D66E-478D-B8EB-C8A67FAC5EFD}" type="pres">
      <dgm:prSet presAssocID="{40962E6B-18EB-4BAA-96FC-13DED601A21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332F5D0-DC1C-47AA-BEA7-C98C1187919F}" type="pres">
      <dgm:prSet presAssocID="{B0703A3C-46B6-435D-8B58-2171305627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C5881F-78CE-473B-AF61-48B83F4B300D}" type="presOf" srcId="{40962E6B-18EB-4BAA-96FC-13DED601A213}" destId="{08952792-D4C5-4763-AE03-CC6D1B4D3D4F}" srcOrd="0" destOrd="0" presId="urn:microsoft.com/office/officeart/2005/8/layout/process1"/>
    <dgm:cxn modelId="{6AE69EE9-7033-4E2C-B19E-F474F7322C13}" srcId="{24848E92-BA6E-4AFC-A77B-A5853A949B17}" destId="{B0703A3C-46B6-435D-8B58-21713056278E}" srcOrd="2" destOrd="0" parTransId="{48B18727-C457-47D3-8170-845BF886D35D}" sibTransId="{9825113D-732D-42CD-BBB3-349CC43B5D3A}"/>
    <dgm:cxn modelId="{2A93991C-7CBD-4EBC-9B69-359B85C3D0AA}" srcId="{24848E92-BA6E-4AFC-A77B-A5853A949B17}" destId="{53CD040C-39B5-4F79-8B44-AEA2DA3C6FC4}" srcOrd="1" destOrd="0" parTransId="{EEFAEE00-0CD5-4C1A-BC5C-877FDA714130}" sibTransId="{40962E6B-18EB-4BAA-96FC-13DED601A213}"/>
    <dgm:cxn modelId="{DECDD6B8-FAE5-4A7F-88C9-40336AFD2E3B}" type="presOf" srcId="{53CD040C-39B5-4F79-8B44-AEA2DA3C6FC4}" destId="{A33BF7F8-1146-493E-9CA3-25F7CDA9F35C}" srcOrd="0" destOrd="0" presId="urn:microsoft.com/office/officeart/2005/8/layout/process1"/>
    <dgm:cxn modelId="{D00B55B1-8DC9-434D-88CC-BF2B9ABE2937}" type="presOf" srcId="{24848E92-BA6E-4AFC-A77B-A5853A949B17}" destId="{16653B4E-2B17-47EC-B7CC-33314D497533}" srcOrd="0" destOrd="0" presId="urn:microsoft.com/office/officeart/2005/8/layout/process1"/>
    <dgm:cxn modelId="{55676375-3260-4F64-8E64-7BD6B6717974}" type="presOf" srcId="{B0703A3C-46B6-435D-8B58-21713056278E}" destId="{5332F5D0-DC1C-47AA-BEA7-C98C1187919F}" srcOrd="0" destOrd="0" presId="urn:microsoft.com/office/officeart/2005/8/layout/process1"/>
    <dgm:cxn modelId="{168E0F0C-2FE7-46E8-A543-1B43E21221A5}" type="presOf" srcId="{4F2F5A4F-598E-454D-834B-570B601478E7}" destId="{60710ADB-560C-4FB8-9F63-B5FD2A7A9275}" srcOrd="0" destOrd="0" presId="urn:microsoft.com/office/officeart/2005/8/layout/process1"/>
    <dgm:cxn modelId="{0A28C8BD-7065-4359-8472-AB97711F6C24}" type="presOf" srcId="{5B583F99-00E9-49B5-8A2C-4915A8A7540F}" destId="{2CD03881-072B-48B4-A382-1775DF3A9572}" srcOrd="1" destOrd="0" presId="urn:microsoft.com/office/officeart/2005/8/layout/process1"/>
    <dgm:cxn modelId="{C159277D-B673-455A-9FDF-AE071B64542A}" type="presOf" srcId="{5B583F99-00E9-49B5-8A2C-4915A8A7540F}" destId="{CD938AEB-0E28-4D50-8BDB-F4A7AA507B89}" srcOrd="0" destOrd="0" presId="urn:microsoft.com/office/officeart/2005/8/layout/process1"/>
    <dgm:cxn modelId="{578D627B-E2DE-4F59-B54C-3CB36FB6BF80}" srcId="{24848E92-BA6E-4AFC-A77B-A5853A949B17}" destId="{4F2F5A4F-598E-454D-834B-570B601478E7}" srcOrd="0" destOrd="0" parTransId="{B64AEA30-4E08-459B-BFF6-F0CBED610E04}" sibTransId="{5B583F99-00E9-49B5-8A2C-4915A8A7540F}"/>
    <dgm:cxn modelId="{FDBA7D4D-99AD-49AD-B422-8B5B444A6B1E}" type="presOf" srcId="{40962E6B-18EB-4BAA-96FC-13DED601A213}" destId="{14F0432A-D66E-478D-B8EB-C8A67FAC5EFD}" srcOrd="1" destOrd="0" presId="urn:microsoft.com/office/officeart/2005/8/layout/process1"/>
    <dgm:cxn modelId="{969C72F9-F6E3-4CB9-BBF4-EF066CB37804}" type="presParOf" srcId="{16653B4E-2B17-47EC-B7CC-33314D497533}" destId="{60710ADB-560C-4FB8-9F63-B5FD2A7A9275}" srcOrd="0" destOrd="0" presId="urn:microsoft.com/office/officeart/2005/8/layout/process1"/>
    <dgm:cxn modelId="{483487FC-8A43-4E8E-8FA9-DAFC036FD5FE}" type="presParOf" srcId="{16653B4E-2B17-47EC-B7CC-33314D497533}" destId="{CD938AEB-0E28-4D50-8BDB-F4A7AA507B89}" srcOrd="1" destOrd="0" presId="urn:microsoft.com/office/officeart/2005/8/layout/process1"/>
    <dgm:cxn modelId="{1C5F7F32-9675-49F3-A5E5-33AC78E974B4}" type="presParOf" srcId="{CD938AEB-0E28-4D50-8BDB-F4A7AA507B89}" destId="{2CD03881-072B-48B4-A382-1775DF3A9572}" srcOrd="0" destOrd="0" presId="urn:microsoft.com/office/officeart/2005/8/layout/process1"/>
    <dgm:cxn modelId="{C041353A-34D1-4DCD-9B75-1DCB1E12EBAC}" type="presParOf" srcId="{16653B4E-2B17-47EC-B7CC-33314D497533}" destId="{A33BF7F8-1146-493E-9CA3-25F7CDA9F35C}" srcOrd="2" destOrd="0" presId="urn:microsoft.com/office/officeart/2005/8/layout/process1"/>
    <dgm:cxn modelId="{459CE242-6B96-424B-884D-F3E0E0A40EFB}" type="presParOf" srcId="{16653B4E-2B17-47EC-B7CC-33314D497533}" destId="{08952792-D4C5-4763-AE03-CC6D1B4D3D4F}" srcOrd="3" destOrd="0" presId="urn:microsoft.com/office/officeart/2005/8/layout/process1"/>
    <dgm:cxn modelId="{8E66C885-51C1-4297-984F-436F3994B299}" type="presParOf" srcId="{08952792-D4C5-4763-AE03-CC6D1B4D3D4F}" destId="{14F0432A-D66E-478D-B8EB-C8A67FAC5EFD}" srcOrd="0" destOrd="0" presId="urn:microsoft.com/office/officeart/2005/8/layout/process1"/>
    <dgm:cxn modelId="{021593BE-265C-434E-9472-765CCF038D0B}" type="presParOf" srcId="{16653B4E-2B17-47EC-B7CC-33314D497533}" destId="{5332F5D0-DC1C-47AA-BEA7-C98C1187919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848E92-BA6E-4AFC-A77B-A5853A949B1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2F5A4F-598E-454D-834B-570B601478E7}">
      <dgm:prSet phldrT="[Text]"/>
      <dgm:spPr>
        <a:xfrm>
          <a:off x="5115" y="2044"/>
          <a:ext cx="1528827" cy="917296"/>
        </a:xfrm>
        <a:prstGeom prst="roundRect">
          <a:avLst>
            <a:gd name="adj" fmla="val 10000"/>
          </a:avLst>
        </a:prstGeom>
        <a:solidFill>
          <a:srgbClr val="8FCB4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55E3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55E3F"/>
              </a:solidFill>
              <a:latin typeface="Calibri"/>
              <a:ea typeface="+mn-ea"/>
              <a:cs typeface="+mn-cs"/>
            </a:rPr>
            <a:t>Individual Requests an Adjustable Workstation</a:t>
          </a:r>
          <a:endParaRPr lang="en-US" dirty="0">
            <a:solidFill>
              <a:srgbClr val="055E3F"/>
            </a:solidFill>
            <a:latin typeface="Calibri"/>
            <a:ea typeface="+mn-ea"/>
            <a:cs typeface="+mn-cs"/>
          </a:endParaRPr>
        </a:p>
      </dgm:t>
    </dgm:pt>
    <dgm:pt modelId="{B64AEA30-4E08-459B-BFF6-F0CBED610E04}" type="parTrans" cxnId="{578D627B-E2DE-4F59-B54C-3CB36FB6BF80}">
      <dgm:prSet/>
      <dgm:spPr/>
      <dgm:t>
        <a:bodyPr/>
        <a:lstStyle/>
        <a:p>
          <a:endParaRPr lang="en-US"/>
        </a:p>
      </dgm:t>
    </dgm:pt>
    <dgm:pt modelId="{5B583F99-00E9-49B5-8A2C-4915A8A7540F}" type="sibTrans" cxnId="{578D627B-E2DE-4F59-B54C-3CB36FB6BF80}">
      <dgm:prSet/>
      <dgm:spPr>
        <a:xfrm>
          <a:off x="1686825" y="271117"/>
          <a:ext cx="324111" cy="379149"/>
        </a:xfrm>
        <a:prstGeom prst="rightArrow">
          <a:avLst>
            <a:gd name="adj1" fmla="val 60000"/>
            <a:gd name="adj2" fmla="val 50000"/>
          </a:avLst>
        </a:prstGeom>
        <a:solidFill>
          <a:srgbClr val="8FCB4F"/>
        </a:solidFill>
        <a:ln>
          <a:noFill/>
        </a:ln>
        <a:effectLst/>
      </dgm:spPr>
      <dgm:t>
        <a:bodyPr/>
        <a:lstStyle/>
        <a:p>
          <a:endParaRPr lang="en-US">
            <a:solidFill>
              <a:srgbClr val="055E3F"/>
            </a:solidFill>
            <a:latin typeface="Calibri"/>
            <a:ea typeface="+mn-ea"/>
            <a:cs typeface="+mn-cs"/>
          </a:endParaRPr>
        </a:p>
      </dgm:t>
    </dgm:pt>
    <dgm:pt modelId="{53CD040C-39B5-4F79-8B44-AEA2DA3C6FC4}">
      <dgm:prSet phldrT="[Text]"/>
      <dgm:spPr>
        <a:xfrm>
          <a:off x="2145473" y="2044"/>
          <a:ext cx="1528827" cy="917296"/>
        </a:xfrm>
        <a:prstGeom prst="roundRect">
          <a:avLst>
            <a:gd name="adj" fmla="val 10000"/>
          </a:avLst>
        </a:prstGeom>
        <a:solidFill>
          <a:srgbClr val="8FCB4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55E3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55E3F"/>
              </a:solidFill>
              <a:latin typeface="Calibri"/>
              <a:ea typeface="+mn-ea"/>
              <a:cs typeface="+mn-cs"/>
            </a:rPr>
            <a:t>Marty Installs the Workstation</a:t>
          </a:r>
          <a:endParaRPr lang="en-US" dirty="0">
            <a:solidFill>
              <a:srgbClr val="055E3F"/>
            </a:solidFill>
            <a:latin typeface="Calibri"/>
            <a:ea typeface="+mn-ea"/>
            <a:cs typeface="+mn-cs"/>
          </a:endParaRPr>
        </a:p>
      </dgm:t>
    </dgm:pt>
    <dgm:pt modelId="{EEFAEE00-0CD5-4C1A-BC5C-877FDA714130}" type="parTrans" cxnId="{2A93991C-7CBD-4EBC-9B69-359B85C3D0AA}">
      <dgm:prSet/>
      <dgm:spPr/>
      <dgm:t>
        <a:bodyPr/>
        <a:lstStyle/>
        <a:p>
          <a:endParaRPr lang="en-US"/>
        </a:p>
      </dgm:t>
    </dgm:pt>
    <dgm:pt modelId="{40962E6B-18EB-4BAA-96FC-13DED601A213}" type="sibTrans" cxnId="{2A93991C-7CBD-4EBC-9B69-359B85C3D0AA}">
      <dgm:prSet/>
      <dgm:spPr>
        <a:xfrm>
          <a:off x="3827184" y="271117"/>
          <a:ext cx="324111" cy="379149"/>
        </a:xfrm>
        <a:prstGeom prst="rightArrow">
          <a:avLst>
            <a:gd name="adj1" fmla="val 60000"/>
            <a:gd name="adj2" fmla="val 50000"/>
          </a:avLst>
        </a:prstGeom>
        <a:solidFill>
          <a:srgbClr val="8FCB4F"/>
        </a:solidFill>
        <a:ln>
          <a:noFill/>
        </a:ln>
        <a:effectLst/>
      </dgm:spPr>
      <dgm:t>
        <a:bodyPr/>
        <a:lstStyle/>
        <a:p>
          <a:endParaRPr lang="en-US">
            <a:solidFill>
              <a:srgbClr val="055E3F"/>
            </a:solidFill>
            <a:latin typeface="Calibri"/>
            <a:ea typeface="+mn-ea"/>
            <a:cs typeface="+mn-cs"/>
          </a:endParaRPr>
        </a:p>
      </dgm:t>
    </dgm:pt>
    <dgm:pt modelId="{B0703A3C-46B6-435D-8B58-21713056278E}">
      <dgm:prSet phldrT="[Text]"/>
      <dgm:spPr>
        <a:xfrm>
          <a:off x="4285832" y="2044"/>
          <a:ext cx="1528827" cy="917296"/>
        </a:xfrm>
        <a:prstGeom prst="roundRect">
          <a:avLst>
            <a:gd name="adj" fmla="val 10000"/>
          </a:avLst>
        </a:prstGeom>
        <a:solidFill>
          <a:srgbClr val="8FCB4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55E3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55E3F"/>
              </a:solidFill>
              <a:latin typeface="Calibri"/>
              <a:ea typeface="+mn-ea"/>
              <a:cs typeface="+mn-cs"/>
            </a:rPr>
            <a:t>Feedback is Received from Survey Respondents</a:t>
          </a:r>
          <a:endParaRPr lang="en-US" dirty="0">
            <a:solidFill>
              <a:srgbClr val="055E3F"/>
            </a:solidFill>
            <a:latin typeface="Calibri"/>
            <a:ea typeface="+mn-ea"/>
            <a:cs typeface="+mn-cs"/>
          </a:endParaRPr>
        </a:p>
      </dgm:t>
    </dgm:pt>
    <dgm:pt modelId="{48B18727-C457-47D3-8170-845BF886D35D}" type="parTrans" cxnId="{6AE69EE9-7033-4E2C-B19E-F474F7322C13}">
      <dgm:prSet/>
      <dgm:spPr/>
      <dgm:t>
        <a:bodyPr/>
        <a:lstStyle/>
        <a:p>
          <a:endParaRPr lang="en-US"/>
        </a:p>
      </dgm:t>
    </dgm:pt>
    <dgm:pt modelId="{9825113D-732D-42CD-BBB3-349CC43B5D3A}" type="sibTrans" cxnId="{6AE69EE9-7033-4E2C-B19E-F474F7322C13}">
      <dgm:prSet/>
      <dgm:spPr/>
      <dgm:t>
        <a:bodyPr/>
        <a:lstStyle/>
        <a:p>
          <a:endParaRPr lang="en-US"/>
        </a:p>
      </dgm:t>
    </dgm:pt>
    <dgm:pt modelId="{16653B4E-2B17-47EC-B7CC-33314D497533}" type="pres">
      <dgm:prSet presAssocID="{24848E92-BA6E-4AFC-A77B-A5853A949B17}" presName="Name0" presStyleCnt="0">
        <dgm:presLayoutVars>
          <dgm:dir/>
          <dgm:resizeHandles val="exact"/>
        </dgm:presLayoutVars>
      </dgm:prSet>
      <dgm:spPr/>
    </dgm:pt>
    <dgm:pt modelId="{60710ADB-560C-4FB8-9F63-B5FD2A7A9275}" type="pres">
      <dgm:prSet presAssocID="{4F2F5A4F-598E-454D-834B-570B601478E7}" presName="node" presStyleLbl="node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D938AEB-0E28-4D50-8BDB-F4A7AA507B89}" type="pres">
      <dgm:prSet presAssocID="{5B583F99-00E9-49B5-8A2C-4915A8A7540F}" presName="sibTrans" presStyleLbl="sibTrans2D1" presStyleIdx="0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2CD03881-072B-48B4-A382-1775DF3A9572}" type="pres">
      <dgm:prSet presAssocID="{5B583F99-00E9-49B5-8A2C-4915A8A7540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33BF7F8-1146-493E-9CA3-25F7CDA9F35C}" type="pres">
      <dgm:prSet presAssocID="{53CD040C-39B5-4F79-8B44-AEA2DA3C6FC4}" presName="node" presStyleLbl="node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8952792-D4C5-4763-AE03-CC6D1B4D3D4F}" type="pres">
      <dgm:prSet presAssocID="{40962E6B-18EB-4BAA-96FC-13DED601A213}" presName="sibTrans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14F0432A-D66E-478D-B8EB-C8A67FAC5EFD}" type="pres">
      <dgm:prSet presAssocID="{40962E6B-18EB-4BAA-96FC-13DED601A21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332F5D0-DC1C-47AA-BEA7-C98C1187919F}" type="pres">
      <dgm:prSet presAssocID="{B0703A3C-46B6-435D-8B58-21713056278E}" presName="node" presStyleLbl="node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98382044-79E2-4F37-A760-8CDF0F43DAAE}" type="presOf" srcId="{40962E6B-18EB-4BAA-96FC-13DED601A213}" destId="{14F0432A-D66E-478D-B8EB-C8A67FAC5EFD}" srcOrd="1" destOrd="0" presId="urn:microsoft.com/office/officeart/2005/8/layout/process1"/>
    <dgm:cxn modelId="{06B20BDE-33A4-4183-9190-02860D694CA6}" type="presOf" srcId="{B0703A3C-46B6-435D-8B58-21713056278E}" destId="{5332F5D0-DC1C-47AA-BEA7-C98C1187919F}" srcOrd="0" destOrd="0" presId="urn:microsoft.com/office/officeart/2005/8/layout/process1"/>
    <dgm:cxn modelId="{578D627B-E2DE-4F59-B54C-3CB36FB6BF80}" srcId="{24848E92-BA6E-4AFC-A77B-A5853A949B17}" destId="{4F2F5A4F-598E-454D-834B-570B601478E7}" srcOrd="0" destOrd="0" parTransId="{B64AEA30-4E08-459B-BFF6-F0CBED610E04}" sibTransId="{5B583F99-00E9-49B5-8A2C-4915A8A7540F}"/>
    <dgm:cxn modelId="{2A93991C-7CBD-4EBC-9B69-359B85C3D0AA}" srcId="{24848E92-BA6E-4AFC-A77B-A5853A949B17}" destId="{53CD040C-39B5-4F79-8B44-AEA2DA3C6FC4}" srcOrd="1" destOrd="0" parTransId="{EEFAEE00-0CD5-4C1A-BC5C-877FDA714130}" sibTransId="{40962E6B-18EB-4BAA-96FC-13DED601A213}"/>
    <dgm:cxn modelId="{562C0FD9-80C4-4D8F-8535-A79A8636BC4F}" type="presOf" srcId="{24848E92-BA6E-4AFC-A77B-A5853A949B17}" destId="{16653B4E-2B17-47EC-B7CC-33314D497533}" srcOrd="0" destOrd="0" presId="urn:microsoft.com/office/officeart/2005/8/layout/process1"/>
    <dgm:cxn modelId="{06F3B0E0-A981-4036-823D-204C7586D12E}" type="presOf" srcId="{53CD040C-39B5-4F79-8B44-AEA2DA3C6FC4}" destId="{A33BF7F8-1146-493E-9CA3-25F7CDA9F35C}" srcOrd="0" destOrd="0" presId="urn:microsoft.com/office/officeart/2005/8/layout/process1"/>
    <dgm:cxn modelId="{E4FD5C4F-9A58-45B6-89ED-F62A9A801EAA}" type="presOf" srcId="{4F2F5A4F-598E-454D-834B-570B601478E7}" destId="{60710ADB-560C-4FB8-9F63-B5FD2A7A9275}" srcOrd="0" destOrd="0" presId="urn:microsoft.com/office/officeart/2005/8/layout/process1"/>
    <dgm:cxn modelId="{276385D4-D096-42FF-84C7-B8F58F87D3CE}" type="presOf" srcId="{5B583F99-00E9-49B5-8A2C-4915A8A7540F}" destId="{CD938AEB-0E28-4D50-8BDB-F4A7AA507B89}" srcOrd="0" destOrd="0" presId="urn:microsoft.com/office/officeart/2005/8/layout/process1"/>
    <dgm:cxn modelId="{6AE69EE9-7033-4E2C-B19E-F474F7322C13}" srcId="{24848E92-BA6E-4AFC-A77B-A5853A949B17}" destId="{B0703A3C-46B6-435D-8B58-21713056278E}" srcOrd="2" destOrd="0" parTransId="{48B18727-C457-47D3-8170-845BF886D35D}" sibTransId="{9825113D-732D-42CD-BBB3-349CC43B5D3A}"/>
    <dgm:cxn modelId="{F842FA91-47A8-4023-B3FF-5ABD98CC30D9}" type="presOf" srcId="{40962E6B-18EB-4BAA-96FC-13DED601A213}" destId="{08952792-D4C5-4763-AE03-CC6D1B4D3D4F}" srcOrd="0" destOrd="0" presId="urn:microsoft.com/office/officeart/2005/8/layout/process1"/>
    <dgm:cxn modelId="{6826599F-915E-4747-82C0-5B52501AF1A3}" type="presOf" srcId="{5B583F99-00E9-49B5-8A2C-4915A8A7540F}" destId="{2CD03881-072B-48B4-A382-1775DF3A9572}" srcOrd="1" destOrd="0" presId="urn:microsoft.com/office/officeart/2005/8/layout/process1"/>
    <dgm:cxn modelId="{D02B55E7-97CE-40A3-9CBE-09818BEDB5F4}" type="presParOf" srcId="{16653B4E-2B17-47EC-B7CC-33314D497533}" destId="{60710ADB-560C-4FB8-9F63-B5FD2A7A9275}" srcOrd="0" destOrd="0" presId="urn:microsoft.com/office/officeart/2005/8/layout/process1"/>
    <dgm:cxn modelId="{57637C06-217A-4B71-9D26-434D0CA548BA}" type="presParOf" srcId="{16653B4E-2B17-47EC-B7CC-33314D497533}" destId="{CD938AEB-0E28-4D50-8BDB-F4A7AA507B89}" srcOrd="1" destOrd="0" presId="urn:microsoft.com/office/officeart/2005/8/layout/process1"/>
    <dgm:cxn modelId="{7AF2D91E-FC52-4A33-938E-5EFF38F9F270}" type="presParOf" srcId="{CD938AEB-0E28-4D50-8BDB-F4A7AA507B89}" destId="{2CD03881-072B-48B4-A382-1775DF3A9572}" srcOrd="0" destOrd="0" presId="urn:microsoft.com/office/officeart/2005/8/layout/process1"/>
    <dgm:cxn modelId="{F988700D-D931-4EC4-A0E2-0501D8518C03}" type="presParOf" srcId="{16653B4E-2B17-47EC-B7CC-33314D497533}" destId="{A33BF7F8-1146-493E-9CA3-25F7CDA9F35C}" srcOrd="2" destOrd="0" presId="urn:microsoft.com/office/officeart/2005/8/layout/process1"/>
    <dgm:cxn modelId="{77E05D5A-78B0-4B6C-8377-EFABE82DE730}" type="presParOf" srcId="{16653B4E-2B17-47EC-B7CC-33314D497533}" destId="{08952792-D4C5-4763-AE03-CC6D1B4D3D4F}" srcOrd="3" destOrd="0" presId="urn:microsoft.com/office/officeart/2005/8/layout/process1"/>
    <dgm:cxn modelId="{E86AF6A3-A0B3-4385-9182-23ABC724A6FD}" type="presParOf" srcId="{08952792-D4C5-4763-AE03-CC6D1B4D3D4F}" destId="{14F0432A-D66E-478D-B8EB-C8A67FAC5EFD}" srcOrd="0" destOrd="0" presId="urn:microsoft.com/office/officeart/2005/8/layout/process1"/>
    <dgm:cxn modelId="{FF86FC91-A678-4987-BCC9-EC2E7A720254}" type="presParOf" srcId="{16653B4E-2B17-47EC-B7CC-33314D497533}" destId="{5332F5D0-DC1C-47AA-BEA7-C98C1187919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A9449-1D35-4700-B047-62EDBD211C32}">
      <dsp:nvSpPr>
        <dsp:cNvPr id="0" name=""/>
        <dsp:cNvSpPr/>
      </dsp:nvSpPr>
      <dsp:spPr>
        <a:xfrm rot="5400000">
          <a:off x="4840339" y="-2040837"/>
          <a:ext cx="604740" cy="48401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Researched pain scales and similar surveys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Created multiple drafts of the survey, got feedback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Submitted project proposal and survey draft to IRB</a:t>
          </a:r>
          <a:endParaRPr lang="en-US" sz="1400" kern="1200" dirty="0"/>
        </a:p>
      </dsp:txBody>
      <dsp:txXfrm rot="-5400000">
        <a:off x="2722611" y="106412"/>
        <a:ext cx="4810676" cy="545698"/>
      </dsp:txXfrm>
    </dsp:sp>
    <dsp:sp modelId="{FF18BC60-9829-49FF-954E-6D78BC49D9BC}">
      <dsp:nvSpPr>
        <dsp:cNvPr id="0" name=""/>
        <dsp:cNvSpPr/>
      </dsp:nvSpPr>
      <dsp:spPr>
        <a:xfrm>
          <a:off x="0" y="1298"/>
          <a:ext cx="2722611" cy="755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Create the Survey</a:t>
          </a:r>
          <a:endParaRPr lang="en-US" sz="2100" kern="1200" dirty="0"/>
        </a:p>
      </dsp:txBody>
      <dsp:txXfrm>
        <a:off x="36901" y="38199"/>
        <a:ext cx="2648809" cy="682123"/>
      </dsp:txXfrm>
    </dsp:sp>
    <dsp:sp modelId="{F264B455-D9EF-4470-B97E-84CFE1D0AA8A}">
      <dsp:nvSpPr>
        <dsp:cNvPr id="0" name=""/>
        <dsp:cNvSpPr/>
      </dsp:nvSpPr>
      <dsp:spPr>
        <a:xfrm rot="5400000">
          <a:off x="4840339" y="-1247116"/>
          <a:ext cx="604740" cy="48401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For ease of completion and collection, we did not use hard copies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Sent out using the online survey platform </a:t>
          </a:r>
          <a:r>
            <a:rPr lang="en-US" sz="1400" kern="1200" dirty="0" err="1" smtClean="0"/>
            <a:t>Qualtrics</a:t>
          </a:r>
          <a:endParaRPr lang="en-US" sz="1400" kern="1200" dirty="0"/>
        </a:p>
      </dsp:txBody>
      <dsp:txXfrm rot="-5400000">
        <a:off x="2722611" y="900133"/>
        <a:ext cx="4810676" cy="545698"/>
      </dsp:txXfrm>
    </dsp:sp>
    <dsp:sp modelId="{41A04626-DC69-450B-A228-3220F8B1361A}">
      <dsp:nvSpPr>
        <dsp:cNvPr id="0" name=""/>
        <dsp:cNvSpPr/>
      </dsp:nvSpPr>
      <dsp:spPr>
        <a:xfrm>
          <a:off x="0" y="795019"/>
          <a:ext cx="2722611" cy="755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Send Out the Survey</a:t>
          </a:r>
          <a:endParaRPr lang="en-US" sz="2100" kern="1200"/>
        </a:p>
      </dsp:txBody>
      <dsp:txXfrm>
        <a:off x="36901" y="831920"/>
        <a:ext cx="2648809" cy="682123"/>
      </dsp:txXfrm>
    </dsp:sp>
    <dsp:sp modelId="{96E4C11F-69C9-4F59-8070-827F648F1A78}">
      <dsp:nvSpPr>
        <dsp:cNvPr id="0" name=""/>
        <dsp:cNvSpPr/>
      </dsp:nvSpPr>
      <dsp:spPr>
        <a:xfrm rot="5400000">
          <a:off x="4840339" y="-453394"/>
          <a:ext cx="604740" cy="48401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Data was recorded and viewed through the </a:t>
          </a:r>
          <a:r>
            <a:rPr lang="en-US" sz="1400" kern="1200" dirty="0" err="1" smtClean="0"/>
            <a:t>Qualtrics</a:t>
          </a:r>
          <a:r>
            <a:rPr lang="en-US" sz="1400" kern="1200" dirty="0" smtClean="0"/>
            <a:t> website</a:t>
          </a:r>
          <a:endParaRPr lang="en-US" sz="1400" kern="1200" dirty="0"/>
        </a:p>
      </dsp:txBody>
      <dsp:txXfrm rot="-5400000">
        <a:off x="2722611" y="1693855"/>
        <a:ext cx="4810676" cy="545698"/>
      </dsp:txXfrm>
    </dsp:sp>
    <dsp:sp modelId="{27BA69E7-AF29-42F8-8A84-09101A0618BB}">
      <dsp:nvSpPr>
        <dsp:cNvPr id="0" name=""/>
        <dsp:cNvSpPr/>
      </dsp:nvSpPr>
      <dsp:spPr>
        <a:xfrm>
          <a:off x="0" y="1588741"/>
          <a:ext cx="2722611" cy="755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Collect Data from the Survey</a:t>
          </a:r>
          <a:endParaRPr lang="en-US" sz="2100" kern="1200"/>
        </a:p>
      </dsp:txBody>
      <dsp:txXfrm>
        <a:off x="36901" y="1625642"/>
        <a:ext cx="2648809" cy="682123"/>
      </dsp:txXfrm>
    </dsp:sp>
    <dsp:sp modelId="{45619D70-4A31-4E4C-B7B2-476C8AF2C9BB}">
      <dsp:nvSpPr>
        <dsp:cNvPr id="0" name=""/>
        <dsp:cNvSpPr/>
      </dsp:nvSpPr>
      <dsp:spPr>
        <a:xfrm rot="5400000">
          <a:off x="4840339" y="340326"/>
          <a:ext cx="604740" cy="48401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Determined actual KPIVs, time spent for pain related breaks</a:t>
          </a:r>
          <a:endParaRPr lang="en-US" sz="1400" kern="1200" dirty="0"/>
        </a:p>
      </dsp:txBody>
      <dsp:txXfrm rot="-5400000">
        <a:off x="2722611" y="2487576"/>
        <a:ext cx="4810676" cy="545698"/>
      </dsp:txXfrm>
    </dsp:sp>
    <dsp:sp modelId="{F5D87E2B-7B5F-4253-A4FF-6B2A6E122651}">
      <dsp:nvSpPr>
        <dsp:cNvPr id="0" name=""/>
        <dsp:cNvSpPr/>
      </dsp:nvSpPr>
      <dsp:spPr>
        <a:xfrm>
          <a:off x="0" y="2382463"/>
          <a:ext cx="2722611" cy="755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Analyze the Data</a:t>
          </a:r>
          <a:endParaRPr lang="en-US" sz="2100" kern="1200"/>
        </a:p>
      </dsp:txBody>
      <dsp:txXfrm>
        <a:off x="36901" y="2419364"/>
        <a:ext cx="2648809" cy="682123"/>
      </dsp:txXfrm>
    </dsp:sp>
    <dsp:sp modelId="{9A569116-C823-49AD-BB44-B59708D9D807}">
      <dsp:nvSpPr>
        <dsp:cNvPr id="0" name=""/>
        <dsp:cNvSpPr/>
      </dsp:nvSpPr>
      <dsp:spPr>
        <a:xfrm rot="5400000">
          <a:off x="4840339" y="1134048"/>
          <a:ext cx="604740" cy="48401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Determine if the cost of each workstation is justified by the potential benefits</a:t>
          </a:r>
          <a:endParaRPr lang="en-US" sz="1400" kern="1200" dirty="0"/>
        </a:p>
      </dsp:txBody>
      <dsp:txXfrm rot="-5400000">
        <a:off x="2722611" y="3281298"/>
        <a:ext cx="4810676" cy="545698"/>
      </dsp:txXfrm>
    </dsp:sp>
    <dsp:sp modelId="{5E0FF419-309E-4BF8-B07C-89B79F0AA2AA}">
      <dsp:nvSpPr>
        <dsp:cNvPr id="0" name=""/>
        <dsp:cNvSpPr/>
      </dsp:nvSpPr>
      <dsp:spPr>
        <a:xfrm>
          <a:off x="0" y="3176184"/>
          <a:ext cx="2722611" cy="755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Complete a Cost-Benefit Analysis</a:t>
          </a:r>
          <a:endParaRPr lang="en-US" sz="2100" kern="1200"/>
        </a:p>
      </dsp:txBody>
      <dsp:txXfrm>
        <a:off x="36901" y="3213085"/>
        <a:ext cx="2648809" cy="682123"/>
      </dsp:txXfrm>
    </dsp:sp>
    <dsp:sp modelId="{999D8875-3FDA-476C-BD19-E4B47AE3D3EA}">
      <dsp:nvSpPr>
        <dsp:cNvPr id="0" name=""/>
        <dsp:cNvSpPr/>
      </dsp:nvSpPr>
      <dsp:spPr>
        <a:xfrm rot="5400000">
          <a:off x="4840339" y="1927770"/>
          <a:ext cx="604740" cy="48401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Determine if adjustable workstations are a worthy investment for Ohio University</a:t>
          </a:r>
          <a:endParaRPr lang="en-US" sz="1400" kern="1200" dirty="0"/>
        </a:p>
      </dsp:txBody>
      <dsp:txXfrm rot="-5400000">
        <a:off x="2722611" y="4075020"/>
        <a:ext cx="4810676" cy="545698"/>
      </dsp:txXfrm>
    </dsp:sp>
    <dsp:sp modelId="{BF8C1280-3204-4918-BAF9-D7824A2E0A4A}">
      <dsp:nvSpPr>
        <dsp:cNvPr id="0" name=""/>
        <dsp:cNvSpPr/>
      </dsp:nvSpPr>
      <dsp:spPr>
        <a:xfrm>
          <a:off x="0" y="3969906"/>
          <a:ext cx="2722611" cy="755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Make Final Recommendation</a:t>
          </a:r>
          <a:endParaRPr lang="en-US" sz="2100" kern="1200" dirty="0"/>
        </a:p>
      </dsp:txBody>
      <dsp:txXfrm>
        <a:off x="36901" y="4006807"/>
        <a:ext cx="2648809" cy="682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10ADB-560C-4FB8-9F63-B5FD2A7A9275}">
      <dsp:nvSpPr>
        <dsp:cNvPr id="0" name=""/>
        <dsp:cNvSpPr/>
      </dsp:nvSpPr>
      <dsp:spPr>
        <a:xfrm>
          <a:off x="5357" y="790989"/>
          <a:ext cx="1601390" cy="1231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Individual Requests an Adjustable Workstation</a:t>
          </a:r>
          <a:endParaRPr lang="en-US" sz="1800" kern="1200" dirty="0"/>
        </a:p>
      </dsp:txBody>
      <dsp:txXfrm>
        <a:off x="41414" y="827046"/>
        <a:ext cx="1529276" cy="1158955"/>
      </dsp:txXfrm>
    </dsp:sp>
    <dsp:sp modelId="{CD938AEB-0E28-4D50-8BDB-F4A7AA507B89}">
      <dsp:nvSpPr>
        <dsp:cNvPr id="0" name=""/>
        <dsp:cNvSpPr/>
      </dsp:nvSpPr>
      <dsp:spPr>
        <a:xfrm>
          <a:off x="1766887" y="1207952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rgbClr val="8FCB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66887" y="1287381"/>
        <a:ext cx="237646" cy="238286"/>
      </dsp:txXfrm>
    </dsp:sp>
    <dsp:sp modelId="{A33BF7F8-1146-493E-9CA3-25F7CDA9F35C}">
      <dsp:nvSpPr>
        <dsp:cNvPr id="0" name=""/>
        <dsp:cNvSpPr/>
      </dsp:nvSpPr>
      <dsp:spPr>
        <a:xfrm>
          <a:off x="2247304" y="790989"/>
          <a:ext cx="1601390" cy="1231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Marty Installs the Workstation</a:t>
          </a:r>
          <a:endParaRPr lang="en-US" sz="1800" kern="1200" dirty="0"/>
        </a:p>
      </dsp:txBody>
      <dsp:txXfrm>
        <a:off x="2283361" y="827046"/>
        <a:ext cx="1529276" cy="1158955"/>
      </dsp:txXfrm>
    </dsp:sp>
    <dsp:sp modelId="{08952792-D4C5-4763-AE03-CC6D1B4D3D4F}">
      <dsp:nvSpPr>
        <dsp:cNvPr id="0" name=""/>
        <dsp:cNvSpPr/>
      </dsp:nvSpPr>
      <dsp:spPr>
        <a:xfrm>
          <a:off x="4008834" y="1207952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rgbClr val="8FCB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008834" y="1287381"/>
        <a:ext cx="237646" cy="238286"/>
      </dsp:txXfrm>
    </dsp:sp>
    <dsp:sp modelId="{5332F5D0-DC1C-47AA-BEA7-C98C1187919F}">
      <dsp:nvSpPr>
        <dsp:cNvPr id="0" name=""/>
        <dsp:cNvSpPr/>
      </dsp:nvSpPr>
      <dsp:spPr>
        <a:xfrm>
          <a:off x="4489251" y="790989"/>
          <a:ext cx="1601390" cy="1231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 Feedback is Received</a:t>
          </a:r>
          <a:endParaRPr lang="en-US" sz="1800" kern="1200" dirty="0"/>
        </a:p>
      </dsp:txBody>
      <dsp:txXfrm>
        <a:off x="4525308" y="827046"/>
        <a:ext cx="1529276" cy="1158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10ADB-560C-4FB8-9F63-B5FD2A7A9275}">
      <dsp:nvSpPr>
        <dsp:cNvPr id="0" name=""/>
        <dsp:cNvSpPr/>
      </dsp:nvSpPr>
      <dsp:spPr>
        <a:xfrm>
          <a:off x="5236" y="16015"/>
          <a:ext cx="1565108" cy="1247196"/>
        </a:xfrm>
        <a:prstGeom prst="roundRect">
          <a:avLst>
            <a:gd name="adj" fmla="val 10000"/>
          </a:avLst>
        </a:prstGeom>
        <a:solidFill>
          <a:srgbClr val="8FCB4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55E3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55E3F"/>
              </a:solidFill>
              <a:latin typeface="Calibri"/>
              <a:ea typeface="+mn-ea"/>
              <a:cs typeface="+mn-cs"/>
            </a:rPr>
            <a:t>Individual Requests an Adjustable Workstation</a:t>
          </a:r>
          <a:endParaRPr lang="en-US" sz="1800" kern="1200" dirty="0">
            <a:solidFill>
              <a:srgbClr val="055E3F"/>
            </a:solidFill>
            <a:latin typeface="Calibri"/>
            <a:ea typeface="+mn-ea"/>
            <a:cs typeface="+mn-cs"/>
          </a:endParaRPr>
        </a:p>
      </dsp:txBody>
      <dsp:txXfrm>
        <a:off x="41765" y="52544"/>
        <a:ext cx="1492050" cy="1174138"/>
      </dsp:txXfrm>
    </dsp:sp>
    <dsp:sp modelId="{CD938AEB-0E28-4D50-8BDB-F4A7AA507B89}">
      <dsp:nvSpPr>
        <dsp:cNvPr id="0" name=""/>
        <dsp:cNvSpPr/>
      </dsp:nvSpPr>
      <dsp:spPr>
        <a:xfrm>
          <a:off x="1726856" y="445540"/>
          <a:ext cx="331803" cy="388147"/>
        </a:xfrm>
        <a:prstGeom prst="rightArrow">
          <a:avLst>
            <a:gd name="adj1" fmla="val 60000"/>
            <a:gd name="adj2" fmla="val 50000"/>
          </a:avLst>
        </a:prstGeom>
        <a:solidFill>
          <a:srgbClr val="8FCB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rgbClr val="055E3F"/>
            </a:solidFill>
            <a:latin typeface="Calibri"/>
            <a:ea typeface="+mn-ea"/>
            <a:cs typeface="+mn-cs"/>
          </a:endParaRPr>
        </a:p>
      </dsp:txBody>
      <dsp:txXfrm>
        <a:off x="1726856" y="523169"/>
        <a:ext cx="232262" cy="232889"/>
      </dsp:txXfrm>
    </dsp:sp>
    <dsp:sp modelId="{A33BF7F8-1146-493E-9CA3-25F7CDA9F35C}">
      <dsp:nvSpPr>
        <dsp:cNvPr id="0" name=""/>
        <dsp:cNvSpPr/>
      </dsp:nvSpPr>
      <dsp:spPr>
        <a:xfrm>
          <a:off x="2196389" y="16015"/>
          <a:ext cx="1565108" cy="1247196"/>
        </a:xfrm>
        <a:prstGeom prst="roundRect">
          <a:avLst>
            <a:gd name="adj" fmla="val 10000"/>
          </a:avLst>
        </a:prstGeom>
        <a:solidFill>
          <a:srgbClr val="8FCB4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55E3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55E3F"/>
              </a:solidFill>
              <a:latin typeface="Calibri"/>
              <a:ea typeface="+mn-ea"/>
              <a:cs typeface="+mn-cs"/>
            </a:rPr>
            <a:t>Marty Installs the Workstation</a:t>
          </a:r>
          <a:endParaRPr lang="en-US" sz="1800" kern="1200" dirty="0">
            <a:solidFill>
              <a:srgbClr val="055E3F"/>
            </a:solidFill>
            <a:latin typeface="Calibri"/>
            <a:ea typeface="+mn-ea"/>
            <a:cs typeface="+mn-cs"/>
          </a:endParaRPr>
        </a:p>
      </dsp:txBody>
      <dsp:txXfrm>
        <a:off x="2232918" y="52544"/>
        <a:ext cx="1492050" cy="1174138"/>
      </dsp:txXfrm>
    </dsp:sp>
    <dsp:sp modelId="{08952792-D4C5-4763-AE03-CC6D1B4D3D4F}">
      <dsp:nvSpPr>
        <dsp:cNvPr id="0" name=""/>
        <dsp:cNvSpPr/>
      </dsp:nvSpPr>
      <dsp:spPr>
        <a:xfrm>
          <a:off x="3918008" y="445540"/>
          <a:ext cx="331803" cy="388147"/>
        </a:xfrm>
        <a:prstGeom prst="rightArrow">
          <a:avLst>
            <a:gd name="adj1" fmla="val 60000"/>
            <a:gd name="adj2" fmla="val 50000"/>
          </a:avLst>
        </a:prstGeom>
        <a:solidFill>
          <a:srgbClr val="8FCB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rgbClr val="055E3F"/>
            </a:solidFill>
            <a:latin typeface="Calibri"/>
            <a:ea typeface="+mn-ea"/>
            <a:cs typeface="+mn-cs"/>
          </a:endParaRPr>
        </a:p>
      </dsp:txBody>
      <dsp:txXfrm>
        <a:off x="3918008" y="523169"/>
        <a:ext cx="232262" cy="232889"/>
      </dsp:txXfrm>
    </dsp:sp>
    <dsp:sp modelId="{5332F5D0-DC1C-47AA-BEA7-C98C1187919F}">
      <dsp:nvSpPr>
        <dsp:cNvPr id="0" name=""/>
        <dsp:cNvSpPr/>
      </dsp:nvSpPr>
      <dsp:spPr>
        <a:xfrm>
          <a:off x="4387541" y="16015"/>
          <a:ext cx="1565108" cy="1247196"/>
        </a:xfrm>
        <a:prstGeom prst="roundRect">
          <a:avLst>
            <a:gd name="adj" fmla="val 10000"/>
          </a:avLst>
        </a:prstGeom>
        <a:solidFill>
          <a:srgbClr val="8FCB4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55E3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55E3F"/>
              </a:solidFill>
              <a:latin typeface="Calibri"/>
              <a:ea typeface="+mn-ea"/>
              <a:cs typeface="+mn-cs"/>
            </a:rPr>
            <a:t>Feedback is Received from Survey Respondents</a:t>
          </a:r>
          <a:endParaRPr lang="en-US" sz="1800" kern="1200" dirty="0">
            <a:solidFill>
              <a:srgbClr val="055E3F"/>
            </a:solidFill>
            <a:latin typeface="Calibri"/>
            <a:ea typeface="+mn-ea"/>
            <a:cs typeface="+mn-cs"/>
          </a:endParaRPr>
        </a:p>
      </dsp:txBody>
      <dsp:txXfrm>
        <a:off x="4424070" y="52544"/>
        <a:ext cx="1492050" cy="1174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0923" cy="346710"/>
          </a:xfrm>
          <a:prstGeom prst="rect">
            <a:avLst/>
          </a:prstGeom>
        </p:spPr>
        <p:txBody>
          <a:bodyPr vert="horz" lIns="92343" tIns="46171" rIns="92343" bIns="46171" rtlCol="0"/>
          <a:lstStyle>
            <a:lvl1pPr algn="l" defTabSz="46165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9842" y="0"/>
            <a:ext cx="4000923" cy="346710"/>
          </a:xfrm>
          <a:prstGeom prst="rect">
            <a:avLst/>
          </a:prstGeom>
        </p:spPr>
        <p:txBody>
          <a:bodyPr vert="horz" wrap="square" lIns="92343" tIns="46171" rIns="92343" bIns="4617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F8400A-0726-40D2-863E-D1B172379609}" type="datetimeFigureOut">
              <a:rPr lang="en-US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86287"/>
            <a:ext cx="4000923" cy="346710"/>
          </a:xfrm>
          <a:prstGeom prst="rect">
            <a:avLst/>
          </a:prstGeom>
        </p:spPr>
        <p:txBody>
          <a:bodyPr vert="horz" lIns="92343" tIns="46171" rIns="92343" bIns="46171" rtlCol="0" anchor="b"/>
          <a:lstStyle>
            <a:lvl1pPr algn="l" defTabSz="46165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9842" y="6586287"/>
            <a:ext cx="4000923" cy="346710"/>
          </a:xfrm>
          <a:prstGeom prst="rect">
            <a:avLst/>
          </a:prstGeom>
        </p:spPr>
        <p:txBody>
          <a:bodyPr vert="horz" wrap="square" lIns="92343" tIns="46171" rIns="92343" bIns="4617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F31FCE-8066-4490-8358-61F23FC58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81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0923" cy="346710"/>
          </a:xfrm>
          <a:prstGeom prst="rect">
            <a:avLst/>
          </a:prstGeom>
        </p:spPr>
        <p:txBody>
          <a:bodyPr vert="horz" lIns="92343" tIns="46171" rIns="92343" bIns="46171" rtlCol="0"/>
          <a:lstStyle>
            <a:lvl1pPr algn="l" defTabSz="46165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9842" y="0"/>
            <a:ext cx="4000923" cy="346710"/>
          </a:xfrm>
          <a:prstGeom prst="rect">
            <a:avLst/>
          </a:prstGeom>
        </p:spPr>
        <p:txBody>
          <a:bodyPr vert="horz" wrap="square" lIns="92343" tIns="46171" rIns="92343" bIns="4617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DCC2CD-B16A-42DF-90DF-E8D4837F771B}" type="datetimeFigureOut">
              <a:rPr lang="en-US"/>
              <a:pPr/>
              <a:t>4/29/2015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2900" y="519113"/>
            <a:ext cx="3467100" cy="2600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43" tIns="46171" rIns="92343" bIns="4617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291" y="3293747"/>
            <a:ext cx="7386320" cy="3120390"/>
          </a:xfrm>
          <a:prstGeom prst="rect">
            <a:avLst/>
          </a:prstGeom>
        </p:spPr>
        <p:txBody>
          <a:bodyPr vert="horz" lIns="92343" tIns="46171" rIns="92343" bIns="4617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86287"/>
            <a:ext cx="4000923" cy="346710"/>
          </a:xfrm>
          <a:prstGeom prst="rect">
            <a:avLst/>
          </a:prstGeom>
        </p:spPr>
        <p:txBody>
          <a:bodyPr vert="horz" lIns="92343" tIns="46171" rIns="92343" bIns="46171" rtlCol="0" anchor="b"/>
          <a:lstStyle>
            <a:lvl1pPr algn="l" defTabSz="46165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9842" y="6586287"/>
            <a:ext cx="4000923" cy="346710"/>
          </a:xfrm>
          <a:prstGeom prst="rect">
            <a:avLst/>
          </a:prstGeom>
        </p:spPr>
        <p:txBody>
          <a:bodyPr vert="horz" wrap="square" lIns="92343" tIns="46171" rIns="92343" bIns="4617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F007A1-E871-45F4-91E7-5C1373108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67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6124" y="1166946"/>
            <a:ext cx="7258048" cy="2098765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8300"/>
              </a:lnSpc>
              <a:spcBef>
                <a:spcPts val="0"/>
              </a:spcBef>
              <a:buFontTx/>
              <a:buNone/>
              <a:defRPr sz="8900" b="1" baseline="0">
                <a:solidFill>
                  <a:schemeClr val="accent3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8866" y="3439884"/>
            <a:ext cx="5891892" cy="442686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2660"/>
              </a:lnSpc>
              <a:buFontTx/>
              <a:buNone/>
              <a:defRPr sz="3800" b="1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3100" b="1">
                <a:solidFill>
                  <a:srgbClr val="FFFFFF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3100" b="1">
                <a:solidFill>
                  <a:srgbClr val="FFFFFF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3100" b="1">
                <a:solidFill>
                  <a:srgbClr val="FFFFFF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31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28866" y="3831771"/>
            <a:ext cx="5855289" cy="325128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buFontTx/>
              <a:buNone/>
              <a:defRPr sz="2100" b="1" i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2pPr>
            <a:lvl3pPr marL="914287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3pPr>
            <a:lvl4pPr marL="1371431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4pPr>
            <a:lvl5pPr marL="1828575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28866" y="4305497"/>
            <a:ext cx="2778442" cy="333508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buFontTx/>
              <a:buNone/>
              <a:defRPr sz="21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28866" y="5922219"/>
            <a:ext cx="3130361" cy="437515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500" b="1" i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2pPr>
            <a:lvl3pPr marL="914287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3pPr>
            <a:lvl4pPr marL="1371431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4pPr>
            <a:lvl5pPr marL="1828575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642F567-6106-4FDD-A03D-F51835C35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2596" y="2477764"/>
            <a:ext cx="7469415" cy="2979610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7400"/>
              </a:lnSpc>
              <a:spcBef>
                <a:spcPts val="0"/>
              </a:spcBef>
              <a:buFontTx/>
              <a:buNone/>
              <a:defRPr sz="8600" b="1" baseline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689601" y="6509545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3E338E-0D24-4993-B3BE-706F6AE40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2596" y="2477764"/>
            <a:ext cx="7469415" cy="2979610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7400"/>
              </a:lnSpc>
              <a:spcBef>
                <a:spcPts val="0"/>
              </a:spcBef>
              <a:buFontTx/>
              <a:buNone/>
              <a:defRPr sz="8600" b="1" baseline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89601" y="6364405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043708" y="6502639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C9F59BF-B826-40D7-AB55-12640C761B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2596" y="2477764"/>
            <a:ext cx="7469415" cy="2979610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7400"/>
              </a:lnSpc>
              <a:spcBef>
                <a:spcPts val="0"/>
              </a:spcBef>
              <a:buFontTx/>
              <a:buNone/>
              <a:defRPr sz="8600" b="1" baseline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89601" y="6255550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043708" y="6393784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043708" y="6531900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AC0B22C-E4DB-404C-95CF-3917644E0D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2596" y="2477764"/>
            <a:ext cx="7469415" cy="2979610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7400"/>
              </a:lnSpc>
              <a:spcBef>
                <a:spcPts val="0"/>
              </a:spcBef>
              <a:buFontTx/>
              <a:buNone/>
              <a:defRPr sz="8600" b="1" baseline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689601" y="6509545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14FB245-D81F-41CD-85A6-C0FB59321A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2596" y="2477764"/>
            <a:ext cx="7469415" cy="2979610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7400"/>
              </a:lnSpc>
              <a:spcBef>
                <a:spcPts val="0"/>
              </a:spcBef>
              <a:buFontTx/>
              <a:buNone/>
              <a:defRPr sz="8600" b="1" baseline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89601" y="6364405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043708" y="6502639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92D5E70-8BA0-4716-967E-6DA887FAE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2596" y="2477764"/>
            <a:ext cx="7469415" cy="2979610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7400"/>
              </a:lnSpc>
              <a:spcBef>
                <a:spcPts val="0"/>
              </a:spcBef>
              <a:buFontTx/>
              <a:buNone/>
              <a:defRPr sz="8600" b="1" baseline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89601" y="6255550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043708" y="6393784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043708" y="6531900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8DC23E2-6AC7-46EE-86ED-C21EEF7C69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2596" y="2477764"/>
            <a:ext cx="7469415" cy="2979610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7400"/>
              </a:lnSpc>
              <a:spcBef>
                <a:spcPts val="0"/>
              </a:spcBef>
              <a:buFontTx/>
              <a:buNone/>
              <a:defRPr sz="8600" b="1" baseline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689601" y="6509545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7034FE-6E71-4770-8D61-86B092DD9E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2596" y="2477764"/>
            <a:ext cx="7469415" cy="2979610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7400"/>
              </a:lnSpc>
              <a:spcBef>
                <a:spcPts val="0"/>
              </a:spcBef>
              <a:buFontTx/>
              <a:buNone/>
              <a:defRPr sz="8600" b="1" baseline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89601" y="6364405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043708" y="6502639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9DA686F-A1F8-4DE3-BA0A-E50D54DC1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2596" y="2477764"/>
            <a:ext cx="7469415" cy="2979610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7400"/>
              </a:lnSpc>
              <a:spcBef>
                <a:spcPts val="0"/>
              </a:spcBef>
              <a:buFontTx/>
              <a:buNone/>
              <a:defRPr sz="8600" b="1" baseline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89601" y="6255550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043708" y="6393784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043708" y="6531900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9792C97-91F4-4143-A9EE-F5DADBA6F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2596" y="2477764"/>
            <a:ext cx="7469415" cy="2979610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7400"/>
              </a:lnSpc>
              <a:spcBef>
                <a:spcPts val="0"/>
              </a:spcBef>
              <a:buFontTx/>
              <a:buNone/>
              <a:defRPr sz="8600" b="1" baseline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689601" y="6509545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CCCD130-539D-4558-A02C-7C7C810432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9693" y="1566091"/>
            <a:ext cx="7258048" cy="2098765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8300"/>
              </a:lnSpc>
              <a:spcBef>
                <a:spcPts val="0"/>
              </a:spcBef>
              <a:buFontTx/>
              <a:buNone/>
              <a:defRPr sz="9000" b="1" baseline="0">
                <a:solidFill>
                  <a:schemeClr val="accent3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7919" y="3675598"/>
            <a:ext cx="5891892" cy="638725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buFontTx/>
              <a:buNone/>
              <a:defRPr sz="3900" b="1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3100" b="1">
                <a:solidFill>
                  <a:srgbClr val="FFFFFF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3100" b="1">
                <a:solidFill>
                  <a:srgbClr val="FFFFFF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3100" b="1">
                <a:solidFill>
                  <a:srgbClr val="FFFFFF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31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18380" y="4245780"/>
            <a:ext cx="5855289" cy="437515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buFontTx/>
              <a:buNone/>
              <a:defRPr sz="2100" b="1" i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2pPr>
            <a:lvl3pPr marL="914287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3pPr>
            <a:lvl4pPr marL="1371431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4pPr>
            <a:lvl5pPr marL="1828575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9693" y="4654267"/>
            <a:ext cx="2778442" cy="333508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buFontTx/>
              <a:buNone/>
              <a:defRPr sz="1300" b="1" baseline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18380" y="5793676"/>
            <a:ext cx="5184133" cy="287809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200" b="1" i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2pPr>
            <a:lvl3pPr marL="914287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3pPr>
            <a:lvl4pPr marL="1371431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4pPr>
            <a:lvl5pPr marL="1828575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BC1DD19-4719-4EBA-8595-4C8F91DF67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2596" y="2477764"/>
            <a:ext cx="7469415" cy="2979610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7400"/>
              </a:lnSpc>
              <a:spcBef>
                <a:spcPts val="0"/>
              </a:spcBef>
              <a:buFontTx/>
              <a:buNone/>
              <a:defRPr sz="8600" b="1" baseline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89601" y="6364405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043708" y="6502639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3BAE33-D5F1-4789-A2C1-C937848B74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2596" y="2477764"/>
            <a:ext cx="7469415" cy="2979610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7400"/>
              </a:lnSpc>
              <a:spcBef>
                <a:spcPts val="0"/>
              </a:spcBef>
              <a:buFontTx/>
              <a:buNone/>
              <a:defRPr sz="8600" b="1" baseline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89601" y="6255550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043708" y="6393784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043708" y="6531900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F4A934A-F44A-49AF-93E6-55BE078FD0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2596" y="2477764"/>
            <a:ext cx="7469415" cy="2979610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7400"/>
              </a:lnSpc>
              <a:spcBef>
                <a:spcPts val="0"/>
              </a:spcBef>
              <a:buFontTx/>
              <a:buNone/>
              <a:defRPr sz="8600" b="1" baseline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689601" y="6509545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879127C-C770-4629-BF38-DCB2BA26D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2596" y="2477764"/>
            <a:ext cx="7469415" cy="2979610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7400"/>
              </a:lnSpc>
              <a:spcBef>
                <a:spcPts val="0"/>
              </a:spcBef>
              <a:buFontTx/>
              <a:buNone/>
              <a:defRPr sz="8600" b="1" baseline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89601" y="6364405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043708" y="6502639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3455309-FBDD-413C-9E81-272C5BCE92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2596" y="2477764"/>
            <a:ext cx="7469415" cy="2979610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7400"/>
              </a:lnSpc>
              <a:spcBef>
                <a:spcPts val="0"/>
              </a:spcBef>
              <a:buFontTx/>
              <a:buNone/>
              <a:defRPr sz="8600" b="1" baseline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89601" y="6255550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043708" y="6393784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043708" y="6531900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8E5828C-34E4-4E17-9BD7-60FE998116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95515" y="449263"/>
            <a:ext cx="4967514" cy="907823"/>
          </a:xfrm>
          <a:prstGeom prst="rect">
            <a:avLst/>
          </a:prstGeom>
        </p:spPr>
        <p:txBody>
          <a:bodyPr/>
          <a:lstStyle>
            <a:lvl1pPr algn="l">
              <a:lnSpc>
                <a:spcPts val="3140"/>
              </a:lnSpc>
              <a:defRPr sz="37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90804" y="1578205"/>
            <a:ext cx="3614283" cy="2814637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30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130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328228" y="1240972"/>
            <a:ext cx="2815771" cy="38898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689601" y="6509545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44168" y="2851831"/>
            <a:ext cx="1269546" cy="120808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B00A08E0-04B5-443A-A28B-3A56BD5956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95515" y="449263"/>
            <a:ext cx="4967514" cy="907823"/>
          </a:xfrm>
          <a:prstGeom prst="rect">
            <a:avLst/>
          </a:prstGeom>
        </p:spPr>
        <p:txBody>
          <a:bodyPr/>
          <a:lstStyle>
            <a:lvl1pPr algn="l">
              <a:lnSpc>
                <a:spcPts val="3140"/>
              </a:lnSpc>
              <a:defRPr sz="37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90804" y="1578205"/>
            <a:ext cx="3614283" cy="2814637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30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130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328228" y="1240972"/>
            <a:ext cx="2815771" cy="38898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44168" y="2851831"/>
            <a:ext cx="1269546" cy="120808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89601" y="6364405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043708" y="6502639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0F49FD-B544-4D0D-8F0B-9902C9F53F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95515" y="449263"/>
            <a:ext cx="4967514" cy="907823"/>
          </a:xfrm>
          <a:prstGeom prst="rect">
            <a:avLst/>
          </a:prstGeom>
        </p:spPr>
        <p:txBody>
          <a:bodyPr/>
          <a:lstStyle>
            <a:lvl1pPr algn="l">
              <a:lnSpc>
                <a:spcPts val="3140"/>
              </a:lnSpc>
              <a:defRPr sz="37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90804" y="1578205"/>
            <a:ext cx="3614283" cy="2814637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30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130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328228" y="1240972"/>
            <a:ext cx="2815771" cy="388982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44168" y="2851831"/>
            <a:ext cx="1269546" cy="120808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89601" y="6255550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043708" y="6393784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043708" y="6531900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4EBC286-6438-4758-924E-17E1276FDA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ts val="2744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16569" y="6480403"/>
            <a:ext cx="3969204" cy="377597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C8E79863-F336-4F18-BB52-465ED85741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689601" y="6509545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5515" y="449263"/>
            <a:ext cx="4967514" cy="907823"/>
          </a:xfrm>
          <a:prstGeom prst="rect">
            <a:avLst/>
          </a:prstGeom>
        </p:spPr>
        <p:txBody>
          <a:bodyPr/>
          <a:lstStyle>
            <a:lvl1pPr algn="l">
              <a:lnSpc>
                <a:spcPts val="3140"/>
              </a:lnSpc>
              <a:defRPr sz="37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90804" y="1578205"/>
            <a:ext cx="3614283" cy="2814637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30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130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328228" y="0"/>
            <a:ext cx="2815771" cy="2895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44168" y="1270000"/>
            <a:ext cx="1269546" cy="120808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044168" y="4252682"/>
            <a:ext cx="1269546" cy="120808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328229" y="2997200"/>
            <a:ext cx="2815771" cy="2895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8EF218DE-5F9E-41F6-A6AA-C526F93C92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0987" y="450789"/>
            <a:ext cx="4108445" cy="1220658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7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2122" y="1580701"/>
            <a:ext cx="4717823" cy="3251200"/>
          </a:xfrm>
          <a:prstGeom prst="rect">
            <a:avLst/>
          </a:prstGeom>
        </p:spPr>
        <p:txBody>
          <a:bodyPr vert="horz"/>
          <a:lstStyle>
            <a:lvl1pPr>
              <a:defRPr sz="19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50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90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150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1900">
                <a:solidFill>
                  <a:srgbClr val="055E3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689601" y="6509545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4BDC584-65F0-4A74-9463-11A8C73B6C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5515" y="449263"/>
            <a:ext cx="4967514" cy="907823"/>
          </a:xfrm>
          <a:prstGeom prst="rect">
            <a:avLst/>
          </a:prstGeom>
        </p:spPr>
        <p:txBody>
          <a:bodyPr/>
          <a:lstStyle>
            <a:lvl1pPr algn="l">
              <a:lnSpc>
                <a:spcPts val="3140"/>
              </a:lnSpc>
              <a:defRPr sz="37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90804" y="1578205"/>
            <a:ext cx="3614283" cy="2814637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30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130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328228" y="0"/>
            <a:ext cx="2815771" cy="2895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44168" y="1270000"/>
            <a:ext cx="1269546" cy="120808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044168" y="4252682"/>
            <a:ext cx="1269546" cy="120808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328229" y="2997200"/>
            <a:ext cx="2815771" cy="2895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89601" y="6364405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5043708" y="6502639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E036D5EC-B2D8-4415-8093-617BEF3576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5515" y="449263"/>
            <a:ext cx="4967514" cy="907823"/>
          </a:xfrm>
          <a:prstGeom prst="rect">
            <a:avLst/>
          </a:prstGeom>
        </p:spPr>
        <p:txBody>
          <a:bodyPr/>
          <a:lstStyle>
            <a:lvl1pPr algn="l">
              <a:lnSpc>
                <a:spcPts val="3140"/>
              </a:lnSpc>
              <a:defRPr sz="37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90804" y="1578205"/>
            <a:ext cx="3614283" cy="2814637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30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130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328228" y="0"/>
            <a:ext cx="2815771" cy="2895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44168" y="1270000"/>
            <a:ext cx="1269546" cy="120808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044168" y="4252682"/>
            <a:ext cx="1269546" cy="120808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328229" y="2997200"/>
            <a:ext cx="2815771" cy="2895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89601" y="6255550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5043708" y="6393784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043708" y="6531900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C72A0CAC-EEBD-46BD-B114-0CBCDFEC9B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5515" y="449263"/>
            <a:ext cx="4314371" cy="907823"/>
          </a:xfrm>
          <a:prstGeom prst="rect">
            <a:avLst/>
          </a:prstGeom>
        </p:spPr>
        <p:txBody>
          <a:bodyPr/>
          <a:lstStyle>
            <a:lvl1pPr algn="l">
              <a:lnSpc>
                <a:spcPts val="3140"/>
              </a:lnSpc>
              <a:defRPr sz="37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90804" y="1578205"/>
            <a:ext cx="3614283" cy="2814637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30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130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328228" y="0"/>
            <a:ext cx="2815771" cy="190862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44168" y="593386"/>
            <a:ext cx="1269546" cy="120808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044168" y="4659074"/>
            <a:ext cx="1269546" cy="120808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328229" y="4056742"/>
            <a:ext cx="2815771" cy="189411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044168" y="2632635"/>
            <a:ext cx="1269546" cy="120808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28229" y="2032001"/>
            <a:ext cx="2815771" cy="190862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689601" y="6509545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0D7A960C-BBC8-4A2B-8514-B14B224F7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5515" y="449263"/>
            <a:ext cx="4314371" cy="907823"/>
          </a:xfrm>
          <a:prstGeom prst="rect">
            <a:avLst/>
          </a:prstGeom>
        </p:spPr>
        <p:txBody>
          <a:bodyPr/>
          <a:lstStyle>
            <a:lvl1pPr algn="l">
              <a:lnSpc>
                <a:spcPts val="3140"/>
              </a:lnSpc>
              <a:defRPr sz="37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90804" y="1578205"/>
            <a:ext cx="3614283" cy="2814637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30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130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328228" y="0"/>
            <a:ext cx="2815771" cy="190862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44168" y="593386"/>
            <a:ext cx="1269546" cy="120808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044168" y="4659074"/>
            <a:ext cx="1269546" cy="120808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328229" y="4056742"/>
            <a:ext cx="2815771" cy="189411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044168" y="2632635"/>
            <a:ext cx="1269546" cy="120808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28229" y="2032001"/>
            <a:ext cx="2815771" cy="190862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89601" y="6364405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5043708" y="6502639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9D2EFF91-54B3-4387-9B7E-0C0C332534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5515" y="449263"/>
            <a:ext cx="4314371" cy="907823"/>
          </a:xfrm>
          <a:prstGeom prst="rect">
            <a:avLst/>
          </a:prstGeom>
        </p:spPr>
        <p:txBody>
          <a:bodyPr/>
          <a:lstStyle>
            <a:lvl1pPr algn="l">
              <a:lnSpc>
                <a:spcPts val="3140"/>
              </a:lnSpc>
              <a:defRPr sz="37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90804" y="1578205"/>
            <a:ext cx="3614283" cy="2814637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30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130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328228" y="0"/>
            <a:ext cx="2815771" cy="190862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44168" y="593386"/>
            <a:ext cx="1269546" cy="120808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044168" y="4659074"/>
            <a:ext cx="1269546" cy="120808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328229" y="4056742"/>
            <a:ext cx="2815771" cy="189411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044168" y="2632635"/>
            <a:ext cx="1269546" cy="120808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28229" y="2032001"/>
            <a:ext cx="2815771" cy="190862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89601" y="6255550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5043708" y="6393784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043708" y="6531900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DD435F41-99EE-4FFC-9073-94FC6861CB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5515" y="449263"/>
            <a:ext cx="4314371" cy="907823"/>
          </a:xfrm>
          <a:prstGeom prst="rect">
            <a:avLst/>
          </a:prstGeom>
        </p:spPr>
        <p:txBody>
          <a:bodyPr/>
          <a:lstStyle>
            <a:lvl1pPr algn="l">
              <a:lnSpc>
                <a:spcPts val="3140"/>
              </a:lnSpc>
              <a:defRPr sz="37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90804" y="1578205"/>
            <a:ext cx="3614283" cy="2814637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30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130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328228" y="0"/>
            <a:ext cx="2815771" cy="141514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44168" y="368419"/>
            <a:ext cx="1269546" cy="916095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044168" y="4905813"/>
            <a:ext cx="1269546" cy="834588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328229" y="4542971"/>
            <a:ext cx="2815771" cy="140788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044168" y="1877907"/>
            <a:ext cx="1269546" cy="93060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28229" y="1516594"/>
            <a:ext cx="2815771" cy="14117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5044168" y="3378438"/>
            <a:ext cx="1269546" cy="93060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6328229" y="3029782"/>
            <a:ext cx="2815771" cy="14117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689601" y="6509545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14F94F0B-DA33-428A-8192-42F4FC7738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5515" y="449263"/>
            <a:ext cx="4314371" cy="907823"/>
          </a:xfrm>
          <a:prstGeom prst="rect">
            <a:avLst/>
          </a:prstGeom>
        </p:spPr>
        <p:txBody>
          <a:bodyPr/>
          <a:lstStyle>
            <a:lvl1pPr algn="l">
              <a:lnSpc>
                <a:spcPts val="3140"/>
              </a:lnSpc>
              <a:defRPr sz="37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90804" y="1578205"/>
            <a:ext cx="3614283" cy="2814637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30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130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328228" y="0"/>
            <a:ext cx="2815771" cy="141514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44168" y="368419"/>
            <a:ext cx="1269546" cy="916095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044168" y="4905813"/>
            <a:ext cx="1269546" cy="834588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328229" y="4542971"/>
            <a:ext cx="2815771" cy="140788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044168" y="1877907"/>
            <a:ext cx="1269546" cy="93060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28229" y="1516594"/>
            <a:ext cx="2815771" cy="14117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5044168" y="3378438"/>
            <a:ext cx="1269546" cy="93060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6328229" y="3029782"/>
            <a:ext cx="2815771" cy="14117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89601" y="6364405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5043708" y="6502639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94CF2C28-DE72-4B27-B465-64D2131183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5515" y="449263"/>
            <a:ext cx="4314371" cy="907823"/>
          </a:xfrm>
          <a:prstGeom prst="rect">
            <a:avLst/>
          </a:prstGeom>
        </p:spPr>
        <p:txBody>
          <a:bodyPr/>
          <a:lstStyle>
            <a:lvl1pPr algn="l">
              <a:lnSpc>
                <a:spcPts val="3140"/>
              </a:lnSpc>
              <a:defRPr sz="37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90804" y="1578205"/>
            <a:ext cx="3614283" cy="2814637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30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130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328228" y="0"/>
            <a:ext cx="2815771" cy="141514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44168" y="368419"/>
            <a:ext cx="1269546" cy="916095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044168" y="4905813"/>
            <a:ext cx="1269546" cy="834588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328229" y="4542971"/>
            <a:ext cx="2815771" cy="140788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044168" y="1877907"/>
            <a:ext cx="1269546" cy="93060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28229" y="1516594"/>
            <a:ext cx="2815771" cy="14117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5044168" y="3378438"/>
            <a:ext cx="1269546" cy="930607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">
                <a:solidFill>
                  <a:srgbClr val="055E3F"/>
                </a:solidFill>
              </a:defRPr>
            </a:lvl1pPr>
            <a:lvl2pPr marL="457144" indent="0">
              <a:buFontTx/>
              <a:buNone/>
              <a:defRPr sz="1000"/>
            </a:lvl2pPr>
            <a:lvl3pPr marL="914287" indent="0">
              <a:buFontTx/>
              <a:buNone/>
              <a:defRPr sz="1000"/>
            </a:lvl3pPr>
            <a:lvl4pPr marL="1371431" indent="0">
              <a:buFontTx/>
              <a:buNone/>
              <a:defRPr sz="1000"/>
            </a:lvl4pPr>
            <a:lvl5pPr marL="1828575" indent="0"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6328229" y="3029782"/>
            <a:ext cx="2815771" cy="14117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89601" y="6255550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5043708" y="6393784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043708" y="6531900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9F26FDB1-7873-46CA-A048-21FF5C6AD2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02772" y="4139068"/>
            <a:ext cx="5555343" cy="351518"/>
          </a:xfrm>
          <a:prstGeom prst="rect">
            <a:avLst/>
          </a:prstGeom>
        </p:spPr>
        <p:txBody>
          <a:bodyPr/>
          <a:lstStyle>
            <a:lvl1pPr algn="l">
              <a:defRPr sz="1450" b="1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02773" y="5921824"/>
            <a:ext cx="3519714" cy="5188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CAF00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2813" y="511075"/>
            <a:ext cx="7469415" cy="1220658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57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47489" y="1900693"/>
            <a:ext cx="5638797" cy="3251200"/>
          </a:xfrm>
          <a:prstGeom prst="rect">
            <a:avLst/>
          </a:prstGeom>
        </p:spPr>
        <p:txBody>
          <a:bodyPr vert="horz"/>
          <a:lstStyle>
            <a:lvl1pPr>
              <a:defRPr sz="27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90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270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190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1900">
                <a:solidFill>
                  <a:srgbClr val="055E3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89601" y="6364405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043708" y="6502639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08384F7-0078-44EC-8E57-758C1DB1D2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2813" y="511075"/>
            <a:ext cx="7469415" cy="1220658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57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47489" y="1900693"/>
            <a:ext cx="5638797" cy="3251200"/>
          </a:xfrm>
          <a:prstGeom prst="rect">
            <a:avLst/>
          </a:prstGeom>
        </p:spPr>
        <p:txBody>
          <a:bodyPr vert="horz"/>
          <a:lstStyle>
            <a:lvl1pPr>
              <a:defRPr sz="27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90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270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190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1900">
                <a:solidFill>
                  <a:srgbClr val="055E3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89601" y="6255550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043708" y="6393784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043708" y="6531900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1EDFF47-B10D-44AE-BA0B-4B8019E0E5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2596" y="2477764"/>
            <a:ext cx="7469415" cy="2979610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7400"/>
              </a:lnSpc>
              <a:spcBef>
                <a:spcPts val="0"/>
              </a:spcBef>
              <a:buFontTx/>
              <a:buNone/>
              <a:defRPr sz="8600" b="1" baseline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689601" y="6509545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ED6B389-27F4-4DAE-89F8-D992336368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9693" y="1566091"/>
            <a:ext cx="7258048" cy="2098765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8300"/>
              </a:lnSpc>
              <a:spcBef>
                <a:spcPts val="0"/>
              </a:spcBef>
              <a:buFontTx/>
              <a:buNone/>
              <a:defRPr sz="9000" b="1" baseline="0">
                <a:solidFill>
                  <a:schemeClr val="accent3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7919" y="3675598"/>
            <a:ext cx="5891892" cy="638725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buFontTx/>
              <a:buNone/>
              <a:defRPr sz="3900" b="1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3100" b="1">
                <a:solidFill>
                  <a:srgbClr val="FFFFFF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3100" b="1">
                <a:solidFill>
                  <a:srgbClr val="FFFFFF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3100" b="1">
                <a:solidFill>
                  <a:srgbClr val="FFFFFF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31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18380" y="4245780"/>
            <a:ext cx="5855289" cy="437515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buFontTx/>
              <a:buNone/>
              <a:defRPr sz="2100" b="1" i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2pPr>
            <a:lvl3pPr marL="914287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3pPr>
            <a:lvl4pPr marL="1371431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4pPr>
            <a:lvl5pPr marL="1828575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19693" y="4654267"/>
            <a:ext cx="2778442" cy="333508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buFontTx/>
              <a:buNone/>
              <a:defRPr sz="1300" b="1" baseline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18380" y="5793676"/>
            <a:ext cx="5184133" cy="287809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200" b="1" i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2pPr>
            <a:lvl3pPr marL="914287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3pPr>
            <a:lvl4pPr marL="1371431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4pPr>
            <a:lvl5pPr marL="1828575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BC1DD19-4719-4EBA-8595-4C8F91DF67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9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2596" y="2477764"/>
            <a:ext cx="7469415" cy="2979610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7400"/>
              </a:lnSpc>
              <a:spcBef>
                <a:spcPts val="0"/>
              </a:spcBef>
              <a:buFontTx/>
              <a:buNone/>
              <a:defRPr sz="8600" b="1" baseline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89601" y="6364405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043708" y="6502639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A297B8-4CC7-482B-8C99-0BC86AC314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2596" y="2477764"/>
            <a:ext cx="7469415" cy="2979610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7400"/>
              </a:lnSpc>
              <a:spcBef>
                <a:spcPts val="0"/>
              </a:spcBef>
              <a:buFontTx/>
              <a:buNone/>
              <a:defRPr sz="8600" b="1" baseline="0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89601" y="6255550"/>
            <a:ext cx="3302000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>
                <a:solidFill>
                  <a:schemeClr val="bg2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043708" y="6393784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043708" y="6531900"/>
            <a:ext cx="3947887" cy="13811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 algn="r">
              <a:buFontTx/>
              <a:buNone/>
              <a:defRPr sz="1050">
                <a:latin typeface="Arial"/>
                <a:cs typeface="Arial"/>
              </a:defRPr>
            </a:lvl2pPr>
            <a:lvl3pPr marL="914287" indent="0" algn="r">
              <a:buFontTx/>
              <a:buNone/>
              <a:defRPr sz="1050">
                <a:latin typeface="Arial"/>
                <a:cs typeface="Arial"/>
              </a:defRPr>
            </a:lvl3pPr>
            <a:lvl4pPr marL="1371431" indent="0" algn="r">
              <a:buFontTx/>
              <a:buNone/>
              <a:defRPr sz="1050">
                <a:latin typeface="Arial"/>
                <a:cs typeface="Arial"/>
              </a:defRPr>
            </a:lvl4pPr>
            <a:lvl5pPr marL="1828575" indent="0" algn="r">
              <a:buFontTx/>
              <a:buNone/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2C48356-A043-4C5D-B490-2195DE993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1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2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3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4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5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6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7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8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9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1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2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3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4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5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6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7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F979BAFF-4600-49E2-B23D-141B3F91ED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2577EB6-D8CE-405C-A1A0-5FA39D4651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BF72FBD6-63A5-4A5F-B0FE-4878518A77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76B4D7C7-B943-4EFE-85DE-407E495732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A09CE6DA-3C4E-457B-9A2D-6AA5DB941C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FA96D15E-3865-4D24-B6C0-9C7C3D0CB1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B07781D8-3064-4D1F-88C9-672D681E93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6B3A9A4E-74C0-4F29-B16D-D697267FE9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4B0655D-BA40-4E67-90AA-7A78A147D2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ACF693E6-AC35-49AF-9B51-B2CAFABCD6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7A8D1B9E-22F5-4B4D-9D3A-9D2AB34AD6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425" y="6062663"/>
            <a:ext cx="37036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AA260F6-4CF1-424C-A9DB-1790B14843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C0538E8F-E5E0-40C7-B66D-025F5A823B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1BDE6AF2-71F4-4A47-B96D-35628A13DC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47E4A995-102D-4E67-B32E-B115033432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9201C363-D4B9-4B07-981C-7F3D72B722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6067425"/>
            <a:ext cx="91503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4D999073-BD25-4F37-88E5-7F33463261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6067425"/>
            <a:ext cx="91503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F616C264-096F-480D-A977-4800B206B4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6067425"/>
            <a:ext cx="91503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440ACCEC-577A-4E9F-A68F-3031A18F20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303879E-1FAE-479D-A308-90041C24A8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6067425"/>
            <a:ext cx="91503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F910DE99-4410-426D-8662-208087CEB2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6067425"/>
            <a:ext cx="91503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039E83F4-1D62-41AA-8E43-91B01E6F4D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6067425"/>
            <a:ext cx="91503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DF566D75-1192-4CAE-A82D-819D2FA6AC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6067425"/>
            <a:ext cx="91503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59FF1339-2F96-4A48-BD0F-696476353D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6067425"/>
            <a:ext cx="91503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2D13CC9F-A966-4836-94AB-2B7A6D2726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6067425"/>
            <a:ext cx="91503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4726F09C-85FC-4D63-B1C5-CB52B75DB5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6067425"/>
            <a:ext cx="91503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12531E80-425B-4E54-904D-BA2490A839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6067425"/>
            <a:ext cx="91503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E2088BC2-60D1-4A52-BC53-B14C783E2F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6067425"/>
            <a:ext cx="91503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23AF9D1A-3F64-4B56-AA68-88A520D514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6067425"/>
            <a:ext cx="91503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B83684DD-9BF1-405A-8352-79B13094FB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263" y="1952625"/>
            <a:ext cx="6640512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6067425"/>
            <a:ext cx="91503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F489A432-B4A5-44E2-92F1-7FEE62467E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6067425"/>
            <a:ext cx="91503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39676129-E4EB-4A09-8BB5-FD4F200025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DA4A2A3A-E3EE-48AF-8A97-F293AAA268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80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CB76AFEB-3A68-4CB7-82C4-E01E4FABA8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A7A59617-5869-497D-BD81-D71891CDB1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9684BA77-78EA-4927-A9FC-DDD1F8A998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21006" y="604066"/>
            <a:ext cx="8019458" cy="2098765"/>
          </a:xfrm>
        </p:spPr>
        <p:txBody>
          <a:bodyPr/>
          <a:lstStyle/>
          <a:p>
            <a:r>
              <a:rPr lang="en-US" sz="6000" dirty="0" smtClean="0"/>
              <a:t>Height Adjustable Workstation Assessment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21006" y="3240706"/>
            <a:ext cx="5855289" cy="437515"/>
          </a:xfrm>
        </p:spPr>
        <p:txBody>
          <a:bodyPr/>
          <a:lstStyle/>
          <a:p>
            <a:r>
              <a:rPr lang="en-US" dirty="0" smtClean="0"/>
              <a:t>Ohio University, Athens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397969" y="4008347"/>
            <a:ext cx="2904736" cy="1686258"/>
          </a:xfrm>
        </p:spPr>
        <p:txBody>
          <a:bodyPr/>
          <a:lstStyle/>
          <a:p>
            <a:r>
              <a:rPr lang="en-US" sz="2100" dirty="0" smtClean="0">
                <a:solidFill>
                  <a:schemeClr val="accent1"/>
                </a:solidFill>
              </a:rPr>
              <a:t>Chris </a:t>
            </a:r>
            <a:r>
              <a:rPr lang="en-US" sz="2100" dirty="0" err="1" smtClean="0">
                <a:solidFill>
                  <a:schemeClr val="accent1"/>
                </a:solidFill>
              </a:rPr>
              <a:t>Rasch</a:t>
            </a:r>
            <a:endParaRPr lang="en-US" sz="2100" dirty="0" smtClean="0">
              <a:solidFill>
                <a:schemeClr val="accent1"/>
              </a:solidFill>
            </a:endParaRPr>
          </a:p>
          <a:p>
            <a:r>
              <a:rPr lang="en-US" sz="2100" dirty="0" err="1" smtClean="0">
                <a:solidFill>
                  <a:schemeClr val="accent1"/>
                </a:solidFill>
              </a:rPr>
              <a:t>Xiaodong</a:t>
            </a:r>
            <a:r>
              <a:rPr lang="en-US" sz="2100" dirty="0" smtClean="0">
                <a:solidFill>
                  <a:schemeClr val="accent1"/>
                </a:solidFill>
              </a:rPr>
              <a:t> Song</a:t>
            </a:r>
          </a:p>
          <a:p>
            <a:r>
              <a:rPr lang="en-US" sz="2100" dirty="0" smtClean="0">
                <a:solidFill>
                  <a:schemeClr val="accent1"/>
                </a:solidFill>
              </a:rPr>
              <a:t>Seth Taylor</a:t>
            </a:r>
          </a:p>
          <a:p>
            <a:r>
              <a:rPr lang="en-US" sz="2100" dirty="0" smtClean="0">
                <a:solidFill>
                  <a:schemeClr val="accent1"/>
                </a:solidFill>
              </a:rPr>
              <a:t>Erik </a:t>
            </a:r>
            <a:r>
              <a:rPr lang="en-US" sz="2100" dirty="0" err="1" smtClean="0">
                <a:solidFill>
                  <a:schemeClr val="accent1"/>
                </a:solidFill>
              </a:rPr>
              <a:t>Blotzer</a:t>
            </a:r>
            <a:endParaRPr lang="en-US" sz="2100" dirty="0" smtClean="0">
              <a:solidFill>
                <a:schemeClr val="accent1"/>
              </a:solidFill>
            </a:endParaRPr>
          </a:p>
          <a:p>
            <a:endParaRPr lang="en-US" sz="2100" dirty="0">
              <a:solidFill>
                <a:schemeClr val="accent1"/>
              </a:solidFill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008595" y="4008347"/>
            <a:ext cx="3248025" cy="1640466"/>
          </a:xfrm>
        </p:spPr>
        <p:txBody>
          <a:bodyPr/>
          <a:lstStyle/>
          <a:p>
            <a:r>
              <a:rPr lang="en-US" sz="2100" dirty="0" smtClean="0">
                <a:solidFill>
                  <a:srgbClr val="FCAF00"/>
                </a:solidFill>
              </a:rPr>
              <a:t>Client:  </a:t>
            </a:r>
            <a:r>
              <a:rPr lang="en-US" sz="2100" dirty="0" smtClean="0">
                <a:solidFill>
                  <a:schemeClr val="accent1"/>
                </a:solidFill>
              </a:rPr>
              <a:t>Marty </a:t>
            </a:r>
            <a:r>
              <a:rPr lang="en-US" sz="2100" dirty="0" err="1" smtClean="0">
                <a:solidFill>
                  <a:schemeClr val="accent1"/>
                </a:solidFill>
              </a:rPr>
              <a:t>Dagostino</a:t>
            </a:r>
            <a:endParaRPr lang="en-US" sz="2100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rgbClr val="FCAF00"/>
                </a:solidFill>
              </a:rPr>
              <a:t>Advisor:  </a:t>
            </a:r>
            <a:r>
              <a:rPr lang="en-US" dirty="0" smtClean="0">
                <a:solidFill>
                  <a:schemeClr val="accent1"/>
                </a:solidFill>
              </a:rPr>
              <a:t>Diana </a:t>
            </a:r>
            <a:r>
              <a:rPr lang="en-US" dirty="0" err="1" smtClean="0">
                <a:solidFill>
                  <a:schemeClr val="accent1"/>
                </a:solidFill>
              </a:rPr>
              <a:t>Schwerha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sz="2100" dirty="0" smtClean="0">
                <a:solidFill>
                  <a:srgbClr val="FCAF00"/>
                </a:solidFill>
              </a:rPr>
              <a:t>Instructor:  </a:t>
            </a:r>
            <a:r>
              <a:rPr lang="en-US" sz="2100" dirty="0" smtClean="0">
                <a:solidFill>
                  <a:schemeClr val="accent1"/>
                </a:solidFill>
              </a:rPr>
              <a:t>Gary </a:t>
            </a:r>
            <a:r>
              <a:rPr lang="en-US" sz="2100" dirty="0" err="1" smtClean="0">
                <a:solidFill>
                  <a:schemeClr val="accent1"/>
                </a:solidFill>
              </a:rPr>
              <a:t>Weckman</a:t>
            </a:r>
            <a:endParaRPr lang="en-US" sz="21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006" y="4008347"/>
            <a:ext cx="22486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FCAF00"/>
                </a:solidFill>
              </a:rPr>
              <a:t>Team Members:</a:t>
            </a:r>
            <a:endParaRPr lang="en-US" sz="2100" b="1" dirty="0">
              <a:solidFill>
                <a:srgbClr val="FCA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z="5400" dirty="0" smtClean="0"/>
              <a:t>Updated Workflow </a:t>
            </a:r>
            <a:r>
              <a:rPr lang="en-US" altLang="en-US" sz="5400" dirty="0"/>
              <a:t>Diagram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Height Adjustable Workstation Assessment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84F7-0078-44EC-8E57-758C1DB1D2D4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89414783"/>
              </p:ext>
            </p:extLst>
          </p:nvPr>
        </p:nvGraphicFramePr>
        <p:xfrm>
          <a:off x="1524000" y="2968307"/>
          <a:ext cx="5957887" cy="1279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17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z="5400" dirty="0"/>
              <a:t>Process Analysis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7489" y="1900693"/>
            <a:ext cx="7104739" cy="387495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/>
              <a:t>After the survey </a:t>
            </a:r>
            <a:r>
              <a:rPr lang="en-US" altLang="en-US" sz="2400" dirty="0" smtClean="0"/>
              <a:t>was completed, we analyzed the data and made inferences</a:t>
            </a:r>
            <a:endParaRPr lang="en-US" altLang="en-US" sz="2400" dirty="0"/>
          </a:p>
          <a:p>
            <a:pPr lvl="1">
              <a:spcBef>
                <a:spcPts val="1200"/>
              </a:spcBef>
            </a:pPr>
            <a:r>
              <a:rPr lang="en-US" altLang="en-US" sz="2000" dirty="0" smtClean="0"/>
              <a:t>Looked </a:t>
            </a:r>
            <a:r>
              <a:rPr lang="en-US" altLang="en-US" sz="2000" dirty="0"/>
              <a:t>for correlations between how they use the workstation, their daily habits, etc., and their </a:t>
            </a:r>
            <a:r>
              <a:rPr lang="en-US" altLang="en-US" sz="2000" dirty="0" smtClean="0"/>
              <a:t>reported pains</a:t>
            </a:r>
            <a:endParaRPr lang="en-US" altLang="en-US" sz="2000" dirty="0"/>
          </a:p>
          <a:p>
            <a:pPr>
              <a:spcBef>
                <a:spcPts val="1200"/>
              </a:spcBef>
            </a:pPr>
            <a:r>
              <a:rPr lang="en-US" altLang="en-US" sz="2400" dirty="0"/>
              <a:t>Cost-Benefit analysis </a:t>
            </a:r>
            <a:r>
              <a:rPr lang="en-US" altLang="en-US" sz="2400" dirty="0" smtClean="0"/>
              <a:t>was performed comparing…</a:t>
            </a:r>
            <a:endParaRPr lang="en-US" altLang="en-US" sz="2400" dirty="0"/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Cost of adjustable workstation </a:t>
            </a:r>
            <a:endParaRPr lang="en-US" altLang="en-US" sz="2000" dirty="0" smtClean="0"/>
          </a:p>
          <a:p>
            <a:pPr lvl="1">
              <a:spcBef>
                <a:spcPts val="1200"/>
              </a:spcBef>
            </a:pPr>
            <a:r>
              <a:rPr lang="en-US" altLang="en-US" sz="2000" dirty="0" smtClean="0"/>
              <a:t>Savings associated with change in productivity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Height Adjustable Workstation Assessment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84F7-0078-44EC-8E57-758C1DB1D2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z="5400" dirty="0" smtClean="0"/>
              <a:t>KPIVs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7489" y="1900693"/>
            <a:ext cx="7272561" cy="3251200"/>
          </a:xfrm>
        </p:spPr>
        <p:txBody>
          <a:bodyPr/>
          <a:lstStyle/>
          <a:p>
            <a:r>
              <a:rPr lang="en-US" sz="2400" dirty="0" smtClean="0"/>
              <a:t>Correlation values were calculated for different factors that could contribute to a worker’s pain</a:t>
            </a:r>
          </a:p>
          <a:p>
            <a:r>
              <a:rPr lang="en-US" sz="2400" dirty="0" smtClean="0"/>
              <a:t>KPIVs were determined to be:</a:t>
            </a:r>
          </a:p>
          <a:p>
            <a:pPr lvl="1"/>
            <a:r>
              <a:rPr lang="en-US" sz="1600" dirty="0" smtClean="0"/>
              <a:t>BMI: r=0.488</a:t>
            </a:r>
          </a:p>
          <a:p>
            <a:pPr lvl="1"/>
            <a:r>
              <a:rPr lang="en-US" sz="1600" dirty="0" smtClean="0"/>
              <a:t>Hours standing outside of work: r=0.500</a:t>
            </a:r>
          </a:p>
          <a:p>
            <a:pPr lvl="1"/>
            <a:r>
              <a:rPr lang="en-US" sz="1600" dirty="0" smtClean="0"/>
              <a:t>Age:  r=0.687</a:t>
            </a:r>
            <a:endParaRPr lang="en-US" sz="1600" dirty="0"/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Number </a:t>
            </a:r>
            <a:r>
              <a:rPr lang="en-US" sz="1600" dirty="0">
                <a:solidFill>
                  <a:srgbClr val="FF0000"/>
                </a:solidFill>
              </a:rPr>
              <a:t>of position </a:t>
            </a:r>
            <a:r>
              <a:rPr lang="en-US" sz="1600" dirty="0" smtClean="0">
                <a:solidFill>
                  <a:srgbClr val="FF0000"/>
                </a:solidFill>
              </a:rPr>
              <a:t>changes: r=0.588</a:t>
            </a:r>
            <a:endParaRPr lang="en-US" sz="1600" dirty="0">
              <a:solidFill>
                <a:srgbClr val="FF0000"/>
              </a:solidFill>
            </a:endParaRPr>
          </a:p>
          <a:p>
            <a:pPr lvl="2"/>
            <a:r>
              <a:rPr lang="en-US" sz="1600" dirty="0" smtClean="0"/>
              <a:t>(N=15, </a:t>
            </a:r>
            <a:r>
              <a:rPr lang="el-GR" sz="1600" dirty="0" smtClean="0"/>
              <a:t>α</a:t>
            </a:r>
            <a:r>
              <a:rPr lang="en-US" sz="1600" dirty="0" smtClean="0"/>
              <a:t> = 0.1)</a:t>
            </a:r>
          </a:p>
          <a:p>
            <a:r>
              <a:rPr lang="en-US" sz="2400" dirty="0" smtClean="0"/>
              <a:t>Correlation does not always mean causation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Height Adjustable Workstation Assessment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84F7-0078-44EC-8E57-758C1DB1D2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2813" y="511075"/>
            <a:ext cx="8365402" cy="1220658"/>
          </a:xfrm>
        </p:spPr>
        <p:txBody>
          <a:bodyPr/>
          <a:lstStyle/>
          <a:p>
            <a:r>
              <a:rPr lang="en-US" altLang="en-US" sz="5400" dirty="0" smtClean="0"/>
              <a:t>Average Frequency of Pain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Height Adjustable Workstation Assessment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84F7-0078-44EC-8E57-758C1DB1D2D4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423213"/>
              </p:ext>
            </p:extLst>
          </p:nvPr>
        </p:nvGraphicFramePr>
        <p:xfrm>
          <a:off x="952206" y="1323834"/>
          <a:ext cx="7918839" cy="455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 rot="18900000">
            <a:off x="250389" y="4588258"/>
            <a:ext cx="928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Never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 rot="18900000">
            <a:off x="387499" y="3345272"/>
            <a:ext cx="767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Rarely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 rot="18888644">
            <a:off x="3604" y="2267532"/>
            <a:ext cx="1238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Sometimes</a:t>
            </a:r>
          </a:p>
        </p:txBody>
      </p:sp>
    </p:spTree>
    <p:extLst>
      <p:ext uri="{BB962C8B-B14F-4D97-AF65-F5344CB8AC3E}">
        <p14:creationId xmlns:p14="http://schemas.microsoft.com/office/powerpoint/2010/main" val="27854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5400" dirty="0" smtClean="0"/>
              <a:t>Any Pain Severe?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84F7-0078-44EC-8E57-758C1DB1D2D4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215728"/>
              </p:ext>
            </p:extLst>
          </p:nvPr>
        </p:nvGraphicFramePr>
        <p:xfrm>
          <a:off x="238125" y="1181100"/>
          <a:ext cx="875347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38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z="5400" dirty="0" smtClean="0"/>
              <a:t>Breaks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Height Adjustable Workstation Assessment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84F7-0078-44EC-8E57-758C1DB1D2D4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876863"/>
              </p:ext>
            </p:extLst>
          </p:nvPr>
        </p:nvGraphicFramePr>
        <p:xfrm>
          <a:off x="4572000" y="1133969"/>
          <a:ext cx="4305300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097436"/>
              </p:ext>
            </p:extLst>
          </p:nvPr>
        </p:nvGraphicFramePr>
        <p:xfrm>
          <a:off x="95249" y="1133969"/>
          <a:ext cx="4381501" cy="4224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2596" y="5542964"/>
            <a:ext cx="863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 reduction in break time per day to relieve pain:  7.7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z="5400" dirty="0"/>
              <a:t>Personal Opinions of </a:t>
            </a:r>
            <a:r>
              <a:rPr lang="en-US" altLang="en-US" sz="5400" dirty="0" smtClean="0"/>
              <a:t>Adjustable Workstations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7489" y="1900692"/>
            <a:ext cx="7104739" cy="399210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400" dirty="0"/>
              <a:t>Feel more productive?  </a:t>
            </a:r>
          </a:p>
          <a:p>
            <a:pPr lvl="1">
              <a:spcBef>
                <a:spcPts val="600"/>
              </a:spcBef>
            </a:pPr>
            <a:r>
              <a:rPr lang="en-US" altLang="en-US" sz="1800" dirty="0" smtClean="0"/>
              <a:t>73% </a:t>
            </a:r>
            <a:r>
              <a:rPr lang="en-US" altLang="en-US" sz="1800" dirty="0"/>
              <a:t>say </a:t>
            </a:r>
            <a:r>
              <a:rPr lang="en-US" altLang="en-US" sz="1800" dirty="0" smtClean="0"/>
              <a:t>yes, 27% say no change</a:t>
            </a:r>
            <a:endParaRPr lang="en-US" altLang="en-US" sz="1800" dirty="0"/>
          </a:p>
          <a:p>
            <a:pPr>
              <a:spcBef>
                <a:spcPts val="600"/>
              </a:spcBef>
            </a:pPr>
            <a:r>
              <a:rPr lang="en-US" altLang="en-US" sz="2400" dirty="0"/>
              <a:t>Improved overall comfort?  </a:t>
            </a:r>
          </a:p>
          <a:p>
            <a:pPr lvl="1">
              <a:spcBef>
                <a:spcPts val="600"/>
              </a:spcBef>
            </a:pPr>
            <a:r>
              <a:rPr lang="en-US" altLang="en-US" sz="1800" dirty="0" smtClean="0"/>
              <a:t>93% </a:t>
            </a:r>
            <a:r>
              <a:rPr lang="en-US" altLang="en-US" sz="1800" dirty="0"/>
              <a:t>say between moderate and significant </a:t>
            </a:r>
            <a:r>
              <a:rPr lang="en-US" altLang="en-US" sz="1800" dirty="0" smtClean="0"/>
              <a:t>improvement, 7% say no change</a:t>
            </a:r>
            <a:endParaRPr lang="en-US" altLang="en-US" sz="1800" dirty="0"/>
          </a:p>
          <a:p>
            <a:pPr>
              <a:spcBef>
                <a:spcPts val="600"/>
              </a:spcBef>
            </a:pPr>
            <a:r>
              <a:rPr lang="en-US" altLang="en-US" sz="2400" dirty="0"/>
              <a:t>Improved overall mood?  </a:t>
            </a:r>
          </a:p>
          <a:p>
            <a:pPr lvl="1">
              <a:spcBef>
                <a:spcPts val="600"/>
              </a:spcBef>
            </a:pPr>
            <a:r>
              <a:rPr lang="en-US" altLang="en-US" sz="1800" dirty="0" smtClean="0"/>
              <a:t>93% </a:t>
            </a:r>
            <a:r>
              <a:rPr lang="en-US" altLang="en-US" sz="1800" dirty="0"/>
              <a:t>say </a:t>
            </a:r>
            <a:r>
              <a:rPr lang="en-US" altLang="en-US" sz="1800" dirty="0" smtClean="0"/>
              <a:t>yes, 7% say no change</a:t>
            </a:r>
            <a:endParaRPr lang="en-US" altLang="en-US" sz="1800" dirty="0"/>
          </a:p>
          <a:p>
            <a:pPr>
              <a:spcBef>
                <a:spcPts val="600"/>
              </a:spcBef>
            </a:pPr>
            <a:r>
              <a:rPr lang="en-US" sz="2400" dirty="0" smtClean="0"/>
              <a:t>Would you recommend HAW to others, with or without pain?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100% say yes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Height Adjustable Workstation Assessment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84F7-0078-44EC-8E57-758C1DB1D2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5400" dirty="0" smtClean="0"/>
              <a:t>Summary of Results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7489" y="1900692"/>
            <a:ext cx="7691661" cy="398575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 smtClean="0"/>
              <a:t>Frequency </a:t>
            </a:r>
            <a:r>
              <a:rPr lang="en-US" altLang="en-US" sz="2400" dirty="0"/>
              <a:t>of pain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Decreased in 6 </a:t>
            </a:r>
            <a:r>
              <a:rPr lang="en-US" altLang="en-US" sz="2000" dirty="0" smtClean="0"/>
              <a:t>of 8 areas, but increased in the feet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Severity of Pain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 smtClean="0"/>
              <a:t>Decreased in all areas except feet and legs where it increased</a:t>
            </a:r>
            <a:endParaRPr lang="en-US" altLang="en-US" sz="2000" dirty="0"/>
          </a:p>
          <a:p>
            <a:pPr>
              <a:spcBef>
                <a:spcPts val="1200"/>
              </a:spcBef>
            </a:pPr>
            <a:r>
              <a:rPr lang="en-US" altLang="en-US" sz="2400" dirty="0"/>
              <a:t>Length of breaks due to pain or discomfort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 smtClean="0"/>
              <a:t>Fewer and shorter breaks required to relieve pain</a:t>
            </a:r>
            <a:endParaRPr lang="en-US" altLang="en-US" sz="2000" dirty="0"/>
          </a:p>
          <a:p>
            <a:pPr>
              <a:spcBef>
                <a:spcPts val="1200"/>
              </a:spcBef>
            </a:pPr>
            <a:r>
              <a:rPr lang="en-US" altLang="en-US" sz="2400" dirty="0"/>
              <a:t>Overall Opinion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 smtClean="0"/>
              <a:t>More productive, increased comfort, improved mood, would recommend HAWs to everyone</a:t>
            </a:r>
            <a:endParaRPr lang="en-US" altLang="en-US" sz="20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Height Adjustable Workstation Assessment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84F7-0078-44EC-8E57-758C1DB1D2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z="5400" dirty="0"/>
              <a:t>Findings from Other Studies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7489" y="1900693"/>
            <a:ext cx="7104739" cy="3251200"/>
          </a:xfrm>
        </p:spPr>
        <p:txBody>
          <a:bodyPr/>
          <a:lstStyle/>
          <a:p>
            <a:r>
              <a:rPr lang="en-US" altLang="en-US" sz="2400" dirty="0"/>
              <a:t>Effects of An Electric Height-Adjustable </a:t>
            </a:r>
            <a:r>
              <a:rPr lang="en-US" altLang="en-US" sz="2400" dirty="0" err="1"/>
              <a:t>Worksurface</a:t>
            </a:r>
            <a:r>
              <a:rPr lang="en-US" altLang="en-US" sz="2400" dirty="0"/>
              <a:t> on Self-assessed Musculoskeletal Discomfort and Productivity in Computer Workers</a:t>
            </a:r>
          </a:p>
          <a:p>
            <a:pPr lvl="1"/>
            <a:r>
              <a:rPr lang="en-US" altLang="en-US" sz="1800" dirty="0"/>
              <a:t>Alan Hedge of Cornell University, 2004</a:t>
            </a:r>
          </a:p>
          <a:p>
            <a:pPr lvl="1"/>
            <a:r>
              <a:rPr lang="en-US" altLang="en-US" sz="1800" dirty="0"/>
              <a:t>Found significant decrease in severity of pain in shoulders, neck, upper back, lower back, forearms, wrists, and hands</a:t>
            </a:r>
          </a:p>
          <a:p>
            <a:pPr lvl="1"/>
            <a:r>
              <a:rPr lang="en-US" altLang="en-US" sz="1800" dirty="0"/>
              <a:t>Found slight significant increase in frequency of pain in the same areas</a:t>
            </a:r>
          </a:p>
          <a:p>
            <a:pPr lvl="1"/>
            <a:r>
              <a:rPr lang="en-US" altLang="en-US" sz="1800" dirty="0"/>
              <a:t>Lower increase in discomfort ratings throughout the day</a:t>
            </a:r>
          </a:p>
          <a:p>
            <a:pPr lvl="1"/>
            <a:r>
              <a:rPr lang="en-US" altLang="en-US" sz="1800" dirty="0"/>
              <a:t>57.2% said it “somewhat/definitely helped” with productivity</a:t>
            </a:r>
          </a:p>
          <a:p>
            <a:pPr lvl="1"/>
            <a:r>
              <a:rPr lang="en-US" altLang="en-US" sz="1800" dirty="0"/>
              <a:t>82.4% of participants preferred the EHAW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Height Adjustable Workstation Assessment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84F7-0078-44EC-8E57-758C1DB1D2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z="5400" dirty="0"/>
              <a:t>Findings from Other Studies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7489" y="1900693"/>
            <a:ext cx="7104739" cy="3251200"/>
          </a:xfrm>
        </p:spPr>
        <p:txBody>
          <a:bodyPr/>
          <a:lstStyle/>
          <a:p>
            <a:r>
              <a:rPr lang="en-US" altLang="en-US" sz="2400" dirty="0"/>
              <a:t>Reducing Occupational Sitting Time and Improving Worker Health:  The Take-a-Stand Project</a:t>
            </a:r>
          </a:p>
          <a:p>
            <a:pPr lvl="1"/>
            <a:r>
              <a:rPr lang="en-US" altLang="en-US" sz="2000" dirty="0" err="1"/>
              <a:t>Pronk</a:t>
            </a:r>
            <a:r>
              <a:rPr lang="en-US" altLang="en-US" sz="2000" dirty="0"/>
              <a:t>, Katz, Lowry, and </a:t>
            </a:r>
            <a:r>
              <a:rPr lang="en-US" altLang="en-US" sz="2000" dirty="0" err="1"/>
              <a:t>Payfer</a:t>
            </a:r>
            <a:r>
              <a:rPr lang="en-US" altLang="en-US" sz="2000" dirty="0"/>
              <a:t>, 2011</a:t>
            </a:r>
          </a:p>
          <a:p>
            <a:pPr lvl="1"/>
            <a:r>
              <a:rPr lang="en-US" altLang="en-US" sz="2000" dirty="0"/>
              <a:t>Time spent sitting reduced by 66 min each day</a:t>
            </a:r>
          </a:p>
          <a:p>
            <a:pPr lvl="1"/>
            <a:r>
              <a:rPr lang="en-US" altLang="en-US" sz="2000" dirty="0"/>
              <a:t>Reduction of upper-back and neck pain by 54%</a:t>
            </a:r>
          </a:p>
          <a:p>
            <a:pPr lvl="1"/>
            <a:r>
              <a:rPr lang="en-US" altLang="en-US" sz="2000" dirty="0"/>
              <a:t>Increased mood and vigor, decreased depression, confusion, and tension</a:t>
            </a:r>
          </a:p>
          <a:p>
            <a:pPr lvl="1"/>
            <a:r>
              <a:rPr lang="en-US" altLang="en-US" sz="2000" dirty="0"/>
              <a:t>All observed changes went away after FHW was replaced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Height Adjustable Workstation Assessment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84F7-0078-44EC-8E57-758C1DB1D2D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z="5400" dirty="0"/>
              <a:t>Introduction</a:t>
            </a:r>
            <a:endParaRPr lang="en-US" sz="5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7489" y="1900693"/>
            <a:ext cx="8061231" cy="3251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ct val="30000"/>
              </a:spcAft>
            </a:pPr>
            <a:r>
              <a:rPr lang="en-US" altLang="en-US" sz="2400" dirty="0" smtClean="0"/>
              <a:t>Studies </a:t>
            </a:r>
            <a:r>
              <a:rPr lang="en-US" altLang="en-US" sz="2400" dirty="0"/>
              <a:t>show extensive sitting is unhealthy</a:t>
            </a:r>
            <a:r>
              <a:rPr lang="en-US" altLang="en-US" sz="2400" baseline="30000" dirty="0"/>
              <a:t>1</a:t>
            </a:r>
            <a:endParaRPr lang="en-US" altLang="en-US" sz="2400" dirty="0"/>
          </a:p>
          <a:p>
            <a:pPr lvl="1" eaLnBrk="1" hangingPunct="1">
              <a:spcBef>
                <a:spcPts val="600"/>
              </a:spcBef>
              <a:spcAft>
                <a:spcPct val="30000"/>
              </a:spcAft>
            </a:pPr>
            <a:r>
              <a:rPr lang="en-US" altLang="en-US" sz="2000" dirty="0"/>
              <a:t>Heart disease, obesity, type 2 diabetes, </a:t>
            </a:r>
            <a:r>
              <a:rPr lang="en-US" altLang="en-US" sz="2000" dirty="0" smtClean="0"/>
              <a:t>muscular and skeletal </a:t>
            </a:r>
            <a:r>
              <a:rPr lang="en-US" altLang="en-US" sz="2000" dirty="0"/>
              <a:t>issues</a:t>
            </a:r>
          </a:p>
          <a:p>
            <a:pPr eaLnBrk="1" hangingPunct="1">
              <a:spcBef>
                <a:spcPts val="1200"/>
              </a:spcBef>
              <a:spcAft>
                <a:spcPct val="30000"/>
              </a:spcAft>
            </a:pPr>
            <a:r>
              <a:rPr lang="en-US" altLang="en-US" sz="2400" dirty="0"/>
              <a:t>Height adjustable </a:t>
            </a:r>
            <a:r>
              <a:rPr lang="en-US" altLang="en-US" sz="2400" dirty="0" smtClean="0"/>
              <a:t>workstation </a:t>
            </a:r>
            <a:r>
              <a:rPr lang="en-US" altLang="en-US" sz="2400" dirty="0"/>
              <a:t>could help change </a:t>
            </a:r>
            <a:r>
              <a:rPr lang="en-US" altLang="en-US" sz="2400" dirty="0" smtClean="0"/>
              <a:t>this and improve worker comfort and productivity</a:t>
            </a:r>
          </a:p>
          <a:p>
            <a:pPr>
              <a:spcBef>
                <a:spcPts val="1200"/>
              </a:spcBef>
            </a:pPr>
            <a:r>
              <a:rPr lang="en-US" altLang="en-US" sz="2400" dirty="0"/>
              <a:t>Some faculty and staff at OU already utilize this type of table and requests for them have increased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No in-depth follow up study has been done to evaluate the impact of adjustable workstations at Ohio University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endParaRPr lang="en-US" altLang="en-US" sz="2400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Height Adjustable Workstation Assessment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BC1DD19-4719-4EBA-8595-4C8F91DF678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525728" y="5725363"/>
            <a:ext cx="3618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aseline="30000" dirty="0"/>
              <a:t>1</a:t>
            </a:r>
            <a:r>
              <a:rPr lang="en-US" sz="1000" dirty="0" smtClean="0"/>
              <a:t>2010 </a:t>
            </a:r>
            <a:r>
              <a:rPr lang="en-US" sz="1000" dirty="0"/>
              <a:t>American Cancer Society study, “Leisure Time Spent Sitting in Relation to Total Mortality in a Prospective Cohort of US Adults”</a:t>
            </a:r>
          </a:p>
        </p:txBody>
      </p:sp>
    </p:spTree>
    <p:extLst>
      <p:ext uri="{BB962C8B-B14F-4D97-AF65-F5344CB8AC3E}">
        <p14:creationId xmlns:p14="http://schemas.microsoft.com/office/powerpoint/2010/main" val="10963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5400" dirty="0" smtClean="0"/>
              <a:t>Cost-Benefit Analysis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7489" y="1900693"/>
            <a:ext cx="8040911" cy="3251200"/>
          </a:xfrm>
        </p:spPr>
        <p:txBody>
          <a:bodyPr/>
          <a:lstStyle/>
          <a:p>
            <a:r>
              <a:rPr lang="en-US" sz="2400" dirty="0" smtClean="0"/>
              <a:t>Assumptions:</a:t>
            </a:r>
          </a:p>
          <a:p>
            <a:pPr lvl="1"/>
            <a:r>
              <a:rPr lang="en-US" dirty="0" smtClean="0"/>
              <a:t>Average Salary:  $59,000</a:t>
            </a:r>
          </a:p>
          <a:p>
            <a:pPr lvl="2"/>
            <a:r>
              <a:rPr lang="en-US" sz="1800" dirty="0" smtClean="0"/>
              <a:t>Calculated from average salaries from professions reported by respondents</a:t>
            </a:r>
          </a:p>
          <a:p>
            <a:pPr lvl="1"/>
            <a:r>
              <a:rPr lang="en-US" dirty="0" smtClean="0"/>
              <a:t>251 working days in a year</a:t>
            </a:r>
          </a:p>
          <a:p>
            <a:pPr lvl="1"/>
            <a:r>
              <a:rPr lang="en-US" dirty="0" smtClean="0"/>
              <a:t>8 hours working each day</a:t>
            </a:r>
          </a:p>
          <a:p>
            <a:pPr lvl="1"/>
            <a:r>
              <a:rPr lang="en-US" dirty="0" smtClean="0"/>
              <a:t>Equates to $29.45 per </a:t>
            </a:r>
            <a:r>
              <a:rPr lang="en-US" dirty="0" smtClean="0"/>
              <a:t>hour or </a:t>
            </a:r>
            <a:r>
              <a:rPr lang="en-US" dirty="0" smtClean="0"/>
              <a:t>$</a:t>
            </a:r>
            <a:r>
              <a:rPr lang="en-US" dirty="0" smtClean="0"/>
              <a:t>0.49 per minute</a:t>
            </a:r>
            <a:endParaRPr lang="en-US" dirty="0" smtClean="0"/>
          </a:p>
          <a:p>
            <a:pPr lvl="1"/>
            <a:r>
              <a:rPr lang="en-US" dirty="0" smtClean="0"/>
              <a:t>$1400 for adjustable workstation</a:t>
            </a:r>
          </a:p>
          <a:p>
            <a:r>
              <a:rPr lang="en-US" sz="2400" dirty="0" smtClean="0"/>
              <a:t>Could not find figures relating to adjustable workstations and reduction in MSD claims so analysis is based on productivity increase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Height Adjustable Workstation Assessment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84F7-0078-44EC-8E57-758C1DB1D2D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5400" dirty="0" smtClean="0"/>
              <a:t>Cost-Benefit Analysis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7490" y="1900693"/>
            <a:ext cx="2835466" cy="3251200"/>
          </a:xfrm>
        </p:spPr>
        <p:txBody>
          <a:bodyPr/>
          <a:lstStyle/>
          <a:p>
            <a:r>
              <a:rPr lang="en-US" sz="2400" dirty="0" smtClean="0"/>
              <a:t>$948 saved per year on reduced break time</a:t>
            </a:r>
          </a:p>
          <a:p>
            <a:r>
              <a:rPr lang="en-US" sz="2400" dirty="0" smtClean="0"/>
              <a:t>1.47 year payback period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Height Adjustable Workstation Assessment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84F7-0078-44EC-8E57-758C1DB1D2D4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638071"/>
              </p:ext>
            </p:extLst>
          </p:nvPr>
        </p:nvGraphicFramePr>
        <p:xfrm>
          <a:off x="3704253" y="1436914"/>
          <a:ext cx="5029200" cy="4516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24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z="5400" dirty="0" smtClean="0"/>
              <a:t>Recommendation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7489" y="1900693"/>
            <a:ext cx="7104739" cy="3251200"/>
          </a:xfrm>
        </p:spPr>
        <p:txBody>
          <a:bodyPr/>
          <a:lstStyle/>
          <a:p>
            <a:r>
              <a:rPr lang="en-US" altLang="en-US" sz="2400" dirty="0" smtClean="0"/>
              <a:t>We </a:t>
            </a:r>
            <a:r>
              <a:rPr lang="en-US" altLang="en-US" sz="2400" dirty="0"/>
              <a:t>recommend for Ohio University to consider purchasing and installing more height adjustable workstations around campus to promote productivity and the greater wellness of its faculty and staff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Height Adjustable Workstation Assessment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84F7-0078-44EC-8E57-758C1DB1D2D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37292" y="2244498"/>
            <a:ext cx="7469415" cy="297961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11500" dirty="0" smtClean="0">
                <a:solidFill>
                  <a:srgbClr val="FFC000"/>
                </a:solidFill>
              </a:rPr>
              <a:t>Create</a:t>
            </a:r>
          </a:p>
          <a:p>
            <a:pPr>
              <a:spcBef>
                <a:spcPts val="1800"/>
              </a:spcBef>
            </a:pPr>
            <a:r>
              <a:rPr lang="en-US" sz="11500" dirty="0" smtClean="0"/>
              <a:t>for Good.</a:t>
            </a:r>
            <a:endParaRPr lang="en-US" sz="1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D6B389-27F4-4DAE-89F8-D992336368B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051" y="6261520"/>
            <a:ext cx="322014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5400" dirty="0" smtClean="0"/>
              <a:t>Introduction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7489" y="1900693"/>
            <a:ext cx="3987071" cy="3251200"/>
          </a:xfrm>
        </p:spPr>
        <p:txBody>
          <a:bodyPr/>
          <a:lstStyle/>
          <a:p>
            <a:r>
              <a:rPr lang="en-US" altLang="en-US" sz="2400" dirty="0" smtClean="0"/>
              <a:t>Example: Steelcase </a:t>
            </a:r>
            <a:r>
              <a:rPr lang="en-US" altLang="en-US" sz="2400" dirty="0"/>
              <a:t>Series </a:t>
            </a:r>
            <a:r>
              <a:rPr lang="en-US" altLang="en-US" sz="2400" dirty="0" smtClean="0"/>
              <a:t>7</a:t>
            </a:r>
          </a:p>
          <a:p>
            <a:pPr lvl="1"/>
            <a:r>
              <a:rPr lang="en-US" dirty="0" smtClean="0"/>
              <a:t>Programmable and powered by electricity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Height Adjustable Workstation Assessment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84F7-0078-44EC-8E57-758C1DB1D2D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9281" r="2133" b="8002"/>
          <a:stretch/>
        </p:blipFill>
        <p:spPr bwMode="auto">
          <a:xfrm>
            <a:off x="5225142" y="2936190"/>
            <a:ext cx="3191070" cy="264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33" y="3620328"/>
            <a:ext cx="3610067" cy="1965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617" y="303400"/>
            <a:ext cx="3610067" cy="159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z="5400" dirty="0"/>
              <a:t>Project Definition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7489" y="1900693"/>
            <a:ext cx="7104739" cy="32512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sz="2400" dirty="0"/>
              <a:t>Business Reason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000" dirty="0"/>
              <a:t>Height Adjustable </a:t>
            </a:r>
            <a:r>
              <a:rPr lang="en-US" altLang="en-US" sz="2000" dirty="0" smtClean="0"/>
              <a:t>Workstations </a:t>
            </a:r>
            <a:r>
              <a:rPr lang="en-US" altLang="en-US" sz="2000" dirty="0"/>
              <a:t>are in use, no follow up has been done to assess their effectiveness or </a:t>
            </a:r>
            <a:r>
              <a:rPr lang="en-US" altLang="en-US" sz="2000" dirty="0" smtClean="0"/>
              <a:t>return on investment</a:t>
            </a:r>
            <a:endParaRPr lang="en-US" altLang="en-US" sz="2000" dirty="0"/>
          </a:p>
          <a:p>
            <a:pPr lvl="2" eaLnBrk="1" hangingPunct="1">
              <a:spcBef>
                <a:spcPts val="1200"/>
              </a:spcBef>
            </a:pPr>
            <a:r>
              <a:rPr lang="en-US" altLang="en-US" sz="2000" dirty="0"/>
              <a:t>Push-button, programmable ~ $1400</a:t>
            </a:r>
          </a:p>
          <a:p>
            <a:pPr lvl="2" eaLnBrk="1" hangingPunct="1">
              <a:spcBef>
                <a:spcPts val="1200"/>
              </a:spcBef>
            </a:pPr>
            <a:r>
              <a:rPr lang="en-US" altLang="en-US" sz="2000" dirty="0"/>
              <a:t>Retrofit adjustable kit ~ $800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400" dirty="0"/>
              <a:t>Opportunity Statement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000" dirty="0"/>
              <a:t>Determine if adjustable workstations have an effect on worker pain and productivity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Height Adjustable Workstation Assessment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84F7-0078-44EC-8E57-758C1DB1D2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z="5400" dirty="0"/>
              <a:t>Expected Benefits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7489" y="1900693"/>
            <a:ext cx="7104739" cy="32512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sz="2400" dirty="0"/>
              <a:t>Goals Addressed by this Project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000" dirty="0"/>
              <a:t>Assess if adjustable workstations </a:t>
            </a:r>
            <a:r>
              <a:rPr lang="en-US" altLang="en-US" sz="2000" dirty="0" smtClean="0"/>
              <a:t>have an effect on worker </a:t>
            </a:r>
            <a:r>
              <a:rPr lang="en-US" altLang="en-US" sz="2000" dirty="0"/>
              <a:t>comfort and </a:t>
            </a:r>
            <a:r>
              <a:rPr lang="en-US" altLang="en-US" sz="2000" dirty="0" smtClean="0"/>
              <a:t>productivity</a:t>
            </a:r>
            <a:endParaRPr lang="en-US" altLang="en-US" sz="2400" dirty="0"/>
          </a:p>
          <a:p>
            <a:pPr eaLnBrk="1" hangingPunct="1">
              <a:spcBef>
                <a:spcPts val="1200"/>
              </a:spcBef>
            </a:pPr>
            <a:r>
              <a:rPr lang="en-US" altLang="en-US" sz="2400" dirty="0"/>
              <a:t>Benefits </a:t>
            </a:r>
            <a:r>
              <a:rPr lang="en-US" altLang="en-US" sz="2400" dirty="0" smtClean="0"/>
              <a:t>to Ohio University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 smtClean="0"/>
              <a:t>Gain information regarding the effects of adjustable workstations</a:t>
            </a:r>
            <a:endParaRPr lang="en-US" altLang="en-US" sz="2000" dirty="0"/>
          </a:p>
          <a:p>
            <a:pPr eaLnBrk="1" hangingPunct="1">
              <a:spcBef>
                <a:spcPts val="1200"/>
              </a:spcBef>
            </a:pPr>
            <a:r>
              <a:rPr lang="en-US" altLang="en-US" sz="2400" dirty="0" smtClean="0"/>
              <a:t>Benefits </a:t>
            </a:r>
            <a:r>
              <a:rPr lang="en-US" altLang="en-US" sz="2400" dirty="0"/>
              <a:t>to OU Employees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000" dirty="0"/>
              <a:t>Increased willingness of OU to provide employees with adjustable workstations or </a:t>
            </a:r>
            <a:r>
              <a:rPr lang="en-US" altLang="en-US" sz="2000" dirty="0" smtClean="0"/>
              <a:t>encouragement for OU </a:t>
            </a:r>
            <a:r>
              <a:rPr lang="en-US" altLang="en-US" sz="2000" dirty="0"/>
              <a:t>to explore other </a:t>
            </a:r>
            <a:r>
              <a:rPr lang="en-US" altLang="en-US" sz="2000" dirty="0" smtClean="0"/>
              <a:t>options to make workers more comfortable</a:t>
            </a:r>
            <a:endParaRPr lang="en-US" alt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Height Adjustable Workstation Assessment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84F7-0078-44EC-8E57-758C1DB1D2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z="5400" dirty="0"/>
              <a:t>Process </a:t>
            </a:r>
            <a:r>
              <a:rPr lang="en-US" altLang="en-US" sz="5400" dirty="0" smtClean="0"/>
              <a:t>Flow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Height Adjustable Workstation Assessment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66241337"/>
              </p:ext>
            </p:extLst>
          </p:nvPr>
        </p:nvGraphicFramePr>
        <p:xfrm>
          <a:off x="928048" y="1197420"/>
          <a:ext cx="7562809" cy="4727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84F7-0078-44EC-8E57-758C1DB1D2D4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616657" y="1973523"/>
            <a:ext cx="4874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26182" y="2775613"/>
            <a:ext cx="4874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16657" y="3568178"/>
            <a:ext cx="4874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26182" y="4341693"/>
            <a:ext cx="4874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16657" y="5162832"/>
            <a:ext cx="4874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9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1" t="4481" r="13501" b="7891"/>
          <a:stretch/>
        </p:blipFill>
        <p:spPr bwMode="auto">
          <a:xfrm>
            <a:off x="2455857" y="1439887"/>
            <a:ext cx="5613213" cy="430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z="5400" dirty="0"/>
              <a:t>Cause and Effect Diagram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Height Adjustable Workstation Assessment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84F7-0078-44EC-8E57-758C1DB1D2D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81233" y="4750386"/>
            <a:ext cx="1604838" cy="2941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79751" y="3181886"/>
            <a:ext cx="1604838" cy="2941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9965" y="4524442"/>
            <a:ext cx="1604838" cy="4991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3697" y="4443951"/>
            <a:ext cx="2265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*Items boxed in red are what we believe to likely be KPIVs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z="5400" dirty="0"/>
              <a:t>Survey Layout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7490" y="1900693"/>
            <a:ext cx="5567586" cy="3251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/>
              <a:t>Survey </a:t>
            </a:r>
            <a:r>
              <a:rPr lang="en-US" altLang="en-US" sz="2400" dirty="0" smtClean="0"/>
              <a:t>was conducted </a:t>
            </a:r>
            <a:r>
              <a:rPr lang="en-US" altLang="en-US" sz="2400" dirty="0"/>
              <a:t>through </a:t>
            </a:r>
            <a:r>
              <a:rPr lang="en-US" altLang="en-US" sz="2400" dirty="0" err="1"/>
              <a:t>Qualtrics</a:t>
            </a:r>
            <a:endParaRPr lang="en-US" altLang="en-US" sz="2400" dirty="0"/>
          </a:p>
          <a:p>
            <a:pPr>
              <a:spcBef>
                <a:spcPts val="1200"/>
              </a:spcBef>
            </a:pPr>
            <a:r>
              <a:rPr lang="en-US" altLang="en-US" sz="2400" dirty="0"/>
              <a:t>Survey questions </a:t>
            </a:r>
            <a:r>
              <a:rPr lang="en-US" altLang="en-US" sz="2400" dirty="0" smtClean="0"/>
              <a:t>were separated </a:t>
            </a:r>
            <a:r>
              <a:rPr lang="en-US" altLang="en-US" sz="2400" dirty="0"/>
              <a:t>into 6 </a:t>
            </a:r>
            <a:r>
              <a:rPr lang="en-US" altLang="en-US" sz="2400" dirty="0" smtClean="0"/>
              <a:t>sections</a:t>
            </a:r>
            <a:endParaRPr lang="en-US" altLang="en-US" sz="2400" dirty="0"/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General Information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Typical Workday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Workstation and Posture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Pain and Discomfort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Productivity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Personal Opinion Questions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Height Adjustable Workstation Assessment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84F7-0078-44EC-8E57-758C1DB1D2D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710" t="3569" r="8267" b="3110"/>
          <a:stretch/>
        </p:blipFill>
        <p:spPr>
          <a:xfrm>
            <a:off x="6315076" y="525022"/>
            <a:ext cx="2557457" cy="51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z="5400" dirty="0" smtClean="0"/>
              <a:t>Original Workflow </a:t>
            </a:r>
            <a:r>
              <a:rPr lang="en-US" altLang="en-US" sz="5400" dirty="0"/>
              <a:t>Diagram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Height Adjustable Workstation Assessment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84F7-0078-44EC-8E57-758C1DB1D2D4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69987733"/>
              </p:ext>
            </p:extLst>
          </p:nvPr>
        </p:nvGraphicFramePr>
        <p:xfrm>
          <a:off x="1462308" y="2240526"/>
          <a:ext cx="6096000" cy="2813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2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ss College CREATE FOR GOOD Template (Revise)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Divider 2b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Divider 2c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Divider 3a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Divider 3b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Divider 3c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Divider 4a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Divider 4b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Divider 4c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Divider 5a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Divider 5b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nner 3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Divider 5c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Divider 6a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Divider 6b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Divider 6c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Photo 1a">
  <a:themeElements>
    <a:clrScheme name="Custom 1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055E3F"/>
      </a:hlink>
      <a:folHlink>
        <a:srgbClr val="055E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Photo 1b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Photo 1c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Photo Full Page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Photo 2a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Photo 2b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eneral 1">
  <a:themeElements>
    <a:clrScheme name="Custom 2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055E3F"/>
      </a:hlink>
      <a:folHlink>
        <a:srgbClr val="055E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Photo 2c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Photo 3a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Photo 3b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Photo 3c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Photo 4a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Photo 4b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Photo 4c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Closing Banner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General 2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General 3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Divider 1a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Divider 1b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Divider 1c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Divider 2a">
  <a:themeElements>
    <a:clrScheme name="Custom 3">
      <a:dk1>
        <a:srgbClr val="055E3F"/>
      </a:dk1>
      <a:lt1>
        <a:srgbClr val="055E3F"/>
      </a:lt1>
      <a:dk2>
        <a:srgbClr val="FFFFFF"/>
      </a:dk2>
      <a:lt2>
        <a:srgbClr val="FFFFFF"/>
      </a:lt2>
      <a:accent1>
        <a:srgbClr val="8FCB4F"/>
      </a:accent1>
      <a:accent2>
        <a:srgbClr val="5B7664"/>
      </a:accent2>
      <a:accent3>
        <a:srgbClr val="FCAF00"/>
      </a:accent3>
      <a:accent4>
        <a:srgbClr val="CF3F12"/>
      </a:accent4>
      <a:accent5>
        <a:srgbClr val="DEEECC"/>
      </a:accent5>
      <a:accent6>
        <a:srgbClr val="C7D3CA"/>
      </a:accent6>
      <a:hlink>
        <a:srgbClr val="FFE6B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Russ College CREATE FOR GOOD Template (Revise)</Template>
  <TotalTime>6697</TotalTime>
  <Words>1083</Words>
  <Application>Microsoft Office PowerPoint</Application>
  <PresentationFormat>On-screen Show (4:3)</PresentationFormat>
  <Paragraphs>190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37</vt:i4>
      </vt:variant>
      <vt:variant>
        <vt:lpstr>Slide Titles</vt:lpstr>
      </vt:variant>
      <vt:variant>
        <vt:i4>23</vt:i4>
      </vt:variant>
    </vt:vector>
  </HeadingPairs>
  <TitlesOfParts>
    <vt:vector size="63" baseType="lpstr">
      <vt:lpstr>MS PGothic</vt:lpstr>
      <vt:lpstr>Arial</vt:lpstr>
      <vt:lpstr>Calibri</vt:lpstr>
      <vt:lpstr>Russ College CREATE FOR GOOD Template (Revise)</vt:lpstr>
      <vt:lpstr>Banner 3</vt:lpstr>
      <vt:lpstr>General 1</vt:lpstr>
      <vt:lpstr>General 2</vt:lpstr>
      <vt:lpstr>General 3</vt:lpstr>
      <vt:lpstr>Divider 1a</vt:lpstr>
      <vt:lpstr>Divider 1b</vt:lpstr>
      <vt:lpstr>Divider 1c</vt:lpstr>
      <vt:lpstr>Divider 2a</vt:lpstr>
      <vt:lpstr>Divider 2b</vt:lpstr>
      <vt:lpstr>Divider 2c</vt:lpstr>
      <vt:lpstr>Divider 3a</vt:lpstr>
      <vt:lpstr>Divider 3b</vt:lpstr>
      <vt:lpstr>Divider 3c</vt:lpstr>
      <vt:lpstr>Divider 4a</vt:lpstr>
      <vt:lpstr>Divider 4b</vt:lpstr>
      <vt:lpstr>Divider 4c</vt:lpstr>
      <vt:lpstr>Divider 5a</vt:lpstr>
      <vt:lpstr>Divider 5b</vt:lpstr>
      <vt:lpstr>Divider 5c</vt:lpstr>
      <vt:lpstr>Divider 6a</vt:lpstr>
      <vt:lpstr>Divider 6b</vt:lpstr>
      <vt:lpstr>Divider 6c</vt:lpstr>
      <vt:lpstr>Photo 1a</vt:lpstr>
      <vt:lpstr>Photo 1b</vt:lpstr>
      <vt:lpstr>Photo 1c</vt:lpstr>
      <vt:lpstr>Photo Full Page</vt:lpstr>
      <vt:lpstr>Photo 2a</vt:lpstr>
      <vt:lpstr>Photo 2b</vt:lpstr>
      <vt:lpstr>Photo 2c</vt:lpstr>
      <vt:lpstr>Photo 3a</vt:lpstr>
      <vt:lpstr>Photo 3b</vt:lpstr>
      <vt:lpstr>Photo 3c</vt:lpstr>
      <vt:lpstr>Photo 4a</vt:lpstr>
      <vt:lpstr>Photo 4b</vt:lpstr>
      <vt:lpstr>Photo 4c</vt:lpstr>
      <vt:lpstr>Closing Banner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Carow, Colleen</dc:creator>
  <cp:lastModifiedBy>Microsoft account</cp:lastModifiedBy>
  <cp:revision>319</cp:revision>
  <cp:lastPrinted>2015-04-28T20:59:13Z</cp:lastPrinted>
  <dcterms:created xsi:type="dcterms:W3CDTF">2012-11-27T03:52:48Z</dcterms:created>
  <dcterms:modified xsi:type="dcterms:W3CDTF">2015-04-29T12:58:21Z</dcterms:modified>
</cp:coreProperties>
</file>