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7" r:id="rId4"/>
  </p:sldMasterIdLst>
  <p:notesMasterIdLst>
    <p:notesMasterId r:id="rId58"/>
  </p:notesMasterIdLst>
  <p:handoutMasterIdLst>
    <p:handoutMasterId r:id="rId59"/>
  </p:handoutMasterIdLst>
  <p:sldIdLst>
    <p:sldId id="266" r:id="rId5"/>
    <p:sldId id="269" r:id="rId6"/>
    <p:sldId id="291"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315" r:id="rId20"/>
    <p:sldId id="316" r:id="rId21"/>
    <p:sldId id="317" r:id="rId22"/>
    <p:sldId id="318" r:id="rId23"/>
    <p:sldId id="319" r:id="rId24"/>
    <p:sldId id="320" r:id="rId25"/>
    <p:sldId id="321" r:id="rId26"/>
    <p:sldId id="322" r:id="rId27"/>
    <p:sldId id="323" r:id="rId28"/>
    <p:sldId id="324" r:id="rId29"/>
    <p:sldId id="325" r:id="rId30"/>
    <p:sldId id="326" r:id="rId31"/>
    <p:sldId id="327" r:id="rId32"/>
    <p:sldId id="328" r:id="rId33"/>
    <p:sldId id="312" r:id="rId34"/>
    <p:sldId id="313" r:id="rId35"/>
    <p:sldId id="311" r:id="rId36"/>
    <p:sldId id="329" r:id="rId37"/>
    <p:sldId id="330" r:id="rId38"/>
    <p:sldId id="331" r:id="rId39"/>
    <p:sldId id="332" r:id="rId40"/>
    <p:sldId id="333" r:id="rId41"/>
    <p:sldId id="334" r:id="rId42"/>
    <p:sldId id="335" r:id="rId43"/>
    <p:sldId id="336" r:id="rId44"/>
    <p:sldId id="337" r:id="rId45"/>
    <p:sldId id="338" r:id="rId46"/>
    <p:sldId id="339" r:id="rId47"/>
    <p:sldId id="340" r:id="rId48"/>
    <p:sldId id="341" r:id="rId49"/>
    <p:sldId id="342" r:id="rId50"/>
    <p:sldId id="343" r:id="rId51"/>
    <p:sldId id="344" r:id="rId52"/>
    <p:sldId id="345" r:id="rId53"/>
    <p:sldId id="346" r:id="rId54"/>
    <p:sldId id="347" r:id="rId55"/>
    <p:sldId id="348" r:id="rId56"/>
    <p:sldId id="275" r:id="rId57"/>
  </p:sldIdLst>
  <p:sldSz cx="12192000" cy="6858000"/>
  <p:notesSz cx="7010400" cy="92964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8" autoAdjust="0"/>
    <p:restoredTop sz="94660"/>
  </p:normalViewPr>
  <p:slideViewPr>
    <p:cSldViewPr snapToGrid="0" snapToObjects="1">
      <p:cViewPr varScale="1">
        <p:scale>
          <a:sx n="86" d="100"/>
          <a:sy n="86" d="100"/>
        </p:scale>
        <p:origin x="390" y="9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2AB513A-4367-954F-8B4E-B3ACE1F43750}" type="datetimeFigureOut">
              <a:rPr lang="en-US" smtClean="0"/>
              <a:t>2/6/2019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C7CC903-D83C-9941-A2C7-15D43A8B4DB6}" type="slidenum">
              <a:rPr lang="en-US" smtClean="0"/>
              <a:t>‹#›</a:t>
            </a:fld>
            <a:endParaRPr lang="en-US"/>
          </a:p>
        </p:txBody>
      </p:sp>
    </p:spTree>
    <p:extLst>
      <p:ext uri="{BB962C8B-B14F-4D97-AF65-F5344CB8AC3E}">
        <p14:creationId xmlns:p14="http://schemas.microsoft.com/office/powerpoint/2010/main" val="5597169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466A6B7-70AC-FA42-B0BF-60CEBFDDE76E}" type="datetimeFigureOut">
              <a:rPr lang="en-US" smtClean="0"/>
              <a:t>2/6/2019</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77447DE-007B-464E-9DA9-501168DD47C6}" type="slidenum">
              <a:rPr lang="en-US" smtClean="0"/>
              <a:t>‹#›</a:t>
            </a:fld>
            <a:endParaRPr lang="en-US"/>
          </a:p>
        </p:txBody>
      </p:sp>
    </p:spTree>
    <p:extLst>
      <p:ext uri="{BB962C8B-B14F-4D97-AF65-F5344CB8AC3E}">
        <p14:creationId xmlns:p14="http://schemas.microsoft.com/office/powerpoint/2010/main" val="1742612291"/>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65742"/>
            <a:ext cx="10972800" cy="1901107"/>
          </a:xfrm>
          <a:prstGeom prst="rect">
            <a:avLst/>
          </a:prstGeom>
        </p:spPr>
        <p:txBody>
          <a:bodyPr vert="horz">
            <a:normAutofit/>
          </a:bodyPr>
          <a:lstStyle>
            <a:lvl1pPr>
              <a:defRPr sz="6000" b="1">
                <a:solidFill>
                  <a:schemeClr val="bg2"/>
                </a:solidFill>
                <a:latin typeface="Arial"/>
                <a:cs typeface="Arial"/>
              </a:defRPr>
            </a:lvl1pPr>
          </a:lstStyle>
          <a:p>
            <a:r>
              <a:rPr lang="en-US" dirty="0" smtClean="0"/>
              <a:t>Click to edit Master title style – 2 line Committee Header</a:t>
            </a:r>
            <a:br>
              <a:rPr lang="en-US" dirty="0" smtClean="0"/>
            </a:br>
            <a:endParaRPr lang="en-US" dirty="0"/>
          </a:p>
        </p:txBody>
      </p:sp>
      <p:sp>
        <p:nvSpPr>
          <p:cNvPr id="13" name="Text Placeholder 12"/>
          <p:cNvSpPr>
            <a:spLocks noGrp="1"/>
          </p:cNvSpPr>
          <p:nvPr>
            <p:ph type="body" sz="quarter" idx="10"/>
          </p:nvPr>
        </p:nvSpPr>
        <p:spPr>
          <a:xfrm>
            <a:off x="3001884" y="2373775"/>
            <a:ext cx="6100233" cy="372533"/>
          </a:xfrm>
          <a:prstGeom prst="rect">
            <a:avLst/>
          </a:prstGeom>
        </p:spPr>
        <p:txBody>
          <a:bodyPr vert="horz">
            <a:normAutofit/>
          </a:bodyPr>
          <a:lstStyle>
            <a:lvl1pPr marL="0" indent="0" algn="ctr">
              <a:buNone/>
              <a:defRPr sz="2400" b="0" i="0">
                <a:solidFill>
                  <a:schemeClr val="tx1">
                    <a:lumMod val="75000"/>
                  </a:schemeClr>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7" name="Text Placeholder 12"/>
          <p:cNvSpPr>
            <a:spLocks noGrp="1"/>
          </p:cNvSpPr>
          <p:nvPr>
            <p:ph type="body" sz="quarter" idx="12"/>
          </p:nvPr>
        </p:nvSpPr>
        <p:spPr>
          <a:xfrm>
            <a:off x="3001882" y="4686285"/>
            <a:ext cx="6100233" cy="485377"/>
          </a:xfrm>
          <a:prstGeom prst="rect">
            <a:avLst/>
          </a:prstGeom>
        </p:spPr>
        <p:txBody>
          <a:bodyPr vert="horz">
            <a:normAutofit/>
          </a:bodyPr>
          <a:lstStyle>
            <a:lvl1pPr marL="0" indent="0" algn="ctr">
              <a:buNone/>
              <a:defRPr sz="3200" b="1" i="0">
                <a:solidFill>
                  <a:schemeClr val="tx1">
                    <a:lumMod val="75000"/>
                  </a:schemeClr>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Tree>
    <p:extLst>
      <p:ext uri="{BB962C8B-B14F-4D97-AF65-F5344CB8AC3E}">
        <p14:creationId xmlns:p14="http://schemas.microsoft.com/office/powerpoint/2010/main" val="1313611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Image (No body copy)">
    <p:spTree>
      <p:nvGrpSpPr>
        <p:cNvPr id="1" name=""/>
        <p:cNvGrpSpPr/>
        <p:nvPr/>
      </p:nvGrpSpPr>
      <p:grpSpPr>
        <a:xfrm>
          <a:off x="0" y="0"/>
          <a:ext cx="0" cy="0"/>
          <a:chOff x="0" y="0"/>
          <a:chExt cx="0" cy="0"/>
        </a:xfrm>
      </p:grpSpPr>
      <p:sp>
        <p:nvSpPr>
          <p:cNvPr id="3" name="Picture Placeholder 2"/>
          <p:cNvSpPr>
            <a:spLocks noGrp="1"/>
          </p:cNvSpPr>
          <p:nvPr>
            <p:ph type="pic" idx="13"/>
          </p:nvPr>
        </p:nvSpPr>
        <p:spPr>
          <a:xfrm>
            <a:off x="354345" y="1265734"/>
            <a:ext cx="11451337" cy="5351451"/>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5" name="Title 1"/>
          <p:cNvSpPr>
            <a:spLocks noGrp="1"/>
          </p:cNvSpPr>
          <p:nvPr>
            <p:ph type="title"/>
          </p:nvPr>
        </p:nvSpPr>
        <p:spPr>
          <a:xfrm>
            <a:off x="354344" y="379125"/>
            <a:ext cx="11451337" cy="772544"/>
          </a:xfrm>
          <a:prstGeom prst="rect">
            <a:avLst/>
          </a:prstGeom>
        </p:spPr>
        <p:txBody>
          <a:bodyPr vert="horz">
            <a:noAutofit/>
          </a:bodyPr>
          <a:lstStyle>
            <a:lvl1pPr algn="l">
              <a:defRPr sz="5400" b="1" i="0">
                <a:solidFill>
                  <a:srgbClr val="00694E"/>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113720752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and Image (No body copy)">
    <p:spTree>
      <p:nvGrpSpPr>
        <p:cNvPr id="1" name=""/>
        <p:cNvGrpSpPr/>
        <p:nvPr/>
      </p:nvGrpSpPr>
      <p:grpSpPr>
        <a:xfrm>
          <a:off x="0" y="0"/>
          <a:ext cx="0" cy="0"/>
          <a:chOff x="0" y="0"/>
          <a:chExt cx="0" cy="0"/>
        </a:xfrm>
      </p:grpSpPr>
      <p:sp>
        <p:nvSpPr>
          <p:cNvPr id="3" name="Picture Placeholder 2"/>
          <p:cNvSpPr>
            <a:spLocks noGrp="1"/>
          </p:cNvSpPr>
          <p:nvPr>
            <p:ph type="pic" idx="13"/>
          </p:nvPr>
        </p:nvSpPr>
        <p:spPr>
          <a:xfrm>
            <a:off x="2913052" y="1265734"/>
            <a:ext cx="5760952" cy="5351451"/>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5" name="Title 1"/>
          <p:cNvSpPr>
            <a:spLocks noGrp="1"/>
          </p:cNvSpPr>
          <p:nvPr>
            <p:ph type="title"/>
          </p:nvPr>
        </p:nvSpPr>
        <p:spPr>
          <a:xfrm>
            <a:off x="354344" y="379125"/>
            <a:ext cx="11451337" cy="772544"/>
          </a:xfrm>
          <a:prstGeom prst="rect">
            <a:avLst/>
          </a:prstGeom>
        </p:spPr>
        <p:txBody>
          <a:bodyPr vert="horz">
            <a:noAutofit/>
          </a:bodyPr>
          <a:lstStyle>
            <a:lvl1pPr algn="l">
              <a:defRPr sz="5400" b="1" i="0">
                <a:solidFill>
                  <a:srgbClr val="00694E"/>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244743859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lumn Tex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54344" y="1735541"/>
            <a:ext cx="5527597" cy="4899736"/>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itle 1"/>
          <p:cNvSpPr>
            <a:spLocks noGrp="1"/>
          </p:cNvSpPr>
          <p:nvPr>
            <p:ph type="title"/>
          </p:nvPr>
        </p:nvSpPr>
        <p:spPr>
          <a:xfrm>
            <a:off x="354344" y="379126"/>
            <a:ext cx="11456075" cy="789845"/>
          </a:xfrm>
          <a:prstGeom prst="rect">
            <a:avLst/>
          </a:prstGeom>
        </p:spPr>
        <p:txBody>
          <a:bodyPr vert="horz">
            <a:noAutofit/>
          </a:bodyPr>
          <a:lstStyle>
            <a:lvl1pPr algn="l">
              <a:defRPr sz="5400" b="1" i="0">
                <a:solidFill>
                  <a:schemeClr val="bg2"/>
                </a:solidFill>
                <a:latin typeface="Arial"/>
                <a:cs typeface="Arial"/>
              </a:defRPr>
            </a:lvl1pPr>
          </a:lstStyle>
          <a:p>
            <a:r>
              <a:rPr lang="en-US" smtClean="0"/>
              <a:t>Click to edit Master title style</a:t>
            </a:r>
            <a:endParaRPr lang="en-US" dirty="0"/>
          </a:p>
        </p:txBody>
      </p:sp>
      <p:sp>
        <p:nvSpPr>
          <p:cNvPr id="10" name="Text Placeholder 12"/>
          <p:cNvSpPr>
            <a:spLocks noGrp="1"/>
          </p:cNvSpPr>
          <p:nvPr>
            <p:ph type="body" sz="quarter" idx="10"/>
          </p:nvPr>
        </p:nvSpPr>
        <p:spPr>
          <a:xfrm>
            <a:off x="437423" y="1270559"/>
            <a:ext cx="6017155" cy="386416"/>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7" name="Content Placeholder 3"/>
          <p:cNvSpPr>
            <a:spLocks noGrp="1"/>
          </p:cNvSpPr>
          <p:nvPr>
            <p:ph sz="half" idx="11"/>
          </p:nvPr>
        </p:nvSpPr>
        <p:spPr>
          <a:xfrm>
            <a:off x="6282822" y="1738926"/>
            <a:ext cx="5527597" cy="4899736"/>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81638564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Title and Content (No picture)">
    <p:spTree>
      <p:nvGrpSpPr>
        <p:cNvPr id="1" name=""/>
        <p:cNvGrpSpPr/>
        <p:nvPr/>
      </p:nvGrpSpPr>
      <p:grpSpPr>
        <a:xfrm>
          <a:off x="0" y="0"/>
          <a:ext cx="0" cy="0"/>
          <a:chOff x="0" y="0"/>
          <a:chExt cx="0" cy="0"/>
        </a:xfrm>
      </p:grpSpPr>
      <p:sp>
        <p:nvSpPr>
          <p:cNvPr id="7" name="Text Placeholder 6"/>
          <p:cNvSpPr>
            <a:spLocks noGrp="1"/>
          </p:cNvSpPr>
          <p:nvPr>
            <p:ph type="body" sz="quarter" idx="11" hasCustomPrompt="1"/>
          </p:nvPr>
        </p:nvSpPr>
        <p:spPr>
          <a:xfrm>
            <a:off x="383118" y="357695"/>
            <a:ext cx="11421533" cy="1373717"/>
          </a:xfrm>
          <a:prstGeom prst="rect">
            <a:avLst/>
          </a:prstGeom>
        </p:spPr>
        <p:txBody>
          <a:bodyPr/>
          <a:lstStyle>
            <a:lvl1pPr marL="0" indent="0">
              <a:buNone/>
              <a:defRPr sz="4400" b="1" baseline="0">
                <a:solidFill>
                  <a:schemeClr val="bg2"/>
                </a:solidFill>
              </a:defRPr>
            </a:lvl1pPr>
          </a:lstStyle>
          <a:p>
            <a:pPr lvl="0"/>
            <a:r>
              <a:rPr lang="en-US" dirty="0" smtClean="0"/>
              <a:t>Click to edit Master title style – 2 line slide Header</a:t>
            </a:r>
          </a:p>
          <a:p>
            <a:pPr lvl="0"/>
            <a:endParaRPr lang="en-US" dirty="0"/>
          </a:p>
        </p:txBody>
      </p:sp>
      <p:sp>
        <p:nvSpPr>
          <p:cNvPr id="8" name="Text Placeholder 12"/>
          <p:cNvSpPr>
            <a:spLocks noGrp="1"/>
          </p:cNvSpPr>
          <p:nvPr>
            <p:ph type="body" sz="quarter" idx="10"/>
          </p:nvPr>
        </p:nvSpPr>
        <p:spPr>
          <a:xfrm>
            <a:off x="437423" y="1751604"/>
            <a:ext cx="5408207" cy="386416"/>
          </a:xfrm>
          <a:prstGeom prst="rect">
            <a:avLst/>
          </a:prstGeom>
        </p:spPr>
        <p:txBody>
          <a:bodyPr vert="horz">
            <a:noAutofit/>
          </a:bodyPr>
          <a:lstStyle>
            <a:lvl1pPr marL="0" indent="0" algn="l">
              <a:buNone/>
              <a:defRPr sz="2200" b="1"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9" name="Text Placeholder 12"/>
          <p:cNvSpPr>
            <a:spLocks noGrp="1"/>
          </p:cNvSpPr>
          <p:nvPr>
            <p:ph type="body" sz="quarter" idx="13"/>
          </p:nvPr>
        </p:nvSpPr>
        <p:spPr>
          <a:xfrm>
            <a:off x="6396445" y="1735397"/>
            <a:ext cx="5408207" cy="402624"/>
          </a:xfrm>
          <a:prstGeom prst="rect">
            <a:avLst/>
          </a:prstGeom>
        </p:spPr>
        <p:txBody>
          <a:bodyPr vert="horz">
            <a:noAutofit/>
          </a:bodyPr>
          <a:lstStyle>
            <a:lvl1pPr marL="0" indent="0" algn="l">
              <a:buNone/>
              <a:defRPr sz="2200" b="1"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10" name="Content Placeholder 3"/>
          <p:cNvSpPr>
            <a:spLocks noGrp="1"/>
          </p:cNvSpPr>
          <p:nvPr>
            <p:ph sz="half" idx="2"/>
          </p:nvPr>
        </p:nvSpPr>
        <p:spPr>
          <a:xfrm>
            <a:off x="383118" y="2168791"/>
            <a:ext cx="5498823" cy="4466485"/>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3"/>
          <p:cNvSpPr>
            <a:spLocks noGrp="1"/>
          </p:cNvSpPr>
          <p:nvPr>
            <p:ph sz="half" idx="14"/>
          </p:nvPr>
        </p:nvSpPr>
        <p:spPr>
          <a:xfrm>
            <a:off x="6277054" y="2168791"/>
            <a:ext cx="5527597" cy="4458308"/>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22061225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de by Side Image (No body Copy)">
    <p:spTree>
      <p:nvGrpSpPr>
        <p:cNvPr id="1" name=""/>
        <p:cNvGrpSpPr/>
        <p:nvPr/>
      </p:nvGrpSpPr>
      <p:grpSpPr>
        <a:xfrm>
          <a:off x="0" y="0"/>
          <a:ext cx="0" cy="0"/>
          <a:chOff x="0" y="0"/>
          <a:chExt cx="0" cy="0"/>
        </a:xfrm>
      </p:grpSpPr>
      <p:sp>
        <p:nvSpPr>
          <p:cNvPr id="5" name="Picture Placeholder 2"/>
          <p:cNvSpPr>
            <a:spLocks noGrp="1"/>
          </p:cNvSpPr>
          <p:nvPr>
            <p:ph type="pic" idx="1"/>
          </p:nvPr>
        </p:nvSpPr>
        <p:spPr>
          <a:xfrm>
            <a:off x="354344" y="1695501"/>
            <a:ext cx="5453143" cy="4897184"/>
          </a:xfrm>
          <a:prstGeom prst="rect">
            <a:avLst/>
          </a:prstGeom>
        </p:spPr>
        <p:txBody>
          <a:bodyPr>
            <a:normAutofit/>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0" name="Title 1"/>
          <p:cNvSpPr>
            <a:spLocks noGrp="1"/>
          </p:cNvSpPr>
          <p:nvPr>
            <p:ph type="title"/>
          </p:nvPr>
        </p:nvSpPr>
        <p:spPr>
          <a:xfrm>
            <a:off x="354344" y="379126"/>
            <a:ext cx="11372313" cy="774228"/>
          </a:xfrm>
          <a:prstGeom prst="rect">
            <a:avLst/>
          </a:prstGeom>
        </p:spPr>
        <p:txBody>
          <a:bodyPr vert="horz">
            <a:noAutofit/>
          </a:bodyPr>
          <a:lstStyle>
            <a:lvl1pPr algn="l">
              <a:defRPr sz="5400" b="1" i="0">
                <a:solidFill>
                  <a:srgbClr val="00694E"/>
                </a:solidFill>
                <a:latin typeface="Arial"/>
                <a:cs typeface="Arial"/>
              </a:defRPr>
            </a:lvl1pPr>
          </a:lstStyle>
          <a:p>
            <a:r>
              <a:rPr lang="en-US" smtClean="0"/>
              <a:t>Click to edit Master title style</a:t>
            </a:r>
            <a:endParaRPr lang="en-US" dirty="0"/>
          </a:p>
        </p:txBody>
      </p:sp>
      <p:sp>
        <p:nvSpPr>
          <p:cNvPr id="11" name="Text Placeholder 12"/>
          <p:cNvSpPr>
            <a:spLocks noGrp="1"/>
          </p:cNvSpPr>
          <p:nvPr>
            <p:ph type="body" sz="quarter" idx="13"/>
          </p:nvPr>
        </p:nvSpPr>
        <p:spPr>
          <a:xfrm>
            <a:off x="456036" y="1221934"/>
            <a:ext cx="5998541" cy="422501"/>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6" name="Content Placeholder 3"/>
          <p:cNvSpPr>
            <a:spLocks noGrp="1"/>
          </p:cNvSpPr>
          <p:nvPr>
            <p:ph sz="half" idx="2"/>
          </p:nvPr>
        </p:nvSpPr>
        <p:spPr>
          <a:xfrm>
            <a:off x="6193157" y="1704100"/>
            <a:ext cx="5527597" cy="4899736"/>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996427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our Images (No body copy)">
    <p:spTree>
      <p:nvGrpSpPr>
        <p:cNvPr id="1" name=""/>
        <p:cNvGrpSpPr/>
        <p:nvPr/>
      </p:nvGrpSpPr>
      <p:grpSpPr>
        <a:xfrm>
          <a:off x="0" y="0"/>
          <a:ext cx="0" cy="0"/>
          <a:chOff x="0" y="0"/>
          <a:chExt cx="0" cy="0"/>
        </a:xfrm>
      </p:grpSpPr>
      <p:sp>
        <p:nvSpPr>
          <p:cNvPr id="12" name="Picture Placeholder 2"/>
          <p:cNvSpPr>
            <a:spLocks noGrp="1"/>
          </p:cNvSpPr>
          <p:nvPr>
            <p:ph type="pic" idx="1"/>
          </p:nvPr>
        </p:nvSpPr>
        <p:spPr>
          <a:xfrm>
            <a:off x="354344" y="1783077"/>
            <a:ext cx="5750963"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4" name="Picture Placeholder 2"/>
          <p:cNvSpPr>
            <a:spLocks noGrp="1"/>
          </p:cNvSpPr>
          <p:nvPr>
            <p:ph type="pic" idx="13"/>
          </p:nvPr>
        </p:nvSpPr>
        <p:spPr>
          <a:xfrm>
            <a:off x="354344" y="4054664"/>
            <a:ext cx="5750963"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5" name="Picture Placeholder 2"/>
          <p:cNvSpPr>
            <a:spLocks noGrp="1"/>
          </p:cNvSpPr>
          <p:nvPr>
            <p:ph type="pic" idx="14"/>
          </p:nvPr>
        </p:nvSpPr>
        <p:spPr>
          <a:xfrm>
            <a:off x="6254218" y="1783077"/>
            <a:ext cx="5544036"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6" name="Picture Placeholder 2"/>
          <p:cNvSpPr>
            <a:spLocks noGrp="1"/>
          </p:cNvSpPr>
          <p:nvPr>
            <p:ph type="pic" idx="15"/>
          </p:nvPr>
        </p:nvSpPr>
        <p:spPr>
          <a:xfrm>
            <a:off x="6254218" y="4054662"/>
            <a:ext cx="5556201"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1" name="Title 1"/>
          <p:cNvSpPr>
            <a:spLocks noGrp="1"/>
          </p:cNvSpPr>
          <p:nvPr>
            <p:ph type="title"/>
          </p:nvPr>
        </p:nvSpPr>
        <p:spPr>
          <a:xfrm>
            <a:off x="354344" y="379126"/>
            <a:ext cx="11456075" cy="809092"/>
          </a:xfrm>
          <a:prstGeom prst="rect">
            <a:avLst/>
          </a:prstGeom>
        </p:spPr>
        <p:txBody>
          <a:bodyPr vert="horz">
            <a:noAutofit/>
          </a:bodyPr>
          <a:lstStyle>
            <a:lvl1pPr algn="l">
              <a:defRPr sz="5400" b="1" i="0">
                <a:solidFill>
                  <a:srgbClr val="00694E"/>
                </a:solidFill>
                <a:latin typeface="Arial"/>
                <a:cs typeface="Arial"/>
              </a:defRPr>
            </a:lvl1pPr>
          </a:lstStyle>
          <a:p>
            <a:r>
              <a:rPr lang="en-US" smtClean="0"/>
              <a:t>Click to edit Master title style</a:t>
            </a:r>
            <a:endParaRPr lang="en-US" dirty="0"/>
          </a:p>
        </p:txBody>
      </p:sp>
      <p:sp>
        <p:nvSpPr>
          <p:cNvPr id="13" name="Text Placeholder 12"/>
          <p:cNvSpPr>
            <a:spLocks noGrp="1"/>
          </p:cNvSpPr>
          <p:nvPr>
            <p:ph type="body" sz="quarter" idx="10"/>
          </p:nvPr>
        </p:nvSpPr>
        <p:spPr>
          <a:xfrm>
            <a:off x="428116" y="1264415"/>
            <a:ext cx="6026461" cy="458204"/>
          </a:xfrm>
          <a:prstGeom prst="rect">
            <a:avLst/>
          </a:prstGeom>
        </p:spPr>
        <p:txBody>
          <a:bodyPr vert="horz">
            <a:norm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Tree>
    <p:extLst>
      <p:ext uri="{BB962C8B-B14F-4D97-AF65-F5344CB8AC3E}">
        <p14:creationId xmlns:p14="http://schemas.microsoft.com/office/powerpoint/2010/main" val="243323315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small images with body copy">
    <p:spTree>
      <p:nvGrpSpPr>
        <p:cNvPr id="1" name=""/>
        <p:cNvGrpSpPr/>
        <p:nvPr/>
      </p:nvGrpSpPr>
      <p:grpSpPr>
        <a:xfrm>
          <a:off x="0" y="0"/>
          <a:ext cx="0" cy="0"/>
          <a:chOff x="0" y="0"/>
          <a:chExt cx="0" cy="0"/>
        </a:xfrm>
      </p:grpSpPr>
      <p:sp>
        <p:nvSpPr>
          <p:cNvPr id="10" name="Picture Placeholder 2"/>
          <p:cNvSpPr>
            <a:spLocks noGrp="1"/>
          </p:cNvSpPr>
          <p:nvPr>
            <p:ph type="pic" idx="1"/>
          </p:nvPr>
        </p:nvSpPr>
        <p:spPr>
          <a:xfrm>
            <a:off x="354344" y="1787685"/>
            <a:ext cx="5453143"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2" name="Picture Placeholder 2"/>
          <p:cNvSpPr>
            <a:spLocks noGrp="1"/>
          </p:cNvSpPr>
          <p:nvPr>
            <p:ph type="pic" idx="13"/>
          </p:nvPr>
        </p:nvSpPr>
        <p:spPr>
          <a:xfrm>
            <a:off x="354344" y="4124445"/>
            <a:ext cx="5453143"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3" name="Title 1"/>
          <p:cNvSpPr>
            <a:spLocks noGrp="1"/>
          </p:cNvSpPr>
          <p:nvPr>
            <p:ph type="title"/>
          </p:nvPr>
        </p:nvSpPr>
        <p:spPr>
          <a:xfrm>
            <a:off x="354344" y="379126"/>
            <a:ext cx="11380288" cy="838669"/>
          </a:xfrm>
          <a:prstGeom prst="rect">
            <a:avLst/>
          </a:prstGeom>
        </p:spPr>
        <p:txBody>
          <a:bodyPr vert="horz">
            <a:noAutofit/>
          </a:bodyPr>
          <a:lstStyle>
            <a:lvl1pPr algn="l">
              <a:defRPr sz="5400" b="1" i="0">
                <a:solidFill>
                  <a:srgbClr val="00694E"/>
                </a:solidFill>
                <a:latin typeface="Arial"/>
                <a:cs typeface="Arial"/>
              </a:defRPr>
            </a:lvl1pPr>
          </a:lstStyle>
          <a:p>
            <a:r>
              <a:rPr lang="en-US" smtClean="0"/>
              <a:t>Click to edit Master title style</a:t>
            </a:r>
            <a:endParaRPr lang="en-US" dirty="0"/>
          </a:p>
        </p:txBody>
      </p:sp>
      <p:sp>
        <p:nvSpPr>
          <p:cNvPr id="14" name="Text Placeholder 12"/>
          <p:cNvSpPr>
            <a:spLocks noGrp="1"/>
          </p:cNvSpPr>
          <p:nvPr>
            <p:ph type="body" sz="quarter" idx="10"/>
          </p:nvPr>
        </p:nvSpPr>
        <p:spPr>
          <a:xfrm>
            <a:off x="428116" y="1297856"/>
            <a:ext cx="6026461" cy="431537"/>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7" name="Content Placeholder 3"/>
          <p:cNvSpPr>
            <a:spLocks noGrp="1"/>
          </p:cNvSpPr>
          <p:nvPr>
            <p:ph sz="half" idx="2"/>
          </p:nvPr>
        </p:nvSpPr>
        <p:spPr>
          <a:xfrm>
            <a:off x="6201132" y="1787685"/>
            <a:ext cx="5527597" cy="4899736"/>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232753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Image Top / Copy Bottom">
    <p:spTree>
      <p:nvGrpSpPr>
        <p:cNvPr id="1" name=""/>
        <p:cNvGrpSpPr/>
        <p:nvPr/>
      </p:nvGrpSpPr>
      <p:grpSpPr>
        <a:xfrm>
          <a:off x="0" y="0"/>
          <a:ext cx="0" cy="0"/>
          <a:chOff x="0" y="0"/>
          <a:chExt cx="0" cy="0"/>
        </a:xfrm>
      </p:grpSpPr>
      <p:sp>
        <p:nvSpPr>
          <p:cNvPr id="12" name="Picture Placeholder 2"/>
          <p:cNvSpPr>
            <a:spLocks noGrp="1"/>
          </p:cNvSpPr>
          <p:nvPr>
            <p:ph type="pic" idx="1"/>
          </p:nvPr>
        </p:nvSpPr>
        <p:spPr>
          <a:xfrm>
            <a:off x="354345" y="375437"/>
            <a:ext cx="5411893" cy="400861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4" name="Picture Placeholder 2"/>
          <p:cNvSpPr>
            <a:spLocks noGrp="1"/>
          </p:cNvSpPr>
          <p:nvPr>
            <p:ph type="pic" idx="10"/>
          </p:nvPr>
        </p:nvSpPr>
        <p:spPr>
          <a:xfrm>
            <a:off x="5975011" y="375437"/>
            <a:ext cx="5742339" cy="400861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7" name="Content Placeholder 5"/>
          <p:cNvSpPr>
            <a:spLocks noGrp="1"/>
          </p:cNvSpPr>
          <p:nvPr>
            <p:ph sz="quarter" idx="4"/>
          </p:nvPr>
        </p:nvSpPr>
        <p:spPr>
          <a:xfrm>
            <a:off x="4588288" y="4412497"/>
            <a:ext cx="7138368" cy="1924977"/>
          </a:xfrm>
          <a:prstGeom prst="rect">
            <a:avLst/>
          </a:prstGeom>
        </p:spPr>
        <p:txBody>
          <a:bodyPr>
            <a:normAutofit/>
          </a:bodyPr>
          <a:lstStyle>
            <a:lvl1pPr marL="457189" indent="-457189">
              <a:buFont typeface="Arial"/>
              <a:buChar char="•"/>
              <a:defRPr sz="3200" b="0" i="0">
                <a:solidFill>
                  <a:schemeClr val="tx1">
                    <a:lumMod val="75000"/>
                  </a:schemeClr>
                </a:solidFill>
                <a:latin typeface="Arial Hebrew"/>
                <a:cs typeface="Arial Hebrew"/>
              </a:defRPr>
            </a:lvl1pPr>
            <a:lvl2pPr marL="990575" indent="-380990">
              <a:buFont typeface="Arial"/>
              <a:buChar char="•"/>
              <a:defRPr sz="2800" b="0" i="0">
                <a:solidFill>
                  <a:schemeClr val="tx1">
                    <a:lumMod val="75000"/>
                  </a:schemeClr>
                </a:solidFill>
                <a:latin typeface="Arial Hebrew"/>
                <a:cs typeface="Arial Hebrew"/>
              </a:defRPr>
            </a:lvl2pPr>
            <a:lvl3pPr marL="1523962" indent="-304792">
              <a:buFont typeface="Arial"/>
              <a:buChar char="•"/>
              <a:defRPr sz="2400" b="0" i="0">
                <a:solidFill>
                  <a:schemeClr val="tx1">
                    <a:lumMod val="75000"/>
                  </a:schemeClr>
                </a:solidFill>
                <a:latin typeface="Arial Hebrew"/>
                <a:cs typeface="Arial Hebrew"/>
              </a:defRPr>
            </a:lvl3pPr>
            <a:lvl4pPr marL="2133547" indent="-304792">
              <a:buFont typeface="Arial"/>
              <a:buChar char="•"/>
              <a:defRPr sz="2133" b="0" i="0">
                <a:latin typeface="Arial Hebrew"/>
                <a:cs typeface="Arial Hebrew"/>
              </a:defRPr>
            </a:lvl4pPr>
            <a:lvl5pPr marL="2743131" indent="-304792">
              <a:buFont typeface="Arial"/>
              <a:buChar char="•"/>
              <a:defRPr sz="2133" b="0" i="0">
                <a:latin typeface="Arial Hebrew"/>
                <a:cs typeface="Arial Hebrew"/>
              </a:defRPr>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p:txBody>
      </p:sp>
      <p:sp>
        <p:nvSpPr>
          <p:cNvPr id="10" name="Title 1"/>
          <p:cNvSpPr>
            <a:spLocks noGrp="1"/>
          </p:cNvSpPr>
          <p:nvPr>
            <p:ph type="title"/>
          </p:nvPr>
        </p:nvSpPr>
        <p:spPr>
          <a:xfrm>
            <a:off x="354344" y="4402671"/>
            <a:ext cx="4224637" cy="1451720"/>
          </a:xfrm>
          <a:prstGeom prst="rect">
            <a:avLst/>
          </a:prstGeom>
        </p:spPr>
        <p:txBody>
          <a:bodyPr vert="horz">
            <a:noAutofit/>
          </a:bodyPr>
          <a:lstStyle>
            <a:lvl1pPr algn="l">
              <a:defRPr sz="4000" b="1">
                <a:solidFill>
                  <a:schemeClr val="bg2"/>
                </a:solidFill>
                <a:latin typeface="Arial"/>
                <a:cs typeface="Arial"/>
              </a:defRPr>
            </a:lvl1pPr>
          </a:lstStyle>
          <a:p>
            <a:r>
              <a:rPr lang="en-US" smtClean="0"/>
              <a:t>Click to edit Master title style</a:t>
            </a:r>
            <a:endParaRPr lang="en-US" dirty="0"/>
          </a:p>
        </p:txBody>
      </p:sp>
      <p:sp>
        <p:nvSpPr>
          <p:cNvPr id="11" name="Text Placeholder 12"/>
          <p:cNvSpPr>
            <a:spLocks noGrp="1"/>
          </p:cNvSpPr>
          <p:nvPr>
            <p:ph type="body" sz="quarter" idx="11"/>
          </p:nvPr>
        </p:nvSpPr>
        <p:spPr>
          <a:xfrm>
            <a:off x="354343" y="5895671"/>
            <a:ext cx="4224637" cy="372533"/>
          </a:xfrm>
          <a:prstGeom prst="rect">
            <a:avLst/>
          </a:prstGeom>
        </p:spPr>
        <p:txBody>
          <a:bodyPr vert="horz">
            <a:noAutofit/>
          </a:bodyPr>
          <a:lstStyle>
            <a:lvl1pPr marL="0" indent="0" algn="l">
              <a:buNone/>
              <a:defRPr sz="2400" b="0" i="0">
                <a:solidFill>
                  <a:schemeClr val="tx2"/>
                </a:solidFill>
                <a:latin typeface="Arial Hebrew Light"/>
                <a:cs typeface="Arial Hebrew Light"/>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Tree>
    <p:extLst>
      <p:ext uri="{BB962C8B-B14F-4D97-AF65-F5344CB8AC3E}">
        <p14:creationId xmlns:p14="http://schemas.microsoft.com/office/powerpoint/2010/main" val="41031161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ne Image Top / Copy Bottom">
    <p:spTree>
      <p:nvGrpSpPr>
        <p:cNvPr id="1" name=""/>
        <p:cNvGrpSpPr/>
        <p:nvPr/>
      </p:nvGrpSpPr>
      <p:grpSpPr>
        <a:xfrm>
          <a:off x="0" y="0"/>
          <a:ext cx="0" cy="0"/>
          <a:chOff x="0" y="0"/>
          <a:chExt cx="0" cy="0"/>
        </a:xfrm>
      </p:grpSpPr>
      <p:sp>
        <p:nvSpPr>
          <p:cNvPr id="8" name="Picture Placeholder 2"/>
          <p:cNvSpPr>
            <a:spLocks noGrp="1"/>
          </p:cNvSpPr>
          <p:nvPr>
            <p:ph type="pic" idx="1"/>
          </p:nvPr>
        </p:nvSpPr>
        <p:spPr>
          <a:xfrm>
            <a:off x="354344" y="375437"/>
            <a:ext cx="11446768" cy="4008619"/>
          </a:xfrm>
          <a:prstGeom prst="rect">
            <a:avLst/>
          </a:prstGeom>
        </p:spPr>
        <p:txBody>
          <a:bodyPr>
            <a:normAutofit/>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1" name="Content Placeholder 5"/>
          <p:cNvSpPr>
            <a:spLocks noGrp="1"/>
          </p:cNvSpPr>
          <p:nvPr>
            <p:ph sz="quarter" idx="4"/>
          </p:nvPr>
        </p:nvSpPr>
        <p:spPr>
          <a:xfrm>
            <a:off x="4616208" y="4402670"/>
            <a:ext cx="7156984" cy="1924977"/>
          </a:xfrm>
          <a:prstGeom prst="rect">
            <a:avLst/>
          </a:prstGeom>
        </p:spPr>
        <p:txBody>
          <a:bodyPr>
            <a:normAutofit/>
          </a:bodyPr>
          <a:lstStyle>
            <a:lvl1pPr marL="457189" indent="-457189">
              <a:buFont typeface="Arial"/>
              <a:buChar char="•"/>
              <a:defRPr sz="3200" b="0" i="0">
                <a:solidFill>
                  <a:srgbClr val="776F67"/>
                </a:solidFill>
                <a:latin typeface="Arial Hebrew"/>
                <a:cs typeface="Arial Hebrew"/>
              </a:defRPr>
            </a:lvl1pPr>
            <a:lvl2pPr marL="990575" indent="-380990">
              <a:buFont typeface="Arial"/>
              <a:buChar char="•"/>
              <a:defRPr sz="2800" b="0" i="0">
                <a:solidFill>
                  <a:srgbClr val="776F67"/>
                </a:solidFill>
                <a:latin typeface="Arial Hebrew"/>
                <a:cs typeface="Arial Hebrew"/>
              </a:defRPr>
            </a:lvl2pPr>
            <a:lvl3pPr marL="1523962" indent="-304792">
              <a:buFont typeface="Arial"/>
              <a:buChar char="•"/>
              <a:defRPr sz="2400" b="0" i="0">
                <a:solidFill>
                  <a:srgbClr val="776F67"/>
                </a:solidFill>
                <a:latin typeface="Arial Hebrew"/>
                <a:cs typeface="Arial Hebrew"/>
              </a:defRPr>
            </a:lvl3pPr>
            <a:lvl4pPr marL="2133547" indent="-304792">
              <a:buFont typeface="Arial"/>
              <a:buChar char="•"/>
              <a:defRPr sz="2133" b="0" i="0">
                <a:latin typeface="Arial Hebrew"/>
                <a:cs typeface="Arial Hebrew"/>
              </a:defRPr>
            </a:lvl4pPr>
            <a:lvl5pPr marL="2743131" indent="-304792">
              <a:buFont typeface="Arial"/>
              <a:buChar char="•"/>
              <a:defRPr sz="2133" b="0" i="0">
                <a:latin typeface="Arial Hebrew"/>
                <a:cs typeface="Arial Hebrew"/>
              </a:defRPr>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p:txBody>
      </p:sp>
      <p:sp>
        <p:nvSpPr>
          <p:cNvPr id="13" name="Title 1"/>
          <p:cNvSpPr>
            <a:spLocks noGrp="1"/>
          </p:cNvSpPr>
          <p:nvPr>
            <p:ph type="title"/>
          </p:nvPr>
        </p:nvSpPr>
        <p:spPr>
          <a:xfrm>
            <a:off x="354345" y="4402671"/>
            <a:ext cx="4261863" cy="1451720"/>
          </a:xfrm>
          <a:prstGeom prst="rect">
            <a:avLst/>
          </a:prstGeom>
        </p:spPr>
        <p:txBody>
          <a:bodyPr vert="horz">
            <a:noAutofit/>
          </a:bodyPr>
          <a:lstStyle>
            <a:lvl1pPr algn="l">
              <a:defRPr sz="4000" b="1">
                <a:solidFill>
                  <a:schemeClr val="bg2"/>
                </a:solidFill>
                <a:latin typeface="Arial"/>
                <a:cs typeface="Arial"/>
              </a:defRPr>
            </a:lvl1pPr>
          </a:lstStyle>
          <a:p>
            <a:r>
              <a:rPr lang="en-US" smtClean="0"/>
              <a:t>Click to edit Master title style</a:t>
            </a:r>
            <a:endParaRPr lang="en-US" dirty="0"/>
          </a:p>
        </p:txBody>
      </p:sp>
      <p:sp>
        <p:nvSpPr>
          <p:cNvPr id="14" name="Text Placeholder 12"/>
          <p:cNvSpPr>
            <a:spLocks noGrp="1"/>
          </p:cNvSpPr>
          <p:nvPr>
            <p:ph type="body" sz="quarter" idx="11"/>
          </p:nvPr>
        </p:nvSpPr>
        <p:spPr>
          <a:xfrm>
            <a:off x="354345" y="5942480"/>
            <a:ext cx="4261863" cy="372533"/>
          </a:xfrm>
          <a:prstGeom prst="rect">
            <a:avLst/>
          </a:prstGeom>
        </p:spPr>
        <p:txBody>
          <a:bodyPr vert="horz">
            <a:noAutofit/>
          </a:bodyPr>
          <a:lstStyle>
            <a:lvl1pPr marL="0" indent="0" algn="l">
              <a:buNone/>
              <a:defRPr sz="2400" b="0" i="0">
                <a:solidFill>
                  <a:schemeClr val="tx2"/>
                </a:solidFill>
                <a:latin typeface="Arial Hebrew Light"/>
                <a:cs typeface="Arial Hebrew Light"/>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Tree>
    <p:extLst>
      <p:ext uri="{BB962C8B-B14F-4D97-AF65-F5344CB8AC3E}">
        <p14:creationId xmlns:p14="http://schemas.microsoft.com/office/powerpoint/2010/main" val="18195403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Image with Text">
    <p:spTree>
      <p:nvGrpSpPr>
        <p:cNvPr id="1" name=""/>
        <p:cNvGrpSpPr/>
        <p:nvPr/>
      </p:nvGrpSpPr>
      <p:grpSpPr>
        <a:xfrm>
          <a:off x="0" y="0"/>
          <a:ext cx="0" cy="0"/>
          <a:chOff x="0" y="0"/>
          <a:chExt cx="0" cy="0"/>
        </a:xfrm>
      </p:grpSpPr>
      <p:sp>
        <p:nvSpPr>
          <p:cNvPr id="5" name="Picture Placeholder 2"/>
          <p:cNvSpPr>
            <a:spLocks noGrp="1"/>
          </p:cNvSpPr>
          <p:nvPr>
            <p:ph type="pic" idx="1"/>
          </p:nvPr>
        </p:nvSpPr>
        <p:spPr>
          <a:xfrm>
            <a:off x="1532277" y="1751241"/>
            <a:ext cx="2355867" cy="2153092"/>
          </a:xfrm>
          <a:prstGeom prst="rect">
            <a:avLst/>
          </a:prstGeom>
        </p:spPr>
        <p:txBody>
          <a:bodyPr>
            <a:normAutofit/>
          </a:bodyPr>
          <a:lstStyle>
            <a:lvl1pPr marL="0" indent="0">
              <a:buNone/>
              <a:defRPr sz="3733"/>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7" name="Content Placeholder 5"/>
          <p:cNvSpPr>
            <a:spLocks noGrp="1"/>
          </p:cNvSpPr>
          <p:nvPr>
            <p:ph sz="quarter" idx="4" hasCustomPrompt="1"/>
          </p:nvPr>
        </p:nvSpPr>
        <p:spPr>
          <a:xfrm>
            <a:off x="1532277" y="4075129"/>
            <a:ext cx="2355867" cy="2368401"/>
          </a:xfrm>
          <a:prstGeom prst="rect">
            <a:avLst/>
          </a:prstGeom>
        </p:spPr>
        <p:txBody>
          <a:bodyPr>
            <a:normAutofit/>
          </a:bodyPr>
          <a:lstStyle>
            <a:lvl1pPr marL="0" indent="0">
              <a:buFont typeface="Arial"/>
              <a:buNone/>
              <a:defRPr sz="2800" b="0" i="0">
                <a:solidFill>
                  <a:srgbClr val="776F67"/>
                </a:solidFill>
                <a:latin typeface="Arial Hebrew"/>
                <a:cs typeface="Arial Hebrew"/>
              </a:defRPr>
            </a:lvl1pPr>
            <a:lvl2pPr marL="990575" indent="-380990">
              <a:buFont typeface="Arial"/>
              <a:buChar char="•"/>
              <a:defRPr sz="2667" b="0" i="0">
                <a:latin typeface="Arial Hebrew"/>
                <a:cs typeface="Arial Hebrew"/>
              </a:defRPr>
            </a:lvl2pPr>
            <a:lvl3pPr marL="1523962" indent="-304792">
              <a:buFont typeface="Arial"/>
              <a:buChar char="•"/>
              <a:defRPr sz="2400" b="0" i="0">
                <a:latin typeface="Arial Hebrew"/>
                <a:cs typeface="Arial Hebrew"/>
              </a:defRPr>
            </a:lvl3pPr>
            <a:lvl4pPr marL="2133547" indent="-304792">
              <a:buFont typeface="Arial"/>
              <a:buChar char="•"/>
              <a:defRPr sz="2133" b="0" i="0">
                <a:latin typeface="Arial Hebrew"/>
                <a:cs typeface="Arial Hebrew"/>
              </a:defRPr>
            </a:lvl4pPr>
            <a:lvl5pPr marL="2743131" indent="-304792">
              <a:buFont typeface="Arial"/>
              <a:buChar char="•"/>
              <a:defRPr sz="2133" b="0" i="0">
                <a:latin typeface="Arial Hebrew"/>
                <a:cs typeface="Arial Hebrew"/>
              </a:defRPr>
            </a:lvl5pPr>
            <a:lvl6pPr>
              <a:defRPr sz="2133"/>
            </a:lvl6pPr>
            <a:lvl7pPr>
              <a:defRPr sz="2133"/>
            </a:lvl7pPr>
            <a:lvl8pPr>
              <a:defRPr sz="2133"/>
            </a:lvl8pPr>
            <a:lvl9pPr>
              <a:defRPr sz="2133"/>
            </a:lvl9pPr>
          </a:lstStyle>
          <a:p>
            <a:pPr lvl="0"/>
            <a:r>
              <a:rPr lang="en-US" dirty="0" smtClean="0"/>
              <a:t>Text</a:t>
            </a:r>
          </a:p>
        </p:txBody>
      </p:sp>
      <p:sp>
        <p:nvSpPr>
          <p:cNvPr id="8" name="Picture Placeholder 2"/>
          <p:cNvSpPr>
            <a:spLocks noGrp="1"/>
          </p:cNvSpPr>
          <p:nvPr>
            <p:ph type="pic" idx="10"/>
          </p:nvPr>
        </p:nvSpPr>
        <p:spPr>
          <a:xfrm>
            <a:off x="4786713" y="1750716"/>
            <a:ext cx="2355867" cy="2153617"/>
          </a:xfrm>
          <a:prstGeom prst="rect">
            <a:avLst/>
          </a:prstGeom>
        </p:spPr>
        <p:txBody>
          <a:bodyPr>
            <a:normAutofit/>
          </a:bodyPr>
          <a:lstStyle>
            <a:lvl1pPr marL="0" indent="0">
              <a:buNone/>
              <a:defRPr sz="3733"/>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9" name="Content Placeholder 5"/>
          <p:cNvSpPr>
            <a:spLocks noGrp="1"/>
          </p:cNvSpPr>
          <p:nvPr>
            <p:ph sz="quarter" idx="11" hasCustomPrompt="1"/>
          </p:nvPr>
        </p:nvSpPr>
        <p:spPr>
          <a:xfrm>
            <a:off x="4786713" y="4074604"/>
            <a:ext cx="2355867" cy="2368401"/>
          </a:xfrm>
          <a:prstGeom prst="rect">
            <a:avLst/>
          </a:prstGeom>
        </p:spPr>
        <p:txBody>
          <a:bodyPr>
            <a:normAutofit/>
          </a:bodyPr>
          <a:lstStyle>
            <a:lvl1pPr marL="0" indent="0">
              <a:buFont typeface="Arial"/>
              <a:buNone/>
              <a:defRPr sz="2800" b="0" i="0">
                <a:solidFill>
                  <a:srgbClr val="776F67"/>
                </a:solidFill>
                <a:latin typeface="Arial Hebrew"/>
                <a:cs typeface="Arial Hebrew"/>
              </a:defRPr>
            </a:lvl1pPr>
            <a:lvl2pPr marL="990575" indent="-380990">
              <a:buFont typeface="Arial"/>
              <a:buChar char="•"/>
              <a:defRPr sz="2667" b="0" i="0">
                <a:latin typeface="Arial Hebrew"/>
                <a:cs typeface="Arial Hebrew"/>
              </a:defRPr>
            </a:lvl2pPr>
            <a:lvl3pPr marL="1523962" indent="-304792">
              <a:buFont typeface="Arial"/>
              <a:buChar char="•"/>
              <a:defRPr sz="2400" b="0" i="0">
                <a:latin typeface="Arial Hebrew"/>
                <a:cs typeface="Arial Hebrew"/>
              </a:defRPr>
            </a:lvl3pPr>
            <a:lvl4pPr marL="2133547" indent="-304792">
              <a:buFont typeface="Arial"/>
              <a:buChar char="•"/>
              <a:defRPr sz="2133" b="0" i="0">
                <a:latin typeface="Arial Hebrew"/>
                <a:cs typeface="Arial Hebrew"/>
              </a:defRPr>
            </a:lvl4pPr>
            <a:lvl5pPr marL="2743131" indent="-304792">
              <a:buFont typeface="Arial"/>
              <a:buChar char="•"/>
              <a:defRPr sz="2133" b="0" i="0">
                <a:latin typeface="Arial Hebrew"/>
                <a:cs typeface="Arial Hebrew"/>
              </a:defRPr>
            </a:lvl5pPr>
            <a:lvl6pPr>
              <a:defRPr sz="2133"/>
            </a:lvl6pPr>
            <a:lvl7pPr>
              <a:defRPr sz="2133"/>
            </a:lvl7pPr>
            <a:lvl8pPr>
              <a:defRPr sz="2133"/>
            </a:lvl8pPr>
            <a:lvl9pPr>
              <a:defRPr sz="2133"/>
            </a:lvl9pPr>
          </a:lstStyle>
          <a:p>
            <a:pPr lvl="0"/>
            <a:r>
              <a:rPr lang="en-US" dirty="0" smtClean="0"/>
              <a:t>Text</a:t>
            </a:r>
          </a:p>
        </p:txBody>
      </p:sp>
      <p:sp>
        <p:nvSpPr>
          <p:cNvPr id="10" name="Picture Placeholder 2"/>
          <p:cNvSpPr>
            <a:spLocks noGrp="1"/>
          </p:cNvSpPr>
          <p:nvPr>
            <p:ph type="pic" idx="12"/>
          </p:nvPr>
        </p:nvSpPr>
        <p:spPr>
          <a:xfrm>
            <a:off x="8041149" y="1750716"/>
            <a:ext cx="2355867" cy="2150457"/>
          </a:xfrm>
          <a:prstGeom prst="rect">
            <a:avLst/>
          </a:prstGeom>
        </p:spPr>
        <p:txBody>
          <a:bodyPr>
            <a:normAutofit/>
          </a:bodyPr>
          <a:lstStyle>
            <a:lvl1pPr marL="0" indent="0">
              <a:buNone/>
              <a:defRPr sz="3733"/>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1" name="Content Placeholder 5"/>
          <p:cNvSpPr>
            <a:spLocks noGrp="1"/>
          </p:cNvSpPr>
          <p:nvPr>
            <p:ph sz="quarter" idx="13" hasCustomPrompt="1"/>
          </p:nvPr>
        </p:nvSpPr>
        <p:spPr>
          <a:xfrm>
            <a:off x="8041149" y="4102972"/>
            <a:ext cx="2355867" cy="2368401"/>
          </a:xfrm>
          <a:prstGeom prst="rect">
            <a:avLst/>
          </a:prstGeom>
        </p:spPr>
        <p:txBody>
          <a:bodyPr>
            <a:normAutofit/>
          </a:bodyPr>
          <a:lstStyle>
            <a:lvl1pPr marL="0" indent="0">
              <a:buFont typeface="Arial"/>
              <a:buNone/>
              <a:defRPr sz="2800" b="0" i="0">
                <a:solidFill>
                  <a:srgbClr val="776F67"/>
                </a:solidFill>
                <a:latin typeface="Arial Hebrew"/>
                <a:cs typeface="Arial Hebrew"/>
              </a:defRPr>
            </a:lvl1pPr>
            <a:lvl2pPr marL="990575" indent="-380990">
              <a:buFont typeface="Arial"/>
              <a:buChar char="•"/>
              <a:defRPr sz="2667" b="0" i="0">
                <a:latin typeface="Arial Hebrew"/>
                <a:cs typeface="Arial Hebrew"/>
              </a:defRPr>
            </a:lvl2pPr>
            <a:lvl3pPr marL="1523962" indent="-304792">
              <a:buFont typeface="Arial"/>
              <a:buChar char="•"/>
              <a:defRPr sz="2400" b="0" i="0">
                <a:latin typeface="Arial Hebrew"/>
                <a:cs typeface="Arial Hebrew"/>
              </a:defRPr>
            </a:lvl3pPr>
            <a:lvl4pPr marL="2133547" indent="-304792">
              <a:buFont typeface="Arial"/>
              <a:buChar char="•"/>
              <a:defRPr sz="2133" b="0" i="0">
                <a:latin typeface="Arial Hebrew"/>
                <a:cs typeface="Arial Hebrew"/>
              </a:defRPr>
            </a:lvl4pPr>
            <a:lvl5pPr marL="2743131" indent="-304792">
              <a:buFont typeface="Arial"/>
              <a:buChar char="•"/>
              <a:defRPr sz="2133" b="0" i="0">
                <a:latin typeface="Arial Hebrew"/>
                <a:cs typeface="Arial Hebrew"/>
              </a:defRPr>
            </a:lvl5pPr>
            <a:lvl6pPr>
              <a:defRPr sz="2133"/>
            </a:lvl6pPr>
            <a:lvl7pPr>
              <a:defRPr sz="2133"/>
            </a:lvl7pPr>
            <a:lvl8pPr>
              <a:defRPr sz="2133"/>
            </a:lvl8pPr>
            <a:lvl9pPr>
              <a:defRPr sz="2133"/>
            </a:lvl9pPr>
          </a:lstStyle>
          <a:p>
            <a:pPr lvl="0"/>
            <a:r>
              <a:rPr lang="en-US" dirty="0" smtClean="0"/>
              <a:t>Text</a:t>
            </a:r>
          </a:p>
        </p:txBody>
      </p:sp>
      <p:sp>
        <p:nvSpPr>
          <p:cNvPr id="15" name="Title 1"/>
          <p:cNvSpPr>
            <a:spLocks noGrp="1"/>
          </p:cNvSpPr>
          <p:nvPr>
            <p:ph type="title"/>
          </p:nvPr>
        </p:nvSpPr>
        <p:spPr>
          <a:xfrm>
            <a:off x="354344" y="379126"/>
            <a:ext cx="11335085" cy="777905"/>
          </a:xfrm>
          <a:prstGeom prst="rect">
            <a:avLst/>
          </a:prstGeom>
        </p:spPr>
        <p:txBody>
          <a:bodyPr vert="horz">
            <a:noAutofit/>
          </a:bodyPr>
          <a:lstStyle>
            <a:lvl1pPr algn="l">
              <a:defRPr sz="5400" b="1" i="0">
                <a:solidFill>
                  <a:schemeClr val="bg2"/>
                </a:solidFill>
                <a:latin typeface="Arial"/>
                <a:cs typeface="Arial"/>
              </a:defRPr>
            </a:lvl1pPr>
          </a:lstStyle>
          <a:p>
            <a:r>
              <a:rPr lang="en-US" smtClean="0"/>
              <a:t>Click to edit Master title style</a:t>
            </a:r>
            <a:endParaRPr lang="en-US" dirty="0"/>
          </a:p>
        </p:txBody>
      </p:sp>
      <p:sp>
        <p:nvSpPr>
          <p:cNvPr id="16" name="Text Placeholder 12"/>
          <p:cNvSpPr>
            <a:spLocks noGrp="1"/>
          </p:cNvSpPr>
          <p:nvPr>
            <p:ph type="body" sz="quarter" idx="16"/>
          </p:nvPr>
        </p:nvSpPr>
        <p:spPr>
          <a:xfrm>
            <a:off x="428116" y="1280207"/>
            <a:ext cx="6026461" cy="372533"/>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Tree>
    <p:extLst>
      <p:ext uri="{BB962C8B-B14F-4D97-AF65-F5344CB8AC3E}">
        <p14:creationId xmlns:p14="http://schemas.microsoft.com/office/powerpoint/2010/main" val="2991235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LINE TITL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09600" y="2393209"/>
            <a:ext cx="10972800" cy="1956865"/>
          </a:xfrm>
          <a:prstGeom prst="rect">
            <a:avLst/>
          </a:prstGeom>
        </p:spPr>
        <p:txBody>
          <a:bodyPr vert="horz">
            <a:normAutofit/>
          </a:bodyPr>
          <a:lstStyle>
            <a:lvl1pPr>
              <a:defRPr sz="6000" b="1">
                <a:solidFill>
                  <a:schemeClr val="bg2"/>
                </a:solidFill>
                <a:latin typeface="Arial"/>
                <a:cs typeface="Arial"/>
              </a:defRPr>
            </a:lvl1pPr>
          </a:lstStyle>
          <a:p>
            <a:r>
              <a:rPr lang="en-US" dirty="0" smtClean="0"/>
              <a:t>Click to edit Master title style – 2 line agenda topic</a:t>
            </a:r>
            <a:endParaRPr lang="en-US" dirty="0"/>
          </a:p>
        </p:txBody>
      </p:sp>
      <p:sp>
        <p:nvSpPr>
          <p:cNvPr id="5" name="Text Placeholder 12"/>
          <p:cNvSpPr>
            <a:spLocks noGrp="1"/>
          </p:cNvSpPr>
          <p:nvPr>
            <p:ph type="body" sz="quarter" idx="11"/>
          </p:nvPr>
        </p:nvSpPr>
        <p:spPr>
          <a:xfrm>
            <a:off x="3045882" y="2001242"/>
            <a:ext cx="6100233" cy="372533"/>
          </a:xfrm>
          <a:prstGeom prst="rect">
            <a:avLst/>
          </a:prstGeom>
        </p:spPr>
        <p:txBody>
          <a:bodyPr vert="horz">
            <a:normAutofit/>
          </a:bodyPr>
          <a:lstStyle>
            <a:lvl1pPr marL="0" indent="0" algn="ctr">
              <a:buNone/>
              <a:defRPr sz="2400" b="0" i="0">
                <a:solidFill>
                  <a:schemeClr val="tx1">
                    <a:lumMod val="75000"/>
                  </a:schemeClr>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6" name="Text Placeholder 12"/>
          <p:cNvSpPr>
            <a:spLocks noGrp="1"/>
          </p:cNvSpPr>
          <p:nvPr>
            <p:ph type="body" sz="quarter" idx="12"/>
          </p:nvPr>
        </p:nvSpPr>
        <p:spPr>
          <a:xfrm>
            <a:off x="2498892" y="4369507"/>
            <a:ext cx="7194211" cy="751952"/>
          </a:xfrm>
          <a:prstGeom prst="rect">
            <a:avLst/>
          </a:prstGeom>
        </p:spPr>
        <p:txBody>
          <a:bodyPr vert="horz">
            <a:noAutofit/>
          </a:bodyPr>
          <a:lstStyle>
            <a:lvl1pPr marL="0" indent="0" algn="ctr">
              <a:buNone/>
              <a:defRPr sz="3600" b="1" i="0">
                <a:solidFill>
                  <a:schemeClr val="bg2"/>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7" name="Text Placeholder 12"/>
          <p:cNvSpPr>
            <a:spLocks noGrp="1"/>
          </p:cNvSpPr>
          <p:nvPr>
            <p:ph type="body" sz="quarter" idx="13"/>
          </p:nvPr>
        </p:nvSpPr>
        <p:spPr>
          <a:xfrm>
            <a:off x="3045884" y="5140892"/>
            <a:ext cx="6100233" cy="602267"/>
          </a:xfrm>
          <a:prstGeom prst="rect">
            <a:avLst/>
          </a:prstGeom>
        </p:spPr>
        <p:txBody>
          <a:bodyPr vert="horz">
            <a:normAutofit/>
          </a:bodyPr>
          <a:lstStyle>
            <a:lvl1pPr marL="0" indent="0" algn="ctr">
              <a:buNone/>
              <a:defRPr sz="3200" b="1" i="0">
                <a:solidFill>
                  <a:schemeClr val="tx1"/>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Tree>
    <p:extLst>
      <p:ext uri="{BB962C8B-B14F-4D97-AF65-F5344CB8AC3E}">
        <p14:creationId xmlns:p14="http://schemas.microsoft.com/office/powerpoint/2010/main" val="41815290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and Image (No body copy)">
    <p:spTree>
      <p:nvGrpSpPr>
        <p:cNvPr id="1" name=""/>
        <p:cNvGrpSpPr/>
        <p:nvPr/>
      </p:nvGrpSpPr>
      <p:grpSpPr>
        <a:xfrm>
          <a:off x="0" y="0"/>
          <a:ext cx="0" cy="0"/>
          <a:chOff x="0" y="0"/>
          <a:chExt cx="0" cy="0"/>
        </a:xfrm>
      </p:grpSpPr>
      <p:sp>
        <p:nvSpPr>
          <p:cNvPr id="3" name="Picture Placeholder 2"/>
          <p:cNvSpPr>
            <a:spLocks noGrp="1"/>
          </p:cNvSpPr>
          <p:nvPr>
            <p:ph type="pic" idx="13"/>
          </p:nvPr>
        </p:nvSpPr>
        <p:spPr>
          <a:xfrm>
            <a:off x="383619" y="568359"/>
            <a:ext cx="11422063" cy="604315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Tree>
    <p:extLst>
      <p:ext uri="{BB962C8B-B14F-4D97-AF65-F5344CB8AC3E}">
        <p14:creationId xmlns:p14="http://schemas.microsoft.com/office/powerpoint/2010/main" val="3682602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Title">
    <p:spTree>
      <p:nvGrpSpPr>
        <p:cNvPr id="1" name=""/>
        <p:cNvGrpSpPr/>
        <p:nvPr/>
      </p:nvGrpSpPr>
      <p:grpSpPr>
        <a:xfrm>
          <a:off x="0" y="0"/>
          <a:ext cx="0" cy="0"/>
          <a:chOff x="0" y="0"/>
          <a:chExt cx="0" cy="0"/>
        </a:xfrm>
      </p:grpSpPr>
      <p:sp>
        <p:nvSpPr>
          <p:cNvPr id="6" name="Title 1"/>
          <p:cNvSpPr>
            <a:spLocks noGrp="1"/>
          </p:cNvSpPr>
          <p:nvPr>
            <p:ph type="title"/>
          </p:nvPr>
        </p:nvSpPr>
        <p:spPr>
          <a:xfrm>
            <a:off x="609600" y="2765743"/>
            <a:ext cx="10972800" cy="1143000"/>
          </a:xfrm>
          <a:prstGeom prst="rect">
            <a:avLst/>
          </a:prstGeom>
        </p:spPr>
        <p:txBody>
          <a:bodyPr vert="horz">
            <a:normAutofit/>
          </a:bodyPr>
          <a:lstStyle>
            <a:lvl1pPr>
              <a:defRPr sz="6000" b="1">
                <a:solidFill>
                  <a:schemeClr val="bg2"/>
                </a:solidFill>
                <a:latin typeface="Arial"/>
                <a:cs typeface="Arial"/>
              </a:defRPr>
            </a:lvl1pPr>
          </a:lstStyle>
          <a:p>
            <a:r>
              <a:rPr lang="en-US" smtClean="0"/>
              <a:t>Click to edit Master title style</a:t>
            </a:r>
            <a:endParaRPr lang="en-US" dirty="0"/>
          </a:p>
        </p:txBody>
      </p:sp>
      <p:sp>
        <p:nvSpPr>
          <p:cNvPr id="9" name="Text Placeholder 12"/>
          <p:cNvSpPr>
            <a:spLocks noGrp="1"/>
          </p:cNvSpPr>
          <p:nvPr>
            <p:ph type="body" sz="quarter" idx="10"/>
          </p:nvPr>
        </p:nvSpPr>
        <p:spPr>
          <a:xfrm>
            <a:off x="3045882" y="2379652"/>
            <a:ext cx="6100233" cy="372533"/>
          </a:xfrm>
          <a:prstGeom prst="rect">
            <a:avLst/>
          </a:prstGeom>
        </p:spPr>
        <p:txBody>
          <a:bodyPr vert="horz">
            <a:normAutofit/>
          </a:bodyPr>
          <a:lstStyle>
            <a:lvl1pPr marL="0" indent="0" algn="ctr">
              <a:buNone/>
              <a:defRPr sz="2400" b="0" i="0">
                <a:solidFill>
                  <a:schemeClr val="tx1"/>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11" name="Text Placeholder 12"/>
          <p:cNvSpPr>
            <a:spLocks noGrp="1"/>
          </p:cNvSpPr>
          <p:nvPr>
            <p:ph type="body" sz="quarter" idx="13"/>
          </p:nvPr>
        </p:nvSpPr>
        <p:spPr>
          <a:xfrm>
            <a:off x="2461663" y="3922301"/>
            <a:ext cx="7268667" cy="745599"/>
          </a:xfrm>
          <a:prstGeom prst="rect">
            <a:avLst/>
          </a:prstGeom>
        </p:spPr>
        <p:txBody>
          <a:bodyPr vert="horz">
            <a:normAutofit/>
          </a:bodyPr>
          <a:lstStyle>
            <a:lvl1pPr marL="0" indent="0" algn="ctr">
              <a:buNone/>
              <a:defRPr sz="3600" b="1" i="0">
                <a:solidFill>
                  <a:schemeClr val="bg2"/>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5" name="Text Placeholder 12"/>
          <p:cNvSpPr>
            <a:spLocks noGrp="1"/>
          </p:cNvSpPr>
          <p:nvPr>
            <p:ph type="body" sz="quarter" idx="14"/>
          </p:nvPr>
        </p:nvSpPr>
        <p:spPr>
          <a:xfrm>
            <a:off x="3045881" y="4681456"/>
            <a:ext cx="6100233" cy="599789"/>
          </a:xfrm>
          <a:prstGeom prst="rect">
            <a:avLst/>
          </a:prstGeom>
        </p:spPr>
        <p:txBody>
          <a:bodyPr vert="horz">
            <a:normAutofit/>
          </a:bodyPr>
          <a:lstStyle>
            <a:lvl1pPr marL="0" indent="0" algn="ctr">
              <a:buNone/>
              <a:defRPr sz="3200" b="1" i="0">
                <a:solidFill>
                  <a:schemeClr val="tx1"/>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Tree>
    <p:extLst>
      <p:ext uri="{BB962C8B-B14F-4D97-AF65-F5344CB8AC3E}">
        <p14:creationId xmlns:p14="http://schemas.microsoft.com/office/powerpoint/2010/main" val="280494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No pictur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3618" y="1695321"/>
            <a:ext cx="11422063" cy="4953319"/>
          </a:xfrm>
          <a:prstGeom prst="rect">
            <a:avLst/>
          </a:prstGeom>
        </p:spPr>
        <p:txBody>
          <a:bodyPr>
            <a:normAutofit/>
          </a:bodyPr>
          <a:lstStyle>
            <a:lvl1pPr marL="457189" indent="-457189">
              <a:buClr>
                <a:schemeClr val="tx1"/>
              </a:buClr>
              <a:buFont typeface="Arial"/>
              <a:buChar char="•"/>
              <a:defRPr sz="4000" b="0" i="0">
                <a:solidFill>
                  <a:schemeClr val="tx1">
                    <a:lumMod val="75000"/>
                  </a:schemeClr>
                </a:solidFill>
                <a:latin typeface="Arial"/>
                <a:cs typeface="Arial"/>
              </a:defRPr>
            </a:lvl1pPr>
            <a:lvl2pPr marL="990575" indent="-380990">
              <a:buClr>
                <a:schemeClr val="tx1"/>
              </a:buClr>
              <a:buFont typeface="Arial"/>
              <a:buChar char="•"/>
              <a:defRPr sz="3600" b="0" i="0">
                <a:solidFill>
                  <a:schemeClr val="tx1">
                    <a:lumMod val="75000"/>
                  </a:schemeClr>
                </a:solidFill>
                <a:latin typeface="Arial"/>
                <a:cs typeface="Arial"/>
              </a:defRPr>
            </a:lvl2pPr>
            <a:lvl3pPr marL="1523962" indent="-304792">
              <a:buClr>
                <a:schemeClr val="tx1"/>
              </a:buClr>
              <a:buFont typeface="Arial"/>
              <a:buChar char="•"/>
              <a:defRPr b="0" i="0">
                <a:solidFill>
                  <a:schemeClr val="tx1">
                    <a:lumMod val="75000"/>
                  </a:schemeClr>
                </a:solidFill>
                <a:latin typeface="Arial"/>
                <a:cs typeface="Arial"/>
              </a:defRPr>
            </a:lvl3pPr>
            <a:lvl4pPr marL="2133547" indent="-304792">
              <a:buClr>
                <a:schemeClr val="tx1"/>
              </a:buClr>
              <a:buFont typeface="Arial"/>
              <a:buChar char="•"/>
              <a:defRPr sz="2400" b="0" i="0">
                <a:solidFill>
                  <a:schemeClr val="tx1">
                    <a:lumMod val="75000"/>
                  </a:schemeClr>
                </a:solidFill>
                <a:latin typeface="Arial"/>
                <a:cs typeface="Arial"/>
              </a:defRPr>
            </a:lvl4pPr>
            <a:lvl5pPr marL="2743131" indent="-304792">
              <a:buClr>
                <a:schemeClr val="tx1"/>
              </a:buClr>
              <a:buFont typeface="Arial"/>
              <a:buChar char="•"/>
              <a:defRPr sz="2400" b="0" i="0">
                <a:solidFill>
                  <a:schemeClr val="tx1">
                    <a:lumMod val="75000"/>
                  </a:schemeClr>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itle 1"/>
          <p:cNvSpPr>
            <a:spLocks noGrp="1"/>
          </p:cNvSpPr>
          <p:nvPr>
            <p:ph type="title"/>
          </p:nvPr>
        </p:nvSpPr>
        <p:spPr>
          <a:xfrm>
            <a:off x="383617" y="380280"/>
            <a:ext cx="11422063" cy="760049"/>
          </a:xfrm>
          <a:prstGeom prst="rect">
            <a:avLst/>
          </a:prstGeom>
        </p:spPr>
        <p:txBody>
          <a:bodyPr vert="horz">
            <a:noAutofit/>
          </a:bodyPr>
          <a:lstStyle>
            <a:lvl1pPr algn="l">
              <a:defRPr sz="5400" b="1" i="0">
                <a:solidFill>
                  <a:schemeClr val="bg2"/>
                </a:solidFill>
                <a:latin typeface="Arial"/>
                <a:cs typeface="Arial"/>
              </a:defRPr>
            </a:lvl1pPr>
          </a:lstStyle>
          <a:p>
            <a:r>
              <a:rPr lang="en-US" smtClean="0"/>
              <a:t>Click to edit Master title style</a:t>
            </a:r>
            <a:endParaRPr lang="en-US" dirty="0"/>
          </a:p>
        </p:txBody>
      </p:sp>
      <p:sp>
        <p:nvSpPr>
          <p:cNvPr id="10" name="Text Placeholder 12"/>
          <p:cNvSpPr>
            <a:spLocks noGrp="1"/>
          </p:cNvSpPr>
          <p:nvPr>
            <p:ph type="body" sz="quarter" idx="10"/>
          </p:nvPr>
        </p:nvSpPr>
        <p:spPr>
          <a:xfrm>
            <a:off x="405920" y="1231558"/>
            <a:ext cx="6027815" cy="372533"/>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Tree>
    <p:extLst>
      <p:ext uri="{BB962C8B-B14F-4D97-AF65-F5344CB8AC3E}">
        <p14:creationId xmlns:p14="http://schemas.microsoft.com/office/powerpoint/2010/main" val="36737724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No picture)">
    <p:spTree>
      <p:nvGrpSpPr>
        <p:cNvPr id="1" name=""/>
        <p:cNvGrpSpPr/>
        <p:nvPr/>
      </p:nvGrpSpPr>
      <p:grpSpPr>
        <a:xfrm>
          <a:off x="0" y="0"/>
          <a:ext cx="0" cy="0"/>
          <a:chOff x="0" y="0"/>
          <a:chExt cx="0" cy="0"/>
        </a:xfrm>
      </p:grpSpPr>
      <p:sp>
        <p:nvSpPr>
          <p:cNvPr id="10" name="Text Placeholder 12"/>
          <p:cNvSpPr>
            <a:spLocks noGrp="1"/>
          </p:cNvSpPr>
          <p:nvPr>
            <p:ph type="body" sz="quarter" idx="10"/>
          </p:nvPr>
        </p:nvSpPr>
        <p:spPr>
          <a:xfrm>
            <a:off x="393605" y="1748985"/>
            <a:ext cx="6027815" cy="372533"/>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7" name="Text Placeholder 6"/>
          <p:cNvSpPr>
            <a:spLocks noGrp="1"/>
          </p:cNvSpPr>
          <p:nvPr>
            <p:ph type="body" sz="quarter" idx="11" hasCustomPrompt="1"/>
          </p:nvPr>
        </p:nvSpPr>
        <p:spPr>
          <a:xfrm>
            <a:off x="383118" y="327214"/>
            <a:ext cx="11421533" cy="1373717"/>
          </a:xfrm>
          <a:prstGeom prst="rect">
            <a:avLst/>
          </a:prstGeom>
        </p:spPr>
        <p:txBody>
          <a:bodyPr/>
          <a:lstStyle>
            <a:lvl1pPr marL="0" indent="0">
              <a:buNone/>
              <a:defRPr sz="4400" b="1" baseline="0">
                <a:solidFill>
                  <a:schemeClr val="bg2"/>
                </a:solidFill>
              </a:defRPr>
            </a:lvl1pPr>
          </a:lstStyle>
          <a:p>
            <a:pPr lvl="0"/>
            <a:r>
              <a:rPr lang="en-US" dirty="0" smtClean="0"/>
              <a:t>Click to edit Master title style – 2 line slide Header</a:t>
            </a:r>
          </a:p>
        </p:txBody>
      </p:sp>
      <p:sp>
        <p:nvSpPr>
          <p:cNvPr id="5" name="Content Placeholder 2"/>
          <p:cNvSpPr>
            <a:spLocks noGrp="1"/>
          </p:cNvSpPr>
          <p:nvPr>
            <p:ph idx="1"/>
          </p:nvPr>
        </p:nvSpPr>
        <p:spPr>
          <a:xfrm>
            <a:off x="383618" y="2169572"/>
            <a:ext cx="11422063" cy="4479068"/>
          </a:xfrm>
          <a:prstGeom prst="rect">
            <a:avLst/>
          </a:prstGeom>
        </p:spPr>
        <p:txBody>
          <a:bodyPr>
            <a:normAutofit/>
          </a:bodyPr>
          <a:lstStyle>
            <a:lvl1pPr marL="457189" indent="-457189">
              <a:buClr>
                <a:schemeClr val="tx1"/>
              </a:buClr>
              <a:buFont typeface="Arial"/>
              <a:buChar char="•"/>
              <a:defRPr sz="4000" b="0" i="0">
                <a:solidFill>
                  <a:schemeClr val="tx1">
                    <a:lumMod val="75000"/>
                  </a:schemeClr>
                </a:solidFill>
                <a:latin typeface="Arial"/>
                <a:cs typeface="Arial"/>
              </a:defRPr>
            </a:lvl1pPr>
            <a:lvl2pPr marL="990575" indent="-380990">
              <a:buClr>
                <a:schemeClr val="tx1"/>
              </a:buClr>
              <a:buFont typeface="Arial"/>
              <a:buChar char="•"/>
              <a:defRPr sz="3600" b="0" i="0">
                <a:solidFill>
                  <a:schemeClr val="tx1">
                    <a:lumMod val="75000"/>
                  </a:schemeClr>
                </a:solidFill>
                <a:latin typeface="Arial"/>
                <a:cs typeface="Arial"/>
              </a:defRPr>
            </a:lvl2pPr>
            <a:lvl3pPr marL="1523962" indent="-304792">
              <a:buClr>
                <a:schemeClr val="tx1"/>
              </a:buClr>
              <a:buFont typeface="Arial"/>
              <a:buChar char="•"/>
              <a:defRPr b="0" i="0">
                <a:solidFill>
                  <a:schemeClr val="tx1">
                    <a:lumMod val="75000"/>
                  </a:schemeClr>
                </a:solidFill>
                <a:latin typeface="Arial"/>
                <a:cs typeface="Arial"/>
              </a:defRPr>
            </a:lvl3pPr>
            <a:lvl4pPr marL="2133547" indent="-304792">
              <a:buClr>
                <a:schemeClr val="tx1"/>
              </a:buClr>
              <a:buFont typeface="Arial"/>
              <a:buChar char="•"/>
              <a:defRPr sz="2400" b="0" i="0">
                <a:solidFill>
                  <a:schemeClr val="tx1">
                    <a:lumMod val="75000"/>
                  </a:schemeClr>
                </a:solidFill>
                <a:latin typeface="Arial"/>
                <a:cs typeface="Arial"/>
              </a:defRPr>
            </a:lvl4pPr>
            <a:lvl5pPr marL="2743131" indent="-304792">
              <a:buClr>
                <a:schemeClr val="tx1"/>
              </a:buClr>
              <a:buFont typeface="Arial"/>
              <a:buChar char="•"/>
              <a:defRPr sz="2400" b="0" i="0">
                <a:solidFill>
                  <a:schemeClr val="tx1">
                    <a:lumMod val="75000"/>
                  </a:schemeClr>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224288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No picture)">
    <p:spTree>
      <p:nvGrpSpPr>
        <p:cNvPr id="1" name=""/>
        <p:cNvGrpSpPr/>
        <p:nvPr/>
      </p:nvGrpSpPr>
      <p:grpSpPr>
        <a:xfrm>
          <a:off x="0" y="0"/>
          <a:ext cx="0" cy="0"/>
          <a:chOff x="0" y="0"/>
          <a:chExt cx="0" cy="0"/>
        </a:xfrm>
      </p:grpSpPr>
      <p:sp>
        <p:nvSpPr>
          <p:cNvPr id="9" name="Title 1"/>
          <p:cNvSpPr>
            <a:spLocks noGrp="1"/>
          </p:cNvSpPr>
          <p:nvPr>
            <p:ph type="title"/>
          </p:nvPr>
        </p:nvSpPr>
        <p:spPr>
          <a:xfrm>
            <a:off x="383617" y="380280"/>
            <a:ext cx="11422063" cy="760049"/>
          </a:xfrm>
          <a:prstGeom prst="rect">
            <a:avLst/>
          </a:prstGeom>
        </p:spPr>
        <p:txBody>
          <a:bodyPr vert="horz">
            <a:noAutofit/>
          </a:bodyPr>
          <a:lstStyle>
            <a:lvl1pPr algn="l">
              <a:defRPr sz="5400" b="1" i="0">
                <a:solidFill>
                  <a:schemeClr val="bg2"/>
                </a:solidFill>
                <a:latin typeface="Arial"/>
                <a:cs typeface="Arial"/>
              </a:defRPr>
            </a:lvl1pPr>
          </a:lstStyle>
          <a:p>
            <a:r>
              <a:rPr lang="en-US" smtClean="0"/>
              <a:t>Click to edit Master title style</a:t>
            </a:r>
            <a:endParaRPr lang="en-US" dirty="0"/>
          </a:p>
        </p:txBody>
      </p:sp>
      <p:sp>
        <p:nvSpPr>
          <p:cNvPr id="4" name="Content Placeholder 2"/>
          <p:cNvSpPr>
            <a:spLocks noGrp="1"/>
          </p:cNvSpPr>
          <p:nvPr>
            <p:ph idx="1"/>
          </p:nvPr>
        </p:nvSpPr>
        <p:spPr>
          <a:xfrm>
            <a:off x="383618" y="1237785"/>
            <a:ext cx="11422063" cy="5410855"/>
          </a:xfrm>
          <a:prstGeom prst="rect">
            <a:avLst/>
          </a:prstGeom>
        </p:spPr>
        <p:txBody>
          <a:bodyPr>
            <a:normAutofit/>
          </a:bodyPr>
          <a:lstStyle>
            <a:lvl1pPr marL="457189" indent="-457189">
              <a:buClr>
                <a:schemeClr val="tx1"/>
              </a:buClr>
              <a:buFont typeface="Arial"/>
              <a:buChar char="•"/>
              <a:defRPr sz="4000" b="0" i="0">
                <a:solidFill>
                  <a:schemeClr val="tx1">
                    <a:lumMod val="75000"/>
                  </a:schemeClr>
                </a:solidFill>
                <a:latin typeface="Arial"/>
                <a:cs typeface="Arial"/>
              </a:defRPr>
            </a:lvl1pPr>
            <a:lvl2pPr marL="990575" indent="-380990">
              <a:buClr>
                <a:schemeClr val="tx1"/>
              </a:buClr>
              <a:buFont typeface="Arial"/>
              <a:buChar char="•"/>
              <a:defRPr sz="3600" b="0" i="0">
                <a:solidFill>
                  <a:schemeClr val="tx1">
                    <a:lumMod val="75000"/>
                  </a:schemeClr>
                </a:solidFill>
                <a:latin typeface="Arial"/>
                <a:cs typeface="Arial"/>
              </a:defRPr>
            </a:lvl2pPr>
            <a:lvl3pPr marL="1523962" indent="-304792">
              <a:buClr>
                <a:schemeClr val="tx1"/>
              </a:buClr>
              <a:buFont typeface="Arial"/>
              <a:buChar char="•"/>
              <a:defRPr b="0" i="0">
                <a:solidFill>
                  <a:schemeClr val="tx1">
                    <a:lumMod val="75000"/>
                  </a:schemeClr>
                </a:solidFill>
                <a:latin typeface="Arial"/>
                <a:cs typeface="Arial"/>
              </a:defRPr>
            </a:lvl3pPr>
            <a:lvl4pPr marL="2133547" indent="-304792">
              <a:buClr>
                <a:schemeClr val="tx1"/>
              </a:buClr>
              <a:buFont typeface="Arial"/>
              <a:buChar char="•"/>
              <a:defRPr sz="2400" b="0" i="0">
                <a:solidFill>
                  <a:schemeClr val="tx1">
                    <a:lumMod val="75000"/>
                  </a:schemeClr>
                </a:solidFill>
                <a:latin typeface="Arial"/>
                <a:cs typeface="Arial"/>
              </a:defRPr>
            </a:lvl4pPr>
            <a:lvl5pPr marL="2743131" indent="-304792">
              <a:buClr>
                <a:schemeClr val="tx1"/>
              </a:buClr>
              <a:buFont typeface="Arial"/>
              <a:buChar char="•"/>
              <a:defRPr sz="2400" b="0" i="0">
                <a:solidFill>
                  <a:schemeClr val="tx1">
                    <a:lumMod val="75000"/>
                  </a:schemeClr>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94960246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and Content (No picture)">
    <p:spTree>
      <p:nvGrpSpPr>
        <p:cNvPr id="1" name=""/>
        <p:cNvGrpSpPr/>
        <p:nvPr/>
      </p:nvGrpSpPr>
      <p:grpSpPr>
        <a:xfrm>
          <a:off x="0" y="0"/>
          <a:ext cx="0" cy="0"/>
          <a:chOff x="0" y="0"/>
          <a:chExt cx="0" cy="0"/>
        </a:xfrm>
      </p:grpSpPr>
      <p:sp>
        <p:nvSpPr>
          <p:cNvPr id="7" name="Text Placeholder 6"/>
          <p:cNvSpPr>
            <a:spLocks noGrp="1"/>
          </p:cNvSpPr>
          <p:nvPr>
            <p:ph type="body" sz="quarter" idx="11" hasCustomPrompt="1"/>
          </p:nvPr>
        </p:nvSpPr>
        <p:spPr>
          <a:xfrm>
            <a:off x="383118" y="357695"/>
            <a:ext cx="11421533" cy="1373717"/>
          </a:xfrm>
          <a:prstGeom prst="rect">
            <a:avLst/>
          </a:prstGeom>
        </p:spPr>
        <p:txBody>
          <a:bodyPr/>
          <a:lstStyle>
            <a:lvl1pPr marL="0" indent="0">
              <a:buNone/>
              <a:defRPr sz="4400" b="1" baseline="0">
                <a:solidFill>
                  <a:schemeClr val="bg2"/>
                </a:solidFill>
              </a:defRPr>
            </a:lvl1pPr>
          </a:lstStyle>
          <a:p>
            <a:pPr lvl="0"/>
            <a:r>
              <a:rPr lang="en-US" dirty="0" smtClean="0"/>
              <a:t>Click to edit Master title style – 2 line slide Header</a:t>
            </a:r>
          </a:p>
          <a:p>
            <a:pPr lvl="0"/>
            <a:endParaRPr lang="en-US" dirty="0"/>
          </a:p>
        </p:txBody>
      </p:sp>
      <p:sp>
        <p:nvSpPr>
          <p:cNvPr id="4" name="Content Placeholder 2"/>
          <p:cNvSpPr>
            <a:spLocks noGrp="1"/>
          </p:cNvSpPr>
          <p:nvPr>
            <p:ph idx="1"/>
          </p:nvPr>
        </p:nvSpPr>
        <p:spPr>
          <a:xfrm>
            <a:off x="383618" y="1695321"/>
            <a:ext cx="11422063" cy="4953319"/>
          </a:xfrm>
          <a:prstGeom prst="rect">
            <a:avLst/>
          </a:prstGeom>
        </p:spPr>
        <p:txBody>
          <a:bodyPr>
            <a:normAutofit/>
          </a:bodyPr>
          <a:lstStyle>
            <a:lvl1pPr marL="457189" indent="-457189">
              <a:buClr>
                <a:schemeClr val="tx1"/>
              </a:buClr>
              <a:buFont typeface="Arial"/>
              <a:buChar char="•"/>
              <a:defRPr sz="4000" b="0" i="0">
                <a:solidFill>
                  <a:schemeClr val="tx1">
                    <a:lumMod val="75000"/>
                  </a:schemeClr>
                </a:solidFill>
                <a:latin typeface="Arial"/>
                <a:cs typeface="Arial"/>
              </a:defRPr>
            </a:lvl1pPr>
            <a:lvl2pPr marL="990575" indent="-380990">
              <a:buClr>
                <a:schemeClr val="tx1"/>
              </a:buClr>
              <a:buFont typeface="Arial"/>
              <a:buChar char="•"/>
              <a:defRPr sz="3600" b="0" i="0">
                <a:solidFill>
                  <a:schemeClr val="tx1">
                    <a:lumMod val="75000"/>
                  </a:schemeClr>
                </a:solidFill>
                <a:latin typeface="Arial"/>
                <a:cs typeface="Arial"/>
              </a:defRPr>
            </a:lvl2pPr>
            <a:lvl3pPr marL="1523962" indent="-304792">
              <a:buClr>
                <a:schemeClr val="tx1"/>
              </a:buClr>
              <a:buFont typeface="Arial"/>
              <a:buChar char="•"/>
              <a:defRPr b="0" i="0">
                <a:solidFill>
                  <a:schemeClr val="tx1">
                    <a:lumMod val="75000"/>
                  </a:schemeClr>
                </a:solidFill>
                <a:latin typeface="Arial"/>
                <a:cs typeface="Arial"/>
              </a:defRPr>
            </a:lvl3pPr>
            <a:lvl4pPr marL="2133547" indent="-304792">
              <a:buClr>
                <a:schemeClr val="tx1"/>
              </a:buClr>
              <a:buFont typeface="Arial"/>
              <a:buChar char="•"/>
              <a:defRPr sz="2400" b="0" i="0">
                <a:solidFill>
                  <a:schemeClr val="tx1">
                    <a:lumMod val="75000"/>
                  </a:schemeClr>
                </a:solidFill>
                <a:latin typeface="Arial"/>
                <a:cs typeface="Arial"/>
              </a:defRPr>
            </a:lvl4pPr>
            <a:lvl5pPr marL="2743131" indent="-304792">
              <a:buClr>
                <a:schemeClr val="tx1"/>
              </a:buClr>
              <a:buFont typeface="Arial"/>
              <a:buChar char="•"/>
              <a:defRPr sz="2400" b="0" i="0">
                <a:solidFill>
                  <a:schemeClr val="tx1">
                    <a:lumMod val="75000"/>
                  </a:schemeClr>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23380816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Content (No picture)">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2756" y="1275043"/>
            <a:ext cx="6105307" cy="5232083"/>
          </a:xfrm>
          <a:prstGeom prst="rect">
            <a:avLst/>
          </a:prstGeom>
        </p:spPr>
        <p:txBody>
          <a:bodyPr>
            <a:normAutofit/>
          </a:bodyPr>
          <a:lstStyle>
            <a:lvl1pPr marL="457189" indent="-457189">
              <a:buClr>
                <a:schemeClr val="tx1"/>
              </a:buClr>
              <a:buFont typeface="Arial"/>
              <a:buChar char="•"/>
              <a:defRPr sz="4000" b="0" i="0">
                <a:solidFill>
                  <a:schemeClr val="tx1">
                    <a:lumMod val="75000"/>
                  </a:schemeClr>
                </a:solidFill>
                <a:latin typeface="Arial"/>
                <a:cs typeface="Arial"/>
              </a:defRPr>
            </a:lvl1pPr>
            <a:lvl2pPr marL="990575" indent="-380990">
              <a:buClr>
                <a:schemeClr val="tx1"/>
              </a:buClr>
              <a:buFont typeface="Arial"/>
              <a:buChar char="•"/>
              <a:defRPr sz="3600" b="0" i="0">
                <a:solidFill>
                  <a:schemeClr val="tx1">
                    <a:lumMod val="75000"/>
                  </a:schemeClr>
                </a:solidFill>
                <a:latin typeface="Arial"/>
                <a:cs typeface="Arial"/>
              </a:defRPr>
            </a:lvl2pPr>
            <a:lvl3pPr marL="1523962" indent="-304792">
              <a:buClr>
                <a:schemeClr val="tx1"/>
              </a:buClr>
              <a:buFont typeface="Arial"/>
              <a:buChar char="•"/>
              <a:defRPr b="0" i="0">
                <a:solidFill>
                  <a:schemeClr val="tx1">
                    <a:lumMod val="75000"/>
                  </a:schemeClr>
                </a:solidFill>
                <a:latin typeface="Arial"/>
                <a:cs typeface="Arial"/>
              </a:defRPr>
            </a:lvl3pPr>
            <a:lvl4pPr marL="2133547" indent="-304792">
              <a:buClr>
                <a:schemeClr val="tx1"/>
              </a:buClr>
              <a:buFont typeface="Arial"/>
              <a:buChar char="•"/>
              <a:defRPr sz="2400" b="0" i="0">
                <a:solidFill>
                  <a:schemeClr val="tx1">
                    <a:lumMod val="75000"/>
                  </a:schemeClr>
                </a:solidFill>
                <a:latin typeface="Arial"/>
                <a:cs typeface="Arial"/>
              </a:defRPr>
            </a:lvl4pPr>
            <a:lvl5pPr marL="2743131" indent="-304792">
              <a:buClr>
                <a:schemeClr val="tx1"/>
              </a:buClr>
              <a:buFont typeface="Arial"/>
              <a:buChar char="•"/>
              <a:defRPr sz="2400" b="0" i="0">
                <a:solidFill>
                  <a:schemeClr val="tx1">
                    <a:lumMod val="75000"/>
                  </a:schemeClr>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itle 1"/>
          <p:cNvSpPr>
            <a:spLocks noGrp="1"/>
          </p:cNvSpPr>
          <p:nvPr>
            <p:ph type="title"/>
          </p:nvPr>
        </p:nvSpPr>
        <p:spPr>
          <a:xfrm>
            <a:off x="383617" y="380280"/>
            <a:ext cx="11422063" cy="760049"/>
          </a:xfrm>
          <a:prstGeom prst="rect">
            <a:avLst/>
          </a:prstGeom>
        </p:spPr>
        <p:txBody>
          <a:bodyPr vert="horz">
            <a:noAutofit/>
          </a:bodyPr>
          <a:lstStyle>
            <a:lvl1pPr algn="l">
              <a:defRPr sz="5400" b="1" i="0">
                <a:solidFill>
                  <a:schemeClr val="bg2"/>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45488631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Image (No body copy)">
    <p:spTree>
      <p:nvGrpSpPr>
        <p:cNvPr id="1" name=""/>
        <p:cNvGrpSpPr/>
        <p:nvPr/>
      </p:nvGrpSpPr>
      <p:grpSpPr>
        <a:xfrm>
          <a:off x="0" y="0"/>
          <a:ext cx="0" cy="0"/>
          <a:chOff x="0" y="0"/>
          <a:chExt cx="0" cy="0"/>
        </a:xfrm>
      </p:grpSpPr>
      <p:sp>
        <p:nvSpPr>
          <p:cNvPr id="3" name="Picture Placeholder 2"/>
          <p:cNvSpPr>
            <a:spLocks noGrp="1"/>
          </p:cNvSpPr>
          <p:nvPr>
            <p:ph type="pic" idx="13"/>
          </p:nvPr>
        </p:nvSpPr>
        <p:spPr>
          <a:xfrm>
            <a:off x="354345" y="1664138"/>
            <a:ext cx="11451337" cy="5083676"/>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5" name="Title 1"/>
          <p:cNvSpPr>
            <a:spLocks noGrp="1"/>
          </p:cNvSpPr>
          <p:nvPr>
            <p:ph type="title"/>
          </p:nvPr>
        </p:nvSpPr>
        <p:spPr>
          <a:xfrm>
            <a:off x="354344" y="379125"/>
            <a:ext cx="11451337" cy="772544"/>
          </a:xfrm>
          <a:prstGeom prst="rect">
            <a:avLst/>
          </a:prstGeom>
        </p:spPr>
        <p:txBody>
          <a:bodyPr vert="horz">
            <a:noAutofit/>
          </a:bodyPr>
          <a:lstStyle>
            <a:lvl1pPr algn="l">
              <a:defRPr sz="5400" b="1" i="0">
                <a:solidFill>
                  <a:srgbClr val="00694E"/>
                </a:solidFill>
                <a:latin typeface="Arial"/>
                <a:cs typeface="Arial"/>
              </a:defRPr>
            </a:lvl1pPr>
          </a:lstStyle>
          <a:p>
            <a:r>
              <a:rPr lang="en-US" smtClean="0"/>
              <a:t>Click to edit Master title style</a:t>
            </a:r>
            <a:endParaRPr lang="en-US" dirty="0"/>
          </a:p>
        </p:txBody>
      </p:sp>
      <p:sp>
        <p:nvSpPr>
          <p:cNvPr id="6" name="Text Placeholder 12"/>
          <p:cNvSpPr>
            <a:spLocks noGrp="1"/>
          </p:cNvSpPr>
          <p:nvPr>
            <p:ph type="body" sz="quarter" idx="10"/>
          </p:nvPr>
        </p:nvSpPr>
        <p:spPr>
          <a:xfrm>
            <a:off x="432404" y="1226820"/>
            <a:ext cx="6017155" cy="372533"/>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Tree>
    <p:extLst>
      <p:ext uri="{BB962C8B-B14F-4D97-AF65-F5344CB8AC3E}">
        <p14:creationId xmlns:p14="http://schemas.microsoft.com/office/powerpoint/2010/main" val="36826029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BOT_BACK2.jpg"/>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0" y="0"/>
            <a:ext cx="12203597" cy="6864096"/>
          </a:xfrm>
          <a:prstGeom prst="rect">
            <a:avLst/>
          </a:prstGeom>
        </p:spPr>
      </p:pic>
      <p:sp>
        <p:nvSpPr>
          <p:cNvPr id="4" name="Slide Number Placeholder 5"/>
          <p:cNvSpPr>
            <a:spLocks noGrp="1"/>
          </p:cNvSpPr>
          <p:nvPr>
            <p:ph type="sldNum" sz="quarter" idx="4"/>
          </p:nvPr>
        </p:nvSpPr>
        <p:spPr>
          <a:xfrm>
            <a:off x="8176325" y="2"/>
            <a:ext cx="3916505" cy="371172"/>
          </a:xfrm>
          <a:prstGeom prst="rect">
            <a:avLst/>
          </a:prstGeom>
        </p:spPr>
        <p:txBody>
          <a:bodyPr vert="horz" lIns="91440" tIns="45720" rIns="91440" bIns="45720" rtlCol="0" anchor="ctr"/>
          <a:lstStyle>
            <a:lvl1pPr algn="r">
              <a:defRPr sz="1600" b="0" i="0">
                <a:solidFill>
                  <a:schemeClr val="bg1"/>
                </a:solidFill>
                <a:latin typeface="Arial"/>
                <a:cs typeface="Arial"/>
              </a:defRPr>
            </a:lvl1pPr>
          </a:lstStyle>
          <a:p>
            <a:fld id="{0346FD00-478A-9541-917F-B0A6CB3C172F}" type="slidenum">
              <a:rPr lang="en-US" smtClean="0"/>
              <a:pPr/>
              <a:t>‹#›</a:t>
            </a:fld>
            <a:endParaRPr lang="en-US" dirty="0"/>
          </a:p>
        </p:txBody>
      </p:sp>
      <p:pic>
        <p:nvPicPr>
          <p:cNvPr id="5" name="Picture 4" descr="BOT_BACK2.jpg"/>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0" y="0"/>
            <a:ext cx="12203597" cy="6864096"/>
          </a:xfrm>
          <a:prstGeom prst="rect">
            <a:avLst/>
          </a:prstGeom>
        </p:spPr>
      </p:pic>
      <p:sp>
        <p:nvSpPr>
          <p:cNvPr id="6" name="Slide Number Placeholder 5"/>
          <p:cNvSpPr txBox="1">
            <a:spLocks/>
          </p:cNvSpPr>
          <p:nvPr userDrawn="1"/>
        </p:nvSpPr>
        <p:spPr>
          <a:xfrm>
            <a:off x="8176325" y="17615"/>
            <a:ext cx="3916505" cy="371172"/>
          </a:xfrm>
          <a:prstGeom prst="rect">
            <a:avLst/>
          </a:prstGeom>
        </p:spPr>
        <p:txBody>
          <a:bodyPr vert="horz" lIns="121920" tIns="60960" rIns="121920" bIns="60960" rtlCol="0" anchor="ctr"/>
          <a:lstStyle>
            <a:defPPr>
              <a:defRPr lang="en-US"/>
            </a:defPPr>
            <a:lvl1pPr marL="0" algn="r" defTabSz="457200" rtl="0" eaLnBrk="1" latinLnBrk="0" hangingPunct="1">
              <a:defRPr sz="1200" b="0" i="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346FD00-478A-9541-917F-B0A6CB3C172F}" type="slidenum">
              <a:rPr lang="en-US" sz="1600" smtClean="0"/>
              <a:pPr/>
              <a:t>‹#›</a:t>
            </a:fld>
            <a:endParaRPr lang="en-US" sz="1600" dirty="0"/>
          </a:p>
        </p:txBody>
      </p:sp>
    </p:spTree>
    <p:extLst>
      <p:ext uri="{BB962C8B-B14F-4D97-AF65-F5344CB8AC3E}">
        <p14:creationId xmlns:p14="http://schemas.microsoft.com/office/powerpoint/2010/main" val="654583067"/>
      </p:ext>
    </p:extLst>
  </p:cSld>
  <p:clrMap bg1="lt1" tx1="dk1" bg2="lt2" tx2="dk2" accent1="accent1" accent2="accent2" accent3="accent3" accent4="accent4" accent5="accent5" accent6="accent6" hlink="hlink" folHlink="folHlink"/>
  <p:sldLayoutIdLst>
    <p:sldLayoutId id="2147483728" r:id="rId1"/>
    <p:sldLayoutId id="2147483739" r:id="rId2"/>
    <p:sldLayoutId id="2147483729" r:id="rId3"/>
    <p:sldLayoutId id="2147483730" r:id="rId4"/>
    <p:sldLayoutId id="2147483744" r:id="rId5"/>
    <p:sldLayoutId id="2147483741" r:id="rId6"/>
    <p:sldLayoutId id="2147483745" r:id="rId7"/>
    <p:sldLayoutId id="2147483742" r:id="rId8"/>
    <p:sldLayoutId id="2147483731" r:id="rId9"/>
    <p:sldLayoutId id="2147483740" r:id="rId10"/>
    <p:sldLayoutId id="2147483743" r:id="rId11"/>
    <p:sldLayoutId id="2147483732" r:id="rId12"/>
    <p:sldLayoutId id="2147483746" r:id="rId13"/>
    <p:sldLayoutId id="2147483733" r:id="rId14"/>
    <p:sldLayoutId id="2147483734" r:id="rId15"/>
    <p:sldLayoutId id="2147483735" r:id="rId16"/>
    <p:sldLayoutId id="2147483736" r:id="rId17"/>
    <p:sldLayoutId id="2147483737" r:id="rId18"/>
    <p:sldLayoutId id="2147483738" r:id="rId19"/>
    <p:sldLayoutId id="2147483662" r:id="rId20"/>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www.ohio.edu/transportation-parking"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hyperlink" Target="mailto:finance.grants@ohio.edu" TargetMode="Externa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hyperlink" Target="mailto:finance.grants@ohio.edu" TargetMode="Externa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Forum</a:t>
            </a:r>
            <a:endParaRPr lang="en-US" dirty="0"/>
          </a:p>
        </p:txBody>
      </p:sp>
      <p:sp>
        <p:nvSpPr>
          <p:cNvPr id="3" name="Text Placeholder 2"/>
          <p:cNvSpPr>
            <a:spLocks noGrp="1"/>
          </p:cNvSpPr>
          <p:nvPr>
            <p:ph type="body" sz="quarter" idx="10"/>
          </p:nvPr>
        </p:nvSpPr>
        <p:spPr/>
        <p:txBody>
          <a:bodyPr>
            <a:normAutofit fontScale="92500" lnSpcReduction="20000"/>
          </a:bodyPr>
          <a:lstStyle/>
          <a:p>
            <a:r>
              <a:rPr lang="en-US" dirty="0" smtClean="0"/>
              <a:t>February 6, 2019</a:t>
            </a:r>
            <a:endParaRPr lang="en-US" dirty="0"/>
          </a:p>
        </p:txBody>
      </p:sp>
      <p:sp>
        <p:nvSpPr>
          <p:cNvPr id="5" name="Text Placeholder 4"/>
          <p:cNvSpPr>
            <a:spLocks noGrp="1"/>
          </p:cNvSpPr>
          <p:nvPr>
            <p:ph type="body" sz="quarter" idx="14"/>
          </p:nvPr>
        </p:nvSpPr>
        <p:spPr/>
        <p:txBody>
          <a:bodyPr>
            <a:normAutofit/>
          </a:bodyPr>
          <a:lstStyle/>
          <a:p>
            <a:r>
              <a:rPr lang="en-US" dirty="0" smtClean="0"/>
              <a:t>Baker University Center</a:t>
            </a:r>
            <a:r>
              <a:rPr lang="en-US" dirty="0"/>
              <a:t> </a:t>
            </a:r>
            <a:r>
              <a:rPr lang="en-US" dirty="0" smtClean="0"/>
              <a:t>240</a:t>
            </a:r>
            <a:endParaRPr lang="en-US" dirty="0"/>
          </a:p>
        </p:txBody>
      </p:sp>
    </p:spTree>
    <p:extLst>
      <p:ext uri="{BB962C8B-B14F-4D97-AF65-F5344CB8AC3E}">
        <p14:creationId xmlns:p14="http://schemas.microsoft.com/office/powerpoint/2010/main" val="270918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sz="3600" dirty="0" smtClean="0"/>
              <a:t>FY20 Budget Development &amp; University Priorities</a:t>
            </a:r>
            <a:endParaRPr lang="en-US" sz="3600" dirty="0"/>
          </a:p>
        </p:txBody>
      </p:sp>
      <p:sp>
        <p:nvSpPr>
          <p:cNvPr id="4" name="Content Placeholder 3"/>
          <p:cNvSpPr>
            <a:spLocks noGrp="1"/>
          </p:cNvSpPr>
          <p:nvPr>
            <p:ph idx="1"/>
          </p:nvPr>
        </p:nvSpPr>
        <p:spPr>
          <a:xfrm>
            <a:off x="397438" y="1014072"/>
            <a:ext cx="11422063" cy="5437365"/>
          </a:xfrm>
        </p:spPr>
        <p:txBody>
          <a:bodyPr>
            <a:noAutofit/>
          </a:bodyPr>
          <a:lstStyle/>
          <a:p>
            <a:pPr marL="0" indent="0">
              <a:buNone/>
            </a:pPr>
            <a:r>
              <a:rPr lang="en-US" sz="2800" b="1" dirty="0" smtClean="0"/>
              <a:t>Budget Partner Group </a:t>
            </a:r>
            <a:r>
              <a:rPr lang="en-US" sz="2800" dirty="0" smtClean="0"/>
              <a:t>will integrate the following University priorities into the FY20 multi-year budget process:</a:t>
            </a:r>
            <a:endParaRPr lang="en-US" sz="2800" b="1" dirty="0" smtClean="0"/>
          </a:p>
          <a:p>
            <a:r>
              <a:rPr lang="en-US" sz="2800" b="1" dirty="0" smtClean="0"/>
              <a:t>Adoption of President Nellis’ 2025 Strategic Plan: </a:t>
            </a:r>
            <a:r>
              <a:rPr lang="en-US" sz="2800" dirty="0" smtClean="0"/>
              <a:t>Extending the FY20 multi-year budget submissions to include FY24 and FY25</a:t>
            </a:r>
          </a:p>
          <a:p>
            <a:r>
              <a:rPr lang="en-US" sz="2800" dirty="0" smtClean="0"/>
              <a:t>Integrating the goals of the </a:t>
            </a:r>
            <a:r>
              <a:rPr lang="en-US" sz="2800" b="1" dirty="0" smtClean="0"/>
              <a:t>Strategic Executive Enrollment Committee</a:t>
            </a:r>
            <a:r>
              <a:rPr lang="en-US" sz="2800" dirty="0" smtClean="0"/>
              <a:t> (SEEC) into the Academic College budget planning assumptions</a:t>
            </a:r>
          </a:p>
          <a:p>
            <a:pPr marL="0" indent="0">
              <a:buNone/>
            </a:pPr>
            <a:r>
              <a:rPr lang="en-US" sz="2800" dirty="0" smtClean="0"/>
              <a:t>With the long-term goal to develop budget tools that balance and track:</a:t>
            </a:r>
          </a:p>
          <a:p>
            <a:pPr lvl="1"/>
            <a:r>
              <a:rPr lang="en-US" sz="2600" dirty="0" smtClean="0"/>
              <a:t>Strategic Use of Reserves </a:t>
            </a:r>
          </a:p>
          <a:p>
            <a:pPr lvl="1"/>
            <a:r>
              <a:rPr lang="en-US" sz="2600" dirty="0" smtClean="0"/>
              <a:t>Planning Unit Targets; </a:t>
            </a:r>
            <a:r>
              <a:rPr lang="en-US" sz="2600" i="1" dirty="0" smtClean="0"/>
              <a:t>established to streamline operations and meet the changing enrollment demographics within public higher education</a:t>
            </a:r>
          </a:p>
        </p:txBody>
      </p:sp>
    </p:spTree>
    <p:extLst>
      <p:ext uri="{BB962C8B-B14F-4D97-AF65-F5344CB8AC3E}">
        <p14:creationId xmlns:p14="http://schemas.microsoft.com/office/powerpoint/2010/main" val="3660045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1021" y="361524"/>
            <a:ext cx="11422063" cy="760049"/>
          </a:xfrm>
        </p:spPr>
        <p:txBody>
          <a:bodyPr/>
          <a:lstStyle/>
          <a:p>
            <a:r>
              <a:rPr lang="en-US" sz="4000" dirty="0"/>
              <a:t>FY20 Athens UG Enrollment Assumptions</a:t>
            </a:r>
          </a:p>
        </p:txBody>
      </p:sp>
      <p:sp>
        <p:nvSpPr>
          <p:cNvPr id="2" name="TextBox 1"/>
          <p:cNvSpPr txBox="1"/>
          <p:nvPr/>
        </p:nvSpPr>
        <p:spPr>
          <a:xfrm>
            <a:off x="197221" y="1041600"/>
            <a:ext cx="8503690" cy="318100"/>
          </a:xfrm>
          <a:prstGeom prst="rect">
            <a:avLst/>
          </a:prstGeom>
          <a:noFill/>
        </p:spPr>
        <p:txBody>
          <a:bodyPr wrap="square" rtlCol="0">
            <a:spAutoFit/>
          </a:bodyPr>
          <a:lstStyle/>
          <a:p>
            <a:r>
              <a:rPr lang="en-US" sz="1467" i="1" dirty="0" smtClean="0">
                <a:solidFill>
                  <a:schemeClr val="tx2"/>
                </a:solidFill>
              </a:rPr>
              <a:t>Fall UG Athens Headcounts: Fall Vs Spring Planning Assumptions from SEEC</a:t>
            </a:r>
            <a:endParaRPr lang="en-US" sz="1467" i="1" dirty="0">
              <a:solidFill>
                <a:schemeClr val="tx2"/>
              </a:solidFill>
            </a:endParaRPr>
          </a:p>
        </p:txBody>
      </p:sp>
      <p:pic>
        <p:nvPicPr>
          <p:cNvPr id="14" name="Picture 13"/>
          <p:cNvPicPr>
            <a:picLocks noChangeAspect="1"/>
          </p:cNvPicPr>
          <p:nvPr/>
        </p:nvPicPr>
        <p:blipFill>
          <a:blip r:embed="rId2"/>
          <a:stretch>
            <a:fillRect/>
          </a:stretch>
        </p:blipFill>
        <p:spPr>
          <a:xfrm>
            <a:off x="197221" y="1682999"/>
            <a:ext cx="11824458" cy="4857138"/>
          </a:xfrm>
          <a:prstGeom prst="rect">
            <a:avLst/>
          </a:prstGeom>
        </p:spPr>
      </p:pic>
      <p:grpSp>
        <p:nvGrpSpPr>
          <p:cNvPr id="17" name="Group 16"/>
          <p:cNvGrpSpPr/>
          <p:nvPr/>
        </p:nvGrpSpPr>
        <p:grpSpPr>
          <a:xfrm>
            <a:off x="197221" y="1682999"/>
            <a:ext cx="11851373" cy="4857138"/>
            <a:chOff x="197221" y="1682999"/>
            <a:chExt cx="11851373" cy="4857138"/>
          </a:xfrm>
        </p:grpSpPr>
        <p:pic>
          <p:nvPicPr>
            <p:cNvPr id="16" name="Picture 15"/>
            <p:cNvPicPr>
              <a:picLocks noChangeAspect="1"/>
            </p:cNvPicPr>
            <p:nvPr/>
          </p:nvPicPr>
          <p:blipFill>
            <a:blip r:embed="rId3"/>
            <a:stretch>
              <a:fillRect/>
            </a:stretch>
          </p:blipFill>
          <p:spPr>
            <a:xfrm>
              <a:off x="197221" y="1682999"/>
              <a:ext cx="11851373" cy="4857138"/>
            </a:xfrm>
            <a:prstGeom prst="rect">
              <a:avLst/>
            </a:prstGeom>
          </p:spPr>
        </p:pic>
        <p:sp>
          <p:nvSpPr>
            <p:cNvPr id="9" name="TextBox 8"/>
            <p:cNvSpPr txBox="1"/>
            <p:nvPr/>
          </p:nvSpPr>
          <p:spPr>
            <a:xfrm>
              <a:off x="7747323" y="3322438"/>
              <a:ext cx="635725" cy="276999"/>
            </a:xfrm>
            <a:prstGeom prst="rect">
              <a:avLst/>
            </a:prstGeom>
            <a:noFill/>
          </p:spPr>
          <p:txBody>
            <a:bodyPr wrap="square" rtlCol="0">
              <a:spAutoFit/>
            </a:bodyPr>
            <a:lstStyle/>
            <a:p>
              <a:r>
                <a:rPr lang="en-US" sz="1200" b="1" i="1" dirty="0" smtClean="0">
                  <a:solidFill>
                    <a:schemeClr val="bg1">
                      <a:lumMod val="50000"/>
                    </a:schemeClr>
                  </a:solidFill>
                  <a:latin typeface="Calibri" panose="020F0502020204030204" pitchFamily="34" charset="0"/>
                  <a:cs typeface="Calibri" panose="020F0502020204030204" pitchFamily="34" charset="0"/>
                </a:rPr>
                <a:t>17,120</a:t>
              </a:r>
              <a:endParaRPr lang="en-US" sz="1200" b="1" i="1" dirty="0">
                <a:solidFill>
                  <a:schemeClr val="bg1">
                    <a:lumMod val="50000"/>
                  </a:schemeClr>
                </a:solidFill>
                <a:latin typeface="Calibri" panose="020F0502020204030204" pitchFamily="34" charset="0"/>
                <a:cs typeface="Calibri" panose="020F0502020204030204" pitchFamily="34" charset="0"/>
              </a:endParaRPr>
            </a:p>
          </p:txBody>
        </p:sp>
        <p:sp>
          <p:nvSpPr>
            <p:cNvPr id="10" name="TextBox 9"/>
            <p:cNvSpPr txBox="1"/>
            <p:nvPr/>
          </p:nvSpPr>
          <p:spPr>
            <a:xfrm>
              <a:off x="8803301" y="3326070"/>
              <a:ext cx="635725" cy="276999"/>
            </a:xfrm>
            <a:prstGeom prst="rect">
              <a:avLst/>
            </a:prstGeom>
            <a:noFill/>
          </p:spPr>
          <p:txBody>
            <a:bodyPr wrap="square" rtlCol="0">
              <a:spAutoFit/>
            </a:bodyPr>
            <a:lstStyle/>
            <a:p>
              <a:r>
                <a:rPr lang="en-US" sz="1200" b="1" i="1" dirty="0" smtClean="0">
                  <a:solidFill>
                    <a:schemeClr val="bg1">
                      <a:lumMod val="50000"/>
                    </a:schemeClr>
                  </a:solidFill>
                  <a:latin typeface="Calibri" panose="020F0502020204030204" pitchFamily="34" charset="0"/>
                  <a:cs typeface="Calibri" panose="020F0502020204030204" pitchFamily="34" charset="0"/>
                </a:rPr>
                <a:t>17,080</a:t>
              </a:r>
              <a:endParaRPr lang="en-US" sz="1200" b="1" i="1" dirty="0">
                <a:solidFill>
                  <a:schemeClr val="bg1">
                    <a:lumMod val="50000"/>
                  </a:schemeClr>
                </a:solidFill>
                <a:latin typeface="Calibri" panose="020F0502020204030204" pitchFamily="34" charset="0"/>
                <a:cs typeface="Calibri" panose="020F0502020204030204" pitchFamily="34" charset="0"/>
              </a:endParaRPr>
            </a:p>
          </p:txBody>
        </p:sp>
        <p:sp>
          <p:nvSpPr>
            <p:cNvPr id="11" name="TextBox 10"/>
            <p:cNvSpPr txBox="1"/>
            <p:nvPr/>
          </p:nvSpPr>
          <p:spPr>
            <a:xfrm>
              <a:off x="9956080" y="3053129"/>
              <a:ext cx="635725" cy="276999"/>
            </a:xfrm>
            <a:prstGeom prst="rect">
              <a:avLst/>
            </a:prstGeom>
            <a:noFill/>
          </p:spPr>
          <p:txBody>
            <a:bodyPr wrap="square" rtlCol="0">
              <a:spAutoFit/>
            </a:bodyPr>
            <a:lstStyle/>
            <a:p>
              <a:r>
                <a:rPr lang="en-US" sz="1200" b="1" i="1" dirty="0" smtClean="0">
                  <a:solidFill>
                    <a:schemeClr val="bg1">
                      <a:lumMod val="50000"/>
                    </a:schemeClr>
                  </a:solidFill>
                  <a:latin typeface="Calibri" panose="020F0502020204030204" pitchFamily="34" charset="0"/>
                  <a:cs typeface="Calibri" panose="020F0502020204030204" pitchFamily="34" charset="0"/>
                </a:rPr>
                <a:t>17,292</a:t>
              </a:r>
              <a:endParaRPr lang="en-US" sz="1200" b="1" i="1" dirty="0">
                <a:solidFill>
                  <a:schemeClr val="bg1">
                    <a:lumMod val="50000"/>
                  </a:schemeClr>
                </a:solidFill>
                <a:latin typeface="Calibri" panose="020F0502020204030204" pitchFamily="34" charset="0"/>
                <a:cs typeface="Calibri" panose="020F0502020204030204" pitchFamily="34" charset="0"/>
              </a:endParaRPr>
            </a:p>
          </p:txBody>
        </p:sp>
        <p:sp>
          <p:nvSpPr>
            <p:cNvPr id="12" name="TextBox 11"/>
            <p:cNvSpPr txBox="1"/>
            <p:nvPr/>
          </p:nvSpPr>
          <p:spPr>
            <a:xfrm>
              <a:off x="11064668" y="2503830"/>
              <a:ext cx="635725" cy="276999"/>
            </a:xfrm>
            <a:prstGeom prst="rect">
              <a:avLst/>
            </a:prstGeom>
            <a:noFill/>
          </p:spPr>
          <p:txBody>
            <a:bodyPr wrap="square" rtlCol="0">
              <a:spAutoFit/>
            </a:bodyPr>
            <a:lstStyle/>
            <a:p>
              <a:r>
                <a:rPr lang="en-US" sz="1200" b="1" i="1" dirty="0" smtClean="0">
                  <a:solidFill>
                    <a:schemeClr val="bg1">
                      <a:lumMod val="50000"/>
                    </a:schemeClr>
                  </a:solidFill>
                  <a:latin typeface="Calibri" panose="020F0502020204030204" pitchFamily="34" charset="0"/>
                  <a:cs typeface="Calibri" panose="020F0502020204030204" pitchFamily="34" charset="0"/>
                </a:rPr>
                <a:t>17,752</a:t>
              </a:r>
              <a:endParaRPr lang="en-US" sz="1200" b="1" i="1" dirty="0">
                <a:solidFill>
                  <a:schemeClr val="bg1">
                    <a:lumMod val="50000"/>
                  </a:schemeClr>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336551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Graduate Headcount Projections</a:t>
            </a:r>
            <a:endParaRPr lang="en-US" dirty="0"/>
          </a:p>
        </p:txBody>
      </p:sp>
      <p:sp>
        <p:nvSpPr>
          <p:cNvPr id="11" name="Text Placeholder 10"/>
          <p:cNvSpPr>
            <a:spLocks noGrp="1"/>
          </p:cNvSpPr>
          <p:nvPr>
            <p:ph type="body" sz="quarter" idx="10"/>
          </p:nvPr>
        </p:nvSpPr>
        <p:spPr>
          <a:xfrm>
            <a:off x="405920" y="1140329"/>
            <a:ext cx="10688800" cy="372533"/>
          </a:xfrm>
        </p:spPr>
        <p:txBody>
          <a:bodyPr/>
          <a:lstStyle/>
          <a:p>
            <a:r>
              <a:rPr lang="en-US" sz="1800" i="1" dirty="0">
                <a:solidFill>
                  <a:schemeClr val="tx2"/>
                </a:solidFill>
              </a:rPr>
              <a:t>Fall </a:t>
            </a:r>
            <a:r>
              <a:rPr lang="en-US" sz="1800" i="1" dirty="0" smtClean="0">
                <a:solidFill>
                  <a:schemeClr val="tx2"/>
                </a:solidFill>
              </a:rPr>
              <a:t>Graduate Headcounts: Updated SEEC Projections</a:t>
            </a:r>
            <a:endParaRPr lang="en-US" sz="1800" i="1" dirty="0">
              <a:solidFill>
                <a:schemeClr val="tx2"/>
              </a:solidFill>
            </a:endParaRPr>
          </a:p>
        </p:txBody>
      </p:sp>
      <p:pic>
        <p:nvPicPr>
          <p:cNvPr id="9" name="Content Placeholder 8"/>
          <p:cNvPicPr>
            <a:picLocks noGrp="1" noChangeAspect="1"/>
          </p:cNvPicPr>
          <p:nvPr>
            <p:ph idx="1"/>
          </p:nvPr>
        </p:nvPicPr>
        <p:blipFill>
          <a:blip r:embed="rId2"/>
          <a:stretch>
            <a:fillRect/>
          </a:stretch>
        </p:blipFill>
        <p:spPr>
          <a:xfrm>
            <a:off x="405920" y="1672046"/>
            <a:ext cx="11330007" cy="4898761"/>
          </a:xfrm>
          <a:prstGeom prst="rect">
            <a:avLst/>
          </a:prstGeom>
        </p:spPr>
      </p:pic>
    </p:spTree>
    <p:extLst>
      <p:ext uri="{BB962C8B-B14F-4D97-AF65-F5344CB8AC3E}">
        <p14:creationId xmlns:p14="http://schemas.microsoft.com/office/powerpoint/2010/main" val="2597397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Ongoing FY20 Budgets Discussions</a:t>
            </a:r>
            <a:endParaRPr lang="en-US" dirty="0"/>
          </a:p>
        </p:txBody>
      </p:sp>
      <p:sp>
        <p:nvSpPr>
          <p:cNvPr id="4" name="Content Placeholder 3"/>
          <p:cNvSpPr>
            <a:spLocks noGrp="1"/>
          </p:cNvSpPr>
          <p:nvPr>
            <p:ph idx="1"/>
          </p:nvPr>
        </p:nvSpPr>
        <p:spPr>
          <a:xfrm>
            <a:off x="383118" y="1237756"/>
            <a:ext cx="11422063" cy="5284964"/>
          </a:xfrm>
        </p:spPr>
        <p:txBody>
          <a:bodyPr>
            <a:normAutofit fontScale="77500" lnSpcReduction="20000"/>
          </a:bodyPr>
          <a:lstStyle/>
          <a:p>
            <a:pPr marL="0" indent="0">
              <a:buNone/>
            </a:pPr>
            <a:r>
              <a:rPr lang="en-US" dirty="0" smtClean="0"/>
              <a:t>Integrating the </a:t>
            </a:r>
            <a:r>
              <a:rPr lang="en-US" b="1" dirty="0" smtClean="0"/>
              <a:t>SEEC</a:t>
            </a:r>
            <a:r>
              <a:rPr lang="en-US" dirty="0" smtClean="0"/>
              <a:t> enrollment assumptions into the FY20 budget planning assumptions</a:t>
            </a:r>
          </a:p>
          <a:p>
            <a:pPr lvl="1"/>
            <a:r>
              <a:rPr lang="en-US" dirty="0" smtClean="0"/>
              <a:t>Communication of enrollment goals to planning units</a:t>
            </a:r>
          </a:p>
          <a:p>
            <a:pPr lvl="1"/>
            <a:r>
              <a:rPr lang="en-US" dirty="0" smtClean="0"/>
              <a:t>Validate college submissions to ensure academic enrollments = </a:t>
            </a:r>
            <a:r>
              <a:rPr lang="en-US" b="1" dirty="0" smtClean="0"/>
              <a:t>SEEC</a:t>
            </a:r>
            <a:r>
              <a:rPr lang="en-US" dirty="0" smtClean="0"/>
              <a:t>  goals</a:t>
            </a:r>
          </a:p>
          <a:p>
            <a:pPr lvl="1"/>
            <a:r>
              <a:rPr lang="en-US" dirty="0" smtClean="0"/>
              <a:t>Develop tools for tracking and reporting multi-year enrollment goals and measuring the financial impact to the institution</a:t>
            </a:r>
          </a:p>
          <a:p>
            <a:pPr marL="609585" lvl="1" indent="0">
              <a:buNone/>
            </a:pPr>
            <a:endParaRPr lang="en-US" dirty="0" smtClean="0"/>
          </a:p>
          <a:p>
            <a:pPr marL="0" indent="0">
              <a:buNone/>
            </a:pPr>
            <a:r>
              <a:rPr lang="en-US" b="1" dirty="0" smtClean="0"/>
              <a:t>FY20 Raise Pool</a:t>
            </a:r>
          </a:p>
          <a:p>
            <a:pPr lvl="1"/>
            <a:r>
              <a:rPr lang="en-US" dirty="0" smtClean="0"/>
              <a:t>Strategic priority of executive </a:t>
            </a:r>
            <a:r>
              <a:rPr lang="en-US" dirty="0"/>
              <a:t>l</a:t>
            </a:r>
            <a:r>
              <a:rPr lang="en-US" dirty="0" smtClean="0"/>
              <a:t>eadership</a:t>
            </a:r>
          </a:p>
          <a:p>
            <a:pPr lvl="1"/>
            <a:r>
              <a:rPr lang="en-US" dirty="0" smtClean="0"/>
              <a:t>FY20 raise </a:t>
            </a:r>
            <a:r>
              <a:rPr lang="en-US" dirty="0"/>
              <a:t>p</a:t>
            </a:r>
            <a:r>
              <a:rPr lang="en-US" dirty="0" smtClean="0"/>
              <a:t>ool </a:t>
            </a:r>
            <a:r>
              <a:rPr lang="en-US" dirty="0"/>
              <a:t>d</a:t>
            </a:r>
            <a:r>
              <a:rPr lang="en-US" dirty="0" smtClean="0"/>
              <a:t>iscussion, ongoing as part of spring </a:t>
            </a:r>
            <a:r>
              <a:rPr lang="en-US" dirty="0"/>
              <a:t>b</a:t>
            </a:r>
            <a:r>
              <a:rPr lang="en-US" dirty="0" smtClean="0"/>
              <a:t>udget </a:t>
            </a:r>
            <a:r>
              <a:rPr lang="en-US" dirty="0"/>
              <a:t>p</a:t>
            </a:r>
            <a:r>
              <a:rPr lang="en-US" dirty="0" smtClean="0"/>
              <a:t>lanning</a:t>
            </a:r>
            <a:endParaRPr lang="en-US" dirty="0"/>
          </a:p>
        </p:txBody>
      </p:sp>
    </p:spTree>
    <p:extLst>
      <p:ext uri="{BB962C8B-B14F-4D97-AF65-F5344CB8AC3E}">
        <p14:creationId xmlns:p14="http://schemas.microsoft.com/office/powerpoint/2010/main" val="3346611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FY20 Budget Planning Timeline</a:t>
            </a:r>
            <a:endParaRPr lang="en-US" dirty="0"/>
          </a:p>
        </p:txBody>
      </p:sp>
      <p:pic>
        <p:nvPicPr>
          <p:cNvPr id="5" name="Content Placeholder 4"/>
          <p:cNvPicPr>
            <a:picLocks noGrp="1" noChangeAspect="1"/>
          </p:cNvPicPr>
          <p:nvPr>
            <p:ph idx="1"/>
          </p:nvPr>
        </p:nvPicPr>
        <p:blipFill>
          <a:blip r:embed="rId2"/>
          <a:stretch>
            <a:fillRect/>
          </a:stretch>
        </p:blipFill>
        <p:spPr>
          <a:xfrm>
            <a:off x="333376" y="1428431"/>
            <a:ext cx="11466512" cy="4256726"/>
          </a:xfrm>
          <a:prstGeom prst="rect">
            <a:avLst/>
          </a:prstGeom>
        </p:spPr>
      </p:pic>
    </p:spTree>
    <p:extLst>
      <p:ext uri="{BB962C8B-B14F-4D97-AF65-F5344CB8AC3E}">
        <p14:creationId xmlns:p14="http://schemas.microsoft.com/office/powerpoint/2010/main" val="1790043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Additional Questions?</a:t>
            </a:r>
            <a:endParaRPr lang="en-US" dirty="0"/>
          </a:p>
        </p:txBody>
      </p:sp>
      <p:sp>
        <p:nvSpPr>
          <p:cNvPr id="4" name="Content Placeholder 3"/>
          <p:cNvSpPr>
            <a:spLocks noGrp="1"/>
          </p:cNvSpPr>
          <p:nvPr>
            <p:ph idx="1"/>
          </p:nvPr>
        </p:nvSpPr>
        <p:spPr>
          <a:xfrm>
            <a:off x="374850" y="1211629"/>
            <a:ext cx="11422063" cy="4479068"/>
          </a:xfrm>
        </p:spPr>
        <p:txBody>
          <a:bodyPr/>
          <a:lstStyle/>
          <a:p>
            <a:pPr marL="0" indent="0">
              <a:buNone/>
            </a:pPr>
            <a:r>
              <a:rPr lang="en-US" b="1" dirty="0" smtClean="0"/>
              <a:t>Contact</a:t>
            </a:r>
            <a:r>
              <a:rPr lang="en-US" dirty="0" smtClean="0"/>
              <a:t>:</a:t>
            </a:r>
          </a:p>
          <a:p>
            <a:pPr marL="0" indent="0">
              <a:buNone/>
            </a:pPr>
            <a:r>
              <a:rPr lang="en-US" dirty="0" smtClean="0"/>
              <a:t>Mike </a:t>
            </a:r>
            <a:r>
              <a:rPr lang="en-US" dirty="0"/>
              <a:t>Finney- </a:t>
            </a:r>
            <a:r>
              <a:rPr lang="en-US" dirty="0" smtClean="0"/>
              <a:t>finney@ohio.edu </a:t>
            </a:r>
            <a:endParaRPr lang="en-US" dirty="0"/>
          </a:p>
          <a:p>
            <a:pPr marL="0" indent="0">
              <a:buNone/>
            </a:pPr>
            <a:r>
              <a:rPr lang="en-US" dirty="0"/>
              <a:t>Katie Hensel - hensel@ohio.edu</a:t>
            </a:r>
          </a:p>
          <a:p>
            <a:pPr marL="0" indent="0">
              <a:buNone/>
            </a:pPr>
            <a:endParaRPr lang="en-US" dirty="0" smtClean="0"/>
          </a:p>
          <a:p>
            <a:pPr marL="0" indent="0">
              <a:buNone/>
            </a:pPr>
            <a:r>
              <a:rPr lang="en-US" dirty="0"/>
              <a:t>Feedback is always welcome…</a:t>
            </a:r>
          </a:p>
          <a:p>
            <a:pPr marL="0" indent="0">
              <a:buNone/>
            </a:pPr>
            <a:endParaRPr lang="en-US" dirty="0"/>
          </a:p>
        </p:txBody>
      </p:sp>
    </p:spTree>
    <p:extLst>
      <p:ext uri="{BB962C8B-B14F-4D97-AF65-F5344CB8AC3E}">
        <p14:creationId xmlns:p14="http://schemas.microsoft.com/office/powerpoint/2010/main" val="483241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93605" y="1088967"/>
            <a:ext cx="11422063" cy="5352529"/>
          </a:xfrm>
          <a:prstGeom prst="rect">
            <a:avLst/>
          </a:prstGeom>
        </p:spPr>
        <p:txBody>
          <a:bodyPr/>
          <a:lstStyle/>
          <a:p>
            <a:pPr marL="0" indent="0">
              <a:buNone/>
            </a:pPr>
            <a:r>
              <a:rPr lang="en-US" sz="3200" dirty="0" smtClean="0">
                <a:solidFill>
                  <a:schemeClr val="tx1">
                    <a:lumMod val="50000"/>
                  </a:schemeClr>
                </a:solidFill>
              </a:rPr>
              <a:t>Co-chairs:</a:t>
            </a:r>
          </a:p>
          <a:p>
            <a:pPr lvl="1">
              <a:buFont typeface="Wingdings" panose="05000000000000000000" pitchFamily="2" charset="2"/>
              <a:buChar char="§"/>
            </a:pPr>
            <a:r>
              <a:rPr lang="en-US" sz="2666" dirty="0" smtClean="0">
                <a:solidFill>
                  <a:schemeClr val="tx1">
                    <a:lumMod val="50000"/>
                  </a:schemeClr>
                </a:solidFill>
              </a:rPr>
              <a:t>Kris Sano, Director, General Accounting &amp; Financial Reporting</a:t>
            </a:r>
          </a:p>
          <a:p>
            <a:pPr lvl="1">
              <a:buFont typeface="Wingdings" panose="05000000000000000000" pitchFamily="2" charset="2"/>
              <a:buChar char="§"/>
            </a:pPr>
            <a:r>
              <a:rPr lang="en-US" sz="2666" dirty="0" smtClean="0">
                <a:solidFill>
                  <a:schemeClr val="tx1">
                    <a:lumMod val="50000"/>
                  </a:schemeClr>
                </a:solidFill>
              </a:rPr>
              <a:t>Kari Saunier, CFAO, College o Fine Arts</a:t>
            </a:r>
            <a:endParaRPr lang="en-US" sz="2666" dirty="0">
              <a:solidFill>
                <a:schemeClr val="tx1">
                  <a:lumMod val="50000"/>
                </a:schemeClr>
              </a:solidFill>
            </a:endParaRPr>
          </a:p>
        </p:txBody>
      </p:sp>
      <p:sp>
        <p:nvSpPr>
          <p:cNvPr id="4" name="Text Placeholder 3"/>
          <p:cNvSpPr>
            <a:spLocks noGrp="1"/>
          </p:cNvSpPr>
          <p:nvPr>
            <p:ph type="body" sz="quarter" idx="11"/>
          </p:nvPr>
        </p:nvSpPr>
        <p:spPr/>
        <p:txBody>
          <a:bodyPr/>
          <a:lstStyle/>
          <a:p>
            <a:r>
              <a:rPr lang="en-US" dirty="0" smtClean="0"/>
              <a:t>Accounting &amp; Reporting Partner Group</a:t>
            </a:r>
            <a:endParaRPr lang="en-US" dirty="0"/>
          </a:p>
        </p:txBody>
      </p:sp>
    </p:spTree>
    <p:extLst>
      <p:ext uri="{BB962C8B-B14F-4D97-AF65-F5344CB8AC3E}">
        <p14:creationId xmlns:p14="http://schemas.microsoft.com/office/powerpoint/2010/main" val="2397981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Charge</a:t>
            </a:r>
          </a:p>
          <a:p>
            <a:r>
              <a:rPr lang="en-US" dirty="0" smtClean="0"/>
              <a:t>Representation</a:t>
            </a:r>
          </a:p>
          <a:p>
            <a:r>
              <a:rPr lang="en-US" dirty="0" smtClean="0"/>
              <a:t>Accomplishments</a:t>
            </a:r>
          </a:p>
          <a:p>
            <a:r>
              <a:rPr lang="en-US" dirty="0" smtClean="0"/>
              <a:t>Goals</a:t>
            </a:r>
          </a:p>
          <a:p>
            <a:r>
              <a:rPr lang="en-US" dirty="0" smtClean="0"/>
              <a:t>OBI – GL Funds Available View Default Change</a:t>
            </a:r>
          </a:p>
          <a:p>
            <a:r>
              <a:rPr lang="en-US" dirty="0" smtClean="0"/>
              <a:t>Feedback/ Questions</a:t>
            </a:r>
            <a:endParaRPr lang="en-US" dirty="0"/>
          </a:p>
        </p:txBody>
      </p:sp>
    </p:spTree>
    <p:extLst>
      <p:ext uri="{BB962C8B-B14F-4D97-AF65-F5344CB8AC3E}">
        <p14:creationId xmlns:p14="http://schemas.microsoft.com/office/powerpoint/2010/main" val="3070235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93605" y="2169572"/>
            <a:ext cx="11422063" cy="4271924"/>
          </a:xfrm>
          <a:prstGeom prst="rect">
            <a:avLst/>
          </a:prstGeom>
        </p:spPr>
        <p:txBody>
          <a:bodyPr/>
          <a:lstStyle/>
          <a:p>
            <a:r>
              <a:rPr lang="en-US" sz="3200" dirty="0" smtClean="0">
                <a:solidFill>
                  <a:schemeClr val="tx1">
                    <a:lumMod val="50000"/>
                  </a:schemeClr>
                </a:solidFill>
              </a:rPr>
              <a:t>Review </a:t>
            </a:r>
            <a:r>
              <a:rPr lang="en-US" sz="3200" dirty="0">
                <a:solidFill>
                  <a:schemeClr val="tx1">
                    <a:lumMod val="50000"/>
                  </a:schemeClr>
                </a:solidFill>
              </a:rPr>
              <a:t>processes, tools, </a:t>
            </a:r>
            <a:r>
              <a:rPr lang="en-US" sz="3200" dirty="0" smtClean="0">
                <a:solidFill>
                  <a:schemeClr val="tx1">
                    <a:lumMod val="50000"/>
                  </a:schemeClr>
                </a:solidFill>
              </a:rPr>
              <a:t>documentation/training</a:t>
            </a:r>
          </a:p>
          <a:p>
            <a:r>
              <a:rPr lang="en-US" sz="3200" dirty="0">
                <a:solidFill>
                  <a:schemeClr val="tx1">
                    <a:lumMod val="50000"/>
                  </a:schemeClr>
                </a:solidFill>
              </a:rPr>
              <a:t>W</a:t>
            </a:r>
            <a:r>
              <a:rPr lang="en-US" sz="3200" dirty="0" smtClean="0">
                <a:solidFill>
                  <a:schemeClr val="tx1">
                    <a:lumMod val="50000"/>
                  </a:schemeClr>
                </a:solidFill>
              </a:rPr>
              <a:t>ork </a:t>
            </a:r>
            <a:r>
              <a:rPr lang="en-US" sz="3200" dirty="0">
                <a:solidFill>
                  <a:schemeClr val="tx1">
                    <a:lumMod val="50000"/>
                  </a:schemeClr>
                </a:solidFill>
              </a:rPr>
              <a:t>collaboratively to improve the efficiency and quality of our accounting practices and </a:t>
            </a:r>
            <a:r>
              <a:rPr lang="en-US" sz="3200" dirty="0" smtClean="0">
                <a:solidFill>
                  <a:schemeClr val="tx1">
                    <a:lumMod val="50000"/>
                  </a:schemeClr>
                </a:solidFill>
              </a:rPr>
              <a:t>controls </a:t>
            </a:r>
          </a:p>
          <a:p>
            <a:r>
              <a:rPr lang="en-US" sz="3200" dirty="0" smtClean="0">
                <a:solidFill>
                  <a:schemeClr val="tx1">
                    <a:lumMod val="50000"/>
                  </a:schemeClr>
                </a:solidFill>
              </a:rPr>
              <a:t>The </a:t>
            </a:r>
            <a:r>
              <a:rPr lang="en-US" sz="3200" dirty="0">
                <a:solidFill>
                  <a:schemeClr val="tx1">
                    <a:lumMod val="50000"/>
                  </a:schemeClr>
                </a:solidFill>
              </a:rPr>
              <a:t>initial scope of this Partner Group will also develop specifications for improved financial reporting from the General Ledger, Grants, Payroll, </a:t>
            </a:r>
            <a:r>
              <a:rPr lang="en-US" sz="3200" dirty="0" smtClean="0">
                <a:solidFill>
                  <a:schemeClr val="tx1">
                    <a:lumMod val="50000"/>
                  </a:schemeClr>
                </a:solidFill>
              </a:rPr>
              <a:t>Receivables, </a:t>
            </a:r>
            <a:r>
              <a:rPr lang="en-US" sz="3200" dirty="0">
                <a:solidFill>
                  <a:schemeClr val="tx1">
                    <a:lumMod val="50000"/>
                  </a:schemeClr>
                </a:solidFill>
              </a:rPr>
              <a:t>and Cash Management.</a:t>
            </a:r>
          </a:p>
        </p:txBody>
      </p:sp>
      <p:sp>
        <p:nvSpPr>
          <p:cNvPr id="3" name="Text Placeholder 2"/>
          <p:cNvSpPr>
            <a:spLocks noGrp="1"/>
          </p:cNvSpPr>
          <p:nvPr>
            <p:ph type="body" sz="quarter" idx="10"/>
          </p:nvPr>
        </p:nvSpPr>
        <p:spPr/>
        <p:txBody>
          <a:bodyPr>
            <a:normAutofit fontScale="92500" lnSpcReduction="20000"/>
          </a:bodyPr>
          <a:lstStyle/>
          <a:p>
            <a:endParaRPr lang="en-US"/>
          </a:p>
        </p:txBody>
      </p:sp>
      <p:sp>
        <p:nvSpPr>
          <p:cNvPr id="4" name="Text Placeholder 3"/>
          <p:cNvSpPr>
            <a:spLocks noGrp="1"/>
          </p:cNvSpPr>
          <p:nvPr>
            <p:ph type="body" sz="quarter" idx="11"/>
          </p:nvPr>
        </p:nvSpPr>
        <p:spPr/>
        <p:txBody>
          <a:bodyPr/>
          <a:lstStyle/>
          <a:p>
            <a:r>
              <a:rPr lang="en-US" dirty="0" smtClean="0"/>
              <a:t>Accounting &amp; Reporting Partner Group Charge</a:t>
            </a:r>
            <a:endParaRPr lang="en-US" dirty="0"/>
          </a:p>
        </p:txBody>
      </p:sp>
    </p:spTree>
    <p:extLst>
      <p:ext uri="{BB962C8B-B14F-4D97-AF65-F5344CB8AC3E}">
        <p14:creationId xmlns:p14="http://schemas.microsoft.com/office/powerpoint/2010/main" val="9686115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400" dirty="0" smtClean="0"/>
              <a:t>Accounting &amp; Reporting Partner Group </a:t>
            </a:r>
            <a:endParaRPr lang="en-US" sz="4400" dirty="0"/>
          </a:p>
        </p:txBody>
      </p:sp>
      <p:sp>
        <p:nvSpPr>
          <p:cNvPr id="4" name="Text Placeholder 3"/>
          <p:cNvSpPr>
            <a:spLocks noGrp="1"/>
          </p:cNvSpPr>
          <p:nvPr>
            <p:ph type="body" sz="quarter" idx="10"/>
          </p:nvPr>
        </p:nvSpPr>
        <p:spPr>
          <a:xfrm>
            <a:off x="405920" y="1832449"/>
            <a:ext cx="11056737" cy="917282"/>
          </a:xfrm>
        </p:spPr>
        <p:txBody>
          <a:bodyPr>
            <a:normAutofit/>
          </a:bodyPr>
          <a:lstStyle/>
          <a:p>
            <a:r>
              <a:rPr lang="en-US" dirty="0" smtClean="0"/>
              <a:t>The table below describes what is and what is not included in the scope of this group:</a:t>
            </a:r>
            <a:endParaRPr lang="en-US" dirty="0"/>
          </a:p>
        </p:txBody>
      </p:sp>
      <p:pic>
        <p:nvPicPr>
          <p:cNvPr id="5" name="Content Placeholder 4"/>
          <p:cNvPicPr>
            <a:picLocks noGrp="1" noChangeAspect="1"/>
          </p:cNvPicPr>
          <p:nvPr>
            <p:ph idx="1"/>
          </p:nvPr>
        </p:nvPicPr>
        <p:blipFill>
          <a:blip r:embed="rId2"/>
          <a:stretch>
            <a:fillRect/>
          </a:stretch>
        </p:blipFill>
        <p:spPr>
          <a:xfrm>
            <a:off x="2327781" y="2749731"/>
            <a:ext cx="7542159" cy="3370217"/>
          </a:xfrm>
          <a:prstGeom prst="rect">
            <a:avLst/>
          </a:prstGeom>
        </p:spPr>
      </p:pic>
    </p:spTree>
    <p:extLst>
      <p:ext uri="{BB962C8B-B14F-4D97-AF65-F5344CB8AC3E}">
        <p14:creationId xmlns:p14="http://schemas.microsoft.com/office/powerpoint/2010/main" val="817632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Budget Update and Partner Group</a:t>
            </a:r>
          </a:p>
          <a:p>
            <a:r>
              <a:rPr lang="en-US" dirty="0" smtClean="0"/>
              <a:t>Accounting and Reporting Partner Group</a:t>
            </a:r>
          </a:p>
          <a:p>
            <a:r>
              <a:rPr lang="en-US" dirty="0" smtClean="0"/>
              <a:t>Key Announcements</a:t>
            </a:r>
            <a:endParaRPr lang="en-US" dirty="0"/>
          </a:p>
        </p:txBody>
      </p:sp>
    </p:spTree>
    <p:extLst>
      <p:ext uri="{BB962C8B-B14F-4D97-AF65-F5344CB8AC3E}">
        <p14:creationId xmlns:p14="http://schemas.microsoft.com/office/powerpoint/2010/main" val="6958221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Accounting &amp; Reporting Partner Group Representation</a:t>
            </a:r>
            <a:endParaRPr lang="en-US" dirty="0"/>
          </a:p>
        </p:txBody>
      </p:sp>
      <p:sp>
        <p:nvSpPr>
          <p:cNvPr id="4" name="Content Placeholder 3"/>
          <p:cNvSpPr>
            <a:spLocks noGrp="1"/>
          </p:cNvSpPr>
          <p:nvPr>
            <p:ph idx="1"/>
          </p:nvPr>
        </p:nvSpPr>
        <p:spPr/>
        <p:txBody>
          <a:bodyPr>
            <a:normAutofit fontScale="47500" lnSpcReduction="20000"/>
          </a:bodyPr>
          <a:lstStyle/>
          <a:p>
            <a:pPr lvl="1"/>
            <a:r>
              <a:rPr lang="en-US" sz="4500" dirty="0">
                <a:latin typeface="+mn-lt"/>
              </a:rPr>
              <a:t>Arts &amp; Sciences – Carrie Horvath </a:t>
            </a:r>
          </a:p>
          <a:p>
            <a:pPr lvl="1"/>
            <a:r>
              <a:rPr lang="en-US" sz="4500" dirty="0">
                <a:latin typeface="+mn-lt"/>
              </a:rPr>
              <a:t>Business – </a:t>
            </a:r>
            <a:r>
              <a:rPr lang="en-US" sz="4500" dirty="0" smtClean="0">
                <a:latin typeface="+mn-lt"/>
              </a:rPr>
              <a:t>Jessica Creamer</a:t>
            </a:r>
            <a:endParaRPr lang="en-US" sz="4500" dirty="0">
              <a:latin typeface="+mn-lt"/>
            </a:endParaRPr>
          </a:p>
          <a:p>
            <a:pPr lvl="1"/>
            <a:r>
              <a:rPr lang="en-US" sz="4500" dirty="0">
                <a:latin typeface="+mn-lt"/>
              </a:rPr>
              <a:t>Communications – Emily Chapman</a:t>
            </a:r>
          </a:p>
          <a:p>
            <a:pPr lvl="1"/>
            <a:r>
              <a:rPr lang="en-US" sz="4500" dirty="0">
                <a:latin typeface="+mn-lt"/>
              </a:rPr>
              <a:t>Education – Beth Lydic</a:t>
            </a:r>
          </a:p>
          <a:p>
            <a:pPr lvl="1"/>
            <a:r>
              <a:rPr lang="en-US" sz="4500" dirty="0">
                <a:latin typeface="+mn-lt"/>
              </a:rPr>
              <a:t>Engineering – Becky </a:t>
            </a:r>
            <a:r>
              <a:rPr lang="en-US" sz="4500" dirty="0" smtClean="0">
                <a:latin typeface="+mn-lt"/>
              </a:rPr>
              <a:t>Maccombs</a:t>
            </a:r>
          </a:p>
          <a:p>
            <a:pPr lvl="1"/>
            <a:r>
              <a:rPr lang="en-US" sz="4500" dirty="0" smtClean="0">
                <a:latin typeface="+mn-lt"/>
              </a:rPr>
              <a:t>Foundation – Bo Richardson</a:t>
            </a:r>
          </a:p>
          <a:p>
            <a:pPr lvl="1"/>
            <a:r>
              <a:rPr lang="en-US" sz="4500" dirty="0" smtClean="0">
                <a:latin typeface="+mn-lt"/>
              </a:rPr>
              <a:t>Health Sciences – Tia Barrett </a:t>
            </a:r>
            <a:endParaRPr lang="en-US" sz="4500" dirty="0">
              <a:latin typeface="+mn-lt"/>
            </a:endParaRPr>
          </a:p>
          <a:p>
            <a:pPr lvl="1"/>
            <a:r>
              <a:rPr lang="en-US" sz="4500" dirty="0">
                <a:latin typeface="+mn-lt"/>
              </a:rPr>
              <a:t>OGAIS – Rachael Davis</a:t>
            </a:r>
          </a:p>
          <a:p>
            <a:pPr lvl="1"/>
            <a:r>
              <a:rPr lang="en-US" sz="4500" dirty="0">
                <a:latin typeface="+mn-lt"/>
              </a:rPr>
              <a:t>Voinovich School – Gina Johntony</a:t>
            </a:r>
          </a:p>
          <a:p>
            <a:pPr lvl="1"/>
            <a:r>
              <a:rPr lang="en-US" sz="4500" dirty="0">
                <a:latin typeface="+mn-lt"/>
              </a:rPr>
              <a:t>HCOM – Kelly Coates</a:t>
            </a:r>
          </a:p>
          <a:p>
            <a:pPr lvl="1"/>
            <a:r>
              <a:rPr lang="en-US" sz="4500" dirty="0">
                <a:latin typeface="+mn-lt"/>
              </a:rPr>
              <a:t>Regional Campuses – Rosanna </a:t>
            </a:r>
            <a:r>
              <a:rPr lang="en-US" sz="4500" dirty="0" smtClean="0">
                <a:latin typeface="+mn-lt"/>
              </a:rPr>
              <a:t>Howard</a:t>
            </a:r>
          </a:p>
          <a:p>
            <a:pPr lvl="1"/>
            <a:r>
              <a:rPr lang="en-US" sz="4500" dirty="0" smtClean="0">
                <a:latin typeface="+mn-lt"/>
              </a:rPr>
              <a:t>Student Affairs – Megan Vogel</a:t>
            </a:r>
            <a:endParaRPr lang="en-US" sz="4500" dirty="0">
              <a:latin typeface="+mn-lt"/>
            </a:endParaRPr>
          </a:p>
          <a:p>
            <a:pPr lvl="1"/>
            <a:r>
              <a:rPr lang="en-US" sz="4500" dirty="0">
                <a:latin typeface="+mn-lt"/>
              </a:rPr>
              <a:t>VPF&amp;A Business Service Center – Moriah Hudspeth</a:t>
            </a:r>
          </a:p>
          <a:p>
            <a:endParaRPr lang="en-US" dirty="0"/>
          </a:p>
        </p:txBody>
      </p:sp>
    </p:spTree>
    <p:extLst>
      <p:ext uri="{BB962C8B-B14F-4D97-AF65-F5344CB8AC3E}">
        <p14:creationId xmlns:p14="http://schemas.microsoft.com/office/powerpoint/2010/main" val="4040408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Accounting and Reporting Partner Group Accomplishments</a:t>
            </a:r>
            <a:endParaRPr lang="en-US" dirty="0"/>
          </a:p>
        </p:txBody>
      </p:sp>
      <p:sp>
        <p:nvSpPr>
          <p:cNvPr id="4" name="Content Placeholder 3"/>
          <p:cNvSpPr>
            <a:spLocks noGrp="1"/>
          </p:cNvSpPr>
          <p:nvPr>
            <p:ph idx="1"/>
          </p:nvPr>
        </p:nvSpPr>
        <p:spPr/>
        <p:txBody>
          <a:bodyPr>
            <a:normAutofit lnSpcReduction="10000"/>
          </a:bodyPr>
          <a:lstStyle/>
          <a:p>
            <a:pPr lvl="0"/>
            <a:r>
              <a:rPr lang="en-US" dirty="0"/>
              <a:t>Identified and prioritized needs for OBI reporting</a:t>
            </a:r>
          </a:p>
          <a:p>
            <a:pPr lvl="0"/>
            <a:r>
              <a:rPr lang="en-US" dirty="0"/>
              <a:t>Single column for more dynamic Funds Available View searching by chart of accounts segment</a:t>
            </a:r>
          </a:p>
          <a:p>
            <a:pPr lvl="0"/>
            <a:r>
              <a:rPr lang="en-US" dirty="0"/>
              <a:t>Modification to Funds Available View drill-downs to include function </a:t>
            </a:r>
          </a:p>
          <a:p>
            <a:endParaRPr lang="en-US" dirty="0"/>
          </a:p>
        </p:txBody>
      </p:sp>
    </p:spTree>
    <p:extLst>
      <p:ext uri="{BB962C8B-B14F-4D97-AF65-F5344CB8AC3E}">
        <p14:creationId xmlns:p14="http://schemas.microsoft.com/office/powerpoint/2010/main" val="2142144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Accounting and Reporting Partner Group Goals</a:t>
            </a:r>
            <a:endParaRPr lang="en-US" dirty="0"/>
          </a:p>
        </p:txBody>
      </p:sp>
      <p:sp>
        <p:nvSpPr>
          <p:cNvPr id="4" name="Content Placeholder 3"/>
          <p:cNvSpPr>
            <a:spLocks noGrp="1"/>
          </p:cNvSpPr>
          <p:nvPr>
            <p:ph idx="1"/>
          </p:nvPr>
        </p:nvSpPr>
        <p:spPr/>
        <p:txBody>
          <a:bodyPr>
            <a:normAutofit fontScale="77500" lnSpcReduction="20000"/>
          </a:bodyPr>
          <a:lstStyle/>
          <a:p>
            <a:pPr lvl="0"/>
            <a:r>
              <a:rPr lang="en-US" dirty="0"/>
              <a:t>Vetting and supporting the integration of budget into the dashboard reports</a:t>
            </a:r>
          </a:p>
          <a:p>
            <a:pPr lvl="0"/>
            <a:r>
              <a:rPr lang="en-US" dirty="0"/>
              <a:t>Mocking </a:t>
            </a:r>
            <a:r>
              <a:rPr lang="en-US" dirty="0" smtClean="0"/>
              <a:t>up/screenshots </a:t>
            </a:r>
            <a:r>
              <a:rPr lang="en-US" dirty="0"/>
              <a:t>of what we would like to have implemented</a:t>
            </a:r>
          </a:p>
          <a:p>
            <a:pPr lvl="0"/>
            <a:r>
              <a:rPr lang="en-US" dirty="0"/>
              <a:t>Testing improvements prior to roll outs, especially related to group suggestions</a:t>
            </a:r>
          </a:p>
          <a:p>
            <a:pPr lvl="0"/>
            <a:r>
              <a:rPr lang="en-US" dirty="0"/>
              <a:t>Support new chart of accounts and accounting considerations</a:t>
            </a:r>
          </a:p>
          <a:p>
            <a:pPr lvl="0"/>
            <a:r>
              <a:rPr lang="en-US" dirty="0"/>
              <a:t>Develop tricks and tips for various tabs within OBI reports</a:t>
            </a:r>
          </a:p>
          <a:p>
            <a:endParaRPr lang="en-US" dirty="0"/>
          </a:p>
        </p:txBody>
      </p:sp>
    </p:spTree>
    <p:extLst>
      <p:ext uri="{BB962C8B-B14F-4D97-AF65-F5344CB8AC3E}">
        <p14:creationId xmlns:p14="http://schemas.microsoft.com/office/powerpoint/2010/main" val="1292125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dirty="0"/>
          </a:p>
        </p:txBody>
      </p:sp>
      <p:sp>
        <p:nvSpPr>
          <p:cNvPr id="3" name="Text Placeholder 2"/>
          <p:cNvSpPr>
            <a:spLocks noGrp="1"/>
          </p:cNvSpPr>
          <p:nvPr>
            <p:ph type="body" sz="quarter" idx="11"/>
          </p:nvPr>
        </p:nvSpPr>
        <p:spPr/>
        <p:txBody>
          <a:bodyPr/>
          <a:lstStyle/>
          <a:p>
            <a:r>
              <a:rPr lang="en-US" dirty="0" smtClean="0"/>
              <a:t>GL Funds Available View – Default Change</a:t>
            </a:r>
            <a:endParaRPr lang="en-US" dirty="0"/>
          </a:p>
        </p:txBody>
      </p:sp>
      <p:sp>
        <p:nvSpPr>
          <p:cNvPr id="4" name="Content Placeholder 3"/>
          <p:cNvSpPr>
            <a:spLocks noGrp="1"/>
          </p:cNvSpPr>
          <p:nvPr>
            <p:ph idx="1"/>
          </p:nvPr>
        </p:nvSpPr>
        <p:spPr/>
        <p:txBody>
          <a:bodyPr/>
          <a:lstStyle/>
          <a:p>
            <a:r>
              <a:rPr lang="en-US" dirty="0" smtClean="0"/>
              <a:t>OBI - Finance Dashboard</a:t>
            </a:r>
          </a:p>
          <a:p>
            <a:r>
              <a:rPr lang="en-US" dirty="0" smtClean="0"/>
              <a:t>Our </a:t>
            </a:r>
            <a:r>
              <a:rPr lang="en-US" dirty="0"/>
              <a:t>proposal will </a:t>
            </a:r>
            <a:r>
              <a:rPr lang="en-US" u="sng" dirty="0"/>
              <a:t>not change</a:t>
            </a:r>
            <a:r>
              <a:rPr lang="en-US" dirty="0"/>
              <a:t> the functionality </a:t>
            </a:r>
            <a:endParaRPr lang="en-US" dirty="0" smtClean="0"/>
          </a:p>
          <a:p>
            <a:r>
              <a:rPr lang="en-US" u="sng" dirty="0" smtClean="0"/>
              <a:t>It </a:t>
            </a:r>
            <a:r>
              <a:rPr lang="en-US" u="sng" dirty="0"/>
              <a:t>will only change the default view</a:t>
            </a:r>
            <a:r>
              <a:rPr lang="en-US" dirty="0"/>
              <a:t> when you click on </a:t>
            </a:r>
            <a:r>
              <a:rPr lang="en-US" dirty="0" smtClean="0"/>
              <a:t>GL Funds Available</a:t>
            </a:r>
            <a:endParaRPr lang="en-US" dirty="0"/>
          </a:p>
          <a:p>
            <a:endParaRPr lang="en-US" dirty="0"/>
          </a:p>
        </p:txBody>
      </p:sp>
    </p:spTree>
    <p:extLst>
      <p:ext uri="{BB962C8B-B14F-4D97-AF65-F5344CB8AC3E}">
        <p14:creationId xmlns:p14="http://schemas.microsoft.com/office/powerpoint/2010/main" val="1670728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Current – “Revenue Expense” View:</a:t>
            </a:r>
            <a:endParaRPr lang="en-US" dirty="0"/>
          </a:p>
        </p:txBody>
      </p:sp>
      <p:sp>
        <p:nvSpPr>
          <p:cNvPr id="3" name="Text Placeholder 2"/>
          <p:cNvSpPr>
            <a:spLocks noGrp="1"/>
          </p:cNvSpPr>
          <p:nvPr>
            <p:ph type="body" sz="quarter" idx="11"/>
          </p:nvPr>
        </p:nvSpPr>
        <p:spPr/>
        <p:txBody>
          <a:bodyPr/>
          <a:lstStyle/>
          <a:p>
            <a:r>
              <a:rPr lang="en-US" dirty="0" smtClean="0"/>
              <a:t>GL Funds Available View – Default Change</a:t>
            </a:r>
            <a:endParaRPr lang="en-US" dirty="0"/>
          </a:p>
        </p:txBody>
      </p:sp>
      <p:pic>
        <p:nvPicPr>
          <p:cNvPr id="5" name="Content Placeholder 4"/>
          <p:cNvPicPr>
            <a:picLocks noGrp="1" noChangeAspect="1"/>
          </p:cNvPicPr>
          <p:nvPr>
            <p:ph idx="1"/>
          </p:nvPr>
        </p:nvPicPr>
        <p:blipFill>
          <a:blip r:embed="rId2"/>
          <a:stretch>
            <a:fillRect/>
          </a:stretch>
        </p:blipFill>
        <p:spPr>
          <a:xfrm>
            <a:off x="384175" y="2612512"/>
            <a:ext cx="11422063" cy="3593539"/>
          </a:xfrm>
          <a:prstGeom prst="rect">
            <a:avLst/>
          </a:prstGeom>
        </p:spPr>
      </p:pic>
      <p:sp>
        <p:nvSpPr>
          <p:cNvPr id="6" name="Oval 5"/>
          <p:cNvSpPr/>
          <p:nvPr/>
        </p:nvSpPr>
        <p:spPr>
          <a:xfrm>
            <a:off x="5251269" y="5270863"/>
            <a:ext cx="1894114" cy="640080"/>
          </a:xfrm>
          <a:prstGeom prst="ellipse">
            <a:avLst/>
          </a:prstGeom>
          <a:noFill/>
          <a:ln w="76200">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9651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Proposed – “Traditional” View</a:t>
            </a:r>
            <a:endParaRPr lang="en-US" dirty="0"/>
          </a:p>
        </p:txBody>
      </p:sp>
      <p:sp>
        <p:nvSpPr>
          <p:cNvPr id="3" name="Text Placeholder 2"/>
          <p:cNvSpPr>
            <a:spLocks noGrp="1"/>
          </p:cNvSpPr>
          <p:nvPr>
            <p:ph type="body" sz="quarter" idx="11"/>
          </p:nvPr>
        </p:nvSpPr>
        <p:spPr/>
        <p:txBody>
          <a:bodyPr/>
          <a:lstStyle/>
          <a:p>
            <a:r>
              <a:rPr lang="en-US" dirty="0" smtClean="0"/>
              <a:t>GL Funds Available View – Default Change</a:t>
            </a:r>
            <a:endParaRPr lang="en-US" dirty="0"/>
          </a:p>
        </p:txBody>
      </p:sp>
      <p:pic>
        <p:nvPicPr>
          <p:cNvPr id="7" name="Content Placeholder 6"/>
          <p:cNvPicPr>
            <a:picLocks noGrp="1" noChangeAspect="1"/>
          </p:cNvPicPr>
          <p:nvPr>
            <p:ph idx="1"/>
          </p:nvPr>
        </p:nvPicPr>
        <p:blipFill>
          <a:blip r:embed="rId2"/>
          <a:stretch>
            <a:fillRect/>
          </a:stretch>
        </p:blipFill>
        <p:spPr>
          <a:xfrm>
            <a:off x="382588" y="2389493"/>
            <a:ext cx="11422063" cy="3902340"/>
          </a:xfrm>
          <a:prstGeom prst="rect">
            <a:avLst/>
          </a:prstGeom>
        </p:spPr>
      </p:pic>
      <p:sp>
        <p:nvSpPr>
          <p:cNvPr id="6" name="Oval 5"/>
          <p:cNvSpPr/>
          <p:nvPr/>
        </p:nvSpPr>
        <p:spPr>
          <a:xfrm>
            <a:off x="5297178" y="5251469"/>
            <a:ext cx="1894114" cy="640080"/>
          </a:xfrm>
          <a:prstGeom prst="ellipse">
            <a:avLst/>
          </a:prstGeom>
          <a:noFill/>
          <a:ln w="76200">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0995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r>
              <a:rPr lang="en-US" dirty="0"/>
              <a:t>GL Funds Available View – Default Change</a:t>
            </a:r>
          </a:p>
          <a:p>
            <a:endParaRPr lang="en-US" dirty="0"/>
          </a:p>
        </p:txBody>
      </p:sp>
      <p:sp>
        <p:nvSpPr>
          <p:cNvPr id="4" name="Content Placeholder 3"/>
          <p:cNvSpPr>
            <a:spLocks noGrp="1"/>
          </p:cNvSpPr>
          <p:nvPr>
            <p:ph idx="1"/>
          </p:nvPr>
        </p:nvSpPr>
        <p:spPr/>
        <p:txBody>
          <a:bodyPr>
            <a:normAutofit lnSpcReduction="10000"/>
          </a:bodyPr>
          <a:lstStyle/>
          <a:p>
            <a:r>
              <a:rPr lang="en-US" dirty="0" smtClean="0"/>
              <a:t>Both views will still be available via the drop-down</a:t>
            </a:r>
          </a:p>
          <a:p>
            <a:r>
              <a:rPr lang="en-US" dirty="0" smtClean="0"/>
              <a:t>The “Traditional” view will just be the new default</a:t>
            </a:r>
          </a:p>
          <a:p>
            <a:r>
              <a:rPr lang="en-US" dirty="0"/>
              <a:t>Belief that most users manage to a budget and therefore are more likely to utilize the “Traditional” view</a:t>
            </a:r>
          </a:p>
          <a:p>
            <a:endParaRPr lang="en-US" dirty="0"/>
          </a:p>
        </p:txBody>
      </p:sp>
    </p:spTree>
    <p:extLst>
      <p:ext uri="{BB962C8B-B14F-4D97-AF65-F5344CB8AC3E}">
        <p14:creationId xmlns:p14="http://schemas.microsoft.com/office/powerpoint/2010/main" val="1206143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r>
              <a:rPr lang="en-US" dirty="0"/>
              <a:t>GL Funds Available View – Default Change</a:t>
            </a:r>
          </a:p>
          <a:p>
            <a:endParaRPr lang="en-US" dirty="0"/>
          </a:p>
        </p:txBody>
      </p:sp>
      <p:sp>
        <p:nvSpPr>
          <p:cNvPr id="4" name="Content Placeholder 3"/>
          <p:cNvSpPr>
            <a:spLocks noGrp="1"/>
          </p:cNvSpPr>
          <p:nvPr>
            <p:ph idx="1"/>
          </p:nvPr>
        </p:nvSpPr>
        <p:spPr/>
        <p:txBody>
          <a:bodyPr>
            <a:normAutofit/>
          </a:bodyPr>
          <a:lstStyle/>
          <a:p>
            <a:r>
              <a:rPr lang="en-US" dirty="0" smtClean="0"/>
              <a:t>Next steps:</a:t>
            </a:r>
          </a:p>
          <a:p>
            <a:pPr lvl="1"/>
            <a:r>
              <a:rPr lang="en-US" dirty="0" smtClean="0"/>
              <a:t>Communication via Business Matters and an email distribution list for GL Funds Available users</a:t>
            </a:r>
          </a:p>
          <a:p>
            <a:pPr lvl="1"/>
            <a:r>
              <a:rPr lang="en-US" dirty="0" smtClean="0"/>
              <a:t>Then Finance will coordinate timing to make change</a:t>
            </a:r>
            <a:endParaRPr lang="en-US" dirty="0"/>
          </a:p>
          <a:p>
            <a:endParaRPr lang="en-US" dirty="0"/>
          </a:p>
        </p:txBody>
      </p:sp>
    </p:spTree>
    <p:extLst>
      <p:ext uri="{BB962C8B-B14F-4D97-AF65-F5344CB8AC3E}">
        <p14:creationId xmlns:p14="http://schemas.microsoft.com/office/powerpoint/2010/main" val="5706940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r>
              <a:rPr lang="en-US" dirty="0" smtClean="0"/>
              <a:t>Discussion Questions</a:t>
            </a:r>
            <a:endParaRPr lang="en-US" dirty="0"/>
          </a:p>
        </p:txBody>
      </p:sp>
      <p:sp>
        <p:nvSpPr>
          <p:cNvPr id="4" name="Content Placeholder 3"/>
          <p:cNvSpPr>
            <a:spLocks noGrp="1"/>
          </p:cNvSpPr>
          <p:nvPr>
            <p:ph idx="1"/>
          </p:nvPr>
        </p:nvSpPr>
        <p:spPr/>
        <p:txBody>
          <a:bodyPr/>
          <a:lstStyle/>
          <a:p>
            <a:r>
              <a:rPr lang="en-US" dirty="0"/>
              <a:t>Please share Accounting or Reporting feedback to your partner group representative or email a co-chair</a:t>
            </a:r>
          </a:p>
          <a:p>
            <a:endParaRPr lang="en-US" dirty="0"/>
          </a:p>
        </p:txBody>
      </p:sp>
    </p:spTree>
    <p:extLst>
      <p:ext uri="{BB962C8B-B14F-4D97-AF65-F5344CB8AC3E}">
        <p14:creationId xmlns:p14="http://schemas.microsoft.com/office/powerpoint/2010/main" val="8466447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r>
              <a:rPr lang="en-US" dirty="0" smtClean="0"/>
              <a:t>Questions?</a:t>
            </a:r>
            <a:endParaRPr lang="en-US" dirty="0"/>
          </a:p>
        </p:txBody>
      </p:sp>
      <p:sp>
        <p:nvSpPr>
          <p:cNvPr id="4" name="Content Placeholder 3"/>
          <p:cNvSpPr>
            <a:spLocks noGrp="1"/>
          </p:cNvSpPr>
          <p:nvPr>
            <p:ph idx="1"/>
          </p:nvPr>
        </p:nvSpPr>
        <p:spPr/>
        <p:txBody>
          <a:bodyPr/>
          <a:lstStyle/>
          <a:p>
            <a:endParaRPr lang="en-US" dirty="0"/>
          </a:p>
        </p:txBody>
      </p:sp>
    </p:spTree>
    <p:extLst>
      <p:ext uri="{BB962C8B-B14F-4D97-AF65-F5344CB8AC3E}">
        <p14:creationId xmlns:p14="http://schemas.microsoft.com/office/powerpoint/2010/main" val="13541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Budget Partner Group</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Co-chairs:</a:t>
            </a:r>
          </a:p>
          <a:p>
            <a:r>
              <a:rPr lang="en-US" sz="3200" dirty="0" smtClean="0"/>
              <a:t>Katie Hensel </a:t>
            </a:r>
            <a:br>
              <a:rPr lang="en-US" sz="3200" dirty="0" smtClean="0"/>
            </a:br>
            <a:r>
              <a:rPr lang="en-US" sz="3200" dirty="0" smtClean="0"/>
              <a:t>Budget Director, Budget Planning and Analysis</a:t>
            </a:r>
          </a:p>
          <a:p>
            <a:r>
              <a:rPr lang="en-US" sz="3200" dirty="0" smtClean="0"/>
              <a:t>Mike Finney</a:t>
            </a:r>
            <a:br>
              <a:rPr lang="en-US" sz="3200" dirty="0" smtClean="0"/>
            </a:br>
            <a:r>
              <a:rPr lang="en-US" sz="3200" dirty="0" smtClean="0"/>
              <a:t>Chief Financial and Administrative Officer, Voinovich School of Leadership and Public Affairs</a:t>
            </a:r>
            <a:endParaRPr lang="en-US" sz="3200" dirty="0"/>
          </a:p>
        </p:txBody>
      </p:sp>
    </p:spTree>
    <p:extLst>
      <p:ext uri="{BB962C8B-B14F-4D97-AF65-F5344CB8AC3E}">
        <p14:creationId xmlns:p14="http://schemas.microsoft.com/office/powerpoint/2010/main" val="19669620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Transportation and Parking website</a:t>
            </a:r>
            <a:endParaRPr lang="en-US" dirty="0"/>
          </a:p>
        </p:txBody>
      </p:sp>
      <p:sp>
        <p:nvSpPr>
          <p:cNvPr id="3" name="Content Placeholder 2"/>
          <p:cNvSpPr>
            <a:spLocks noGrp="1"/>
          </p:cNvSpPr>
          <p:nvPr>
            <p:ph idx="1"/>
          </p:nvPr>
        </p:nvSpPr>
        <p:spPr>
          <a:xfrm>
            <a:off x="383618" y="1283841"/>
            <a:ext cx="11422063" cy="4953319"/>
          </a:xfrm>
        </p:spPr>
        <p:txBody>
          <a:bodyPr/>
          <a:lstStyle/>
          <a:p>
            <a:r>
              <a:rPr lang="en-US" dirty="0" smtClean="0"/>
              <a:t>Launched in new </a:t>
            </a:r>
            <a:r>
              <a:rPr lang="en-US" dirty="0" err="1" smtClean="0"/>
              <a:t>WebCMS</a:t>
            </a:r>
            <a:r>
              <a:rPr lang="en-US" dirty="0" smtClean="0"/>
              <a:t> on </a:t>
            </a:r>
            <a:r>
              <a:rPr lang="en-US" smtClean="0"/>
              <a:t>January 3, 2019</a:t>
            </a:r>
            <a:endParaRPr lang="en-US" dirty="0" smtClean="0">
              <a:solidFill>
                <a:srgbClr val="FF0000"/>
              </a:solidFill>
            </a:endParaRPr>
          </a:p>
          <a:p>
            <a:r>
              <a:rPr lang="en-US" dirty="0" smtClean="0"/>
              <a:t>Merged separate Transportation Services site and Parking Services sites</a:t>
            </a:r>
          </a:p>
          <a:p>
            <a:r>
              <a:rPr lang="en-US" dirty="0" smtClean="0"/>
              <a:t>New URL: </a:t>
            </a:r>
            <a:r>
              <a:rPr lang="en-US" dirty="0" smtClean="0">
                <a:hlinkClick r:id="rId2"/>
              </a:rPr>
              <a:t>www.ohio.edu/transportation-parking</a:t>
            </a:r>
            <a:endParaRPr lang="en-US" dirty="0" smtClean="0"/>
          </a:p>
          <a:p>
            <a:r>
              <a:rPr lang="en-US" dirty="0" smtClean="0"/>
              <a:t>Navigation based more on service offerings </a:t>
            </a:r>
            <a:endParaRPr lang="en-US" dirty="0"/>
          </a:p>
        </p:txBody>
      </p:sp>
    </p:spTree>
    <p:extLst>
      <p:ext uri="{BB962C8B-B14F-4D97-AF65-F5344CB8AC3E}">
        <p14:creationId xmlns:p14="http://schemas.microsoft.com/office/powerpoint/2010/main" val="13175862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Human Resources Website</a:t>
            </a:r>
            <a:endParaRPr lang="en-US" dirty="0"/>
          </a:p>
        </p:txBody>
      </p:sp>
      <p:sp>
        <p:nvSpPr>
          <p:cNvPr id="3" name="Content Placeholder 2"/>
          <p:cNvSpPr>
            <a:spLocks noGrp="1"/>
          </p:cNvSpPr>
          <p:nvPr>
            <p:ph idx="1"/>
          </p:nvPr>
        </p:nvSpPr>
        <p:spPr>
          <a:xfrm>
            <a:off x="383618" y="1283841"/>
            <a:ext cx="11422063" cy="4953319"/>
          </a:xfrm>
        </p:spPr>
        <p:txBody>
          <a:bodyPr>
            <a:normAutofit/>
          </a:bodyPr>
          <a:lstStyle/>
          <a:p>
            <a:r>
              <a:rPr lang="en-US" dirty="0" smtClean="0"/>
              <a:t>Launched in new </a:t>
            </a:r>
            <a:r>
              <a:rPr lang="en-US" dirty="0" err="1" smtClean="0"/>
              <a:t>WebCMS</a:t>
            </a:r>
            <a:r>
              <a:rPr lang="en-US" dirty="0" smtClean="0"/>
              <a:t> on January 7, 2019</a:t>
            </a:r>
          </a:p>
          <a:p>
            <a:r>
              <a:rPr lang="en-US" dirty="0" smtClean="0"/>
              <a:t>Organized by function, not department</a:t>
            </a:r>
          </a:p>
          <a:p>
            <a:r>
              <a:rPr lang="en-US" dirty="0" smtClean="0"/>
              <a:t>Highlights:</a:t>
            </a:r>
          </a:p>
          <a:p>
            <a:pPr lvl="1"/>
            <a:r>
              <a:rPr lang="en-US" dirty="0" smtClean="0"/>
              <a:t>New searchable forms </a:t>
            </a:r>
            <a:r>
              <a:rPr lang="en-US" dirty="0"/>
              <a:t>p</a:t>
            </a:r>
            <a:r>
              <a:rPr lang="en-US" dirty="0" smtClean="0"/>
              <a:t>age</a:t>
            </a:r>
          </a:p>
          <a:p>
            <a:pPr lvl="1"/>
            <a:r>
              <a:rPr lang="en-US" dirty="0" smtClean="0"/>
              <a:t>Consolidated systems access</a:t>
            </a:r>
          </a:p>
          <a:p>
            <a:pPr lvl="1"/>
            <a:r>
              <a:rPr lang="en-US" dirty="0" smtClean="0"/>
              <a:t>Clearly defines when to go to ESC or HR Liaison</a:t>
            </a:r>
          </a:p>
          <a:p>
            <a:r>
              <a:rPr lang="en-US" dirty="0" smtClean="0"/>
              <a:t>Follow-up survey in March</a:t>
            </a:r>
          </a:p>
          <a:p>
            <a:pPr lvl="1"/>
            <a:endParaRPr lang="en-US" dirty="0"/>
          </a:p>
        </p:txBody>
      </p:sp>
    </p:spTree>
    <p:extLst>
      <p:ext uri="{BB962C8B-B14F-4D97-AF65-F5344CB8AC3E}">
        <p14:creationId xmlns:p14="http://schemas.microsoft.com/office/powerpoint/2010/main" val="25530615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Finance Updates</a:t>
            </a:r>
            <a:endParaRPr lang="en-US" dirty="0"/>
          </a:p>
        </p:txBody>
      </p:sp>
      <p:sp>
        <p:nvSpPr>
          <p:cNvPr id="3" name="Content Placeholder 2"/>
          <p:cNvSpPr>
            <a:spLocks noGrp="1"/>
          </p:cNvSpPr>
          <p:nvPr>
            <p:ph idx="1"/>
          </p:nvPr>
        </p:nvSpPr>
        <p:spPr/>
        <p:txBody>
          <a:bodyPr/>
          <a:lstStyle/>
          <a:p>
            <a:pPr marL="0" indent="0">
              <a:buNone/>
            </a:pPr>
            <a:r>
              <a:rPr lang="en-US" b="1" dirty="0" smtClean="0"/>
              <a:t>Julie Allison</a:t>
            </a:r>
            <a:r>
              <a:rPr lang="en-US" dirty="0" smtClean="0"/>
              <a:t/>
            </a:r>
            <a:br>
              <a:rPr lang="en-US" dirty="0" smtClean="0"/>
            </a:br>
            <a:r>
              <a:rPr lang="en-US" dirty="0" smtClean="0"/>
              <a:t>Associate Vice President, Finance</a:t>
            </a:r>
            <a:endParaRPr lang="en-US" dirty="0"/>
          </a:p>
        </p:txBody>
      </p:sp>
    </p:spTree>
    <p:extLst>
      <p:ext uri="{BB962C8B-B14F-4D97-AF65-F5344CB8AC3E}">
        <p14:creationId xmlns:p14="http://schemas.microsoft.com/office/powerpoint/2010/main" val="18930915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a:t>Purchasing Updates</a:t>
            </a:r>
          </a:p>
          <a:p>
            <a:r>
              <a:rPr lang="en-US" dirty="0"/>
              <a:t>Red Flags Policy</a:t>
            </a:r>
          </a:p>
          <a:p>
            <a:r>
              <a:rPr lang="en-US" dirty="0"/>
              <a:t>Federal Equipment Inventory </a:t>
            </a:r>
          </a:p>
          <a:p>
            <a:r>
              <a:rPr lang="en-US" dirty="0" smtClean="0"/>
              <a:t>Travel Update</a:t>
            </a:r>
          </a:p>
          <a:p>
            <a:r>
              <a:rPr lang="en-US" dirty="0" smtClean="0"/>
              <a:t>OBI Training Update</a:t>
            </a:r>
          </a:p>
          <a:p>
            <a:endParaRPr lang="en-US" dirty="0"/>
          </a:p>
        </p:txBody>
      </p:sp>
    </p:spTree>
    <p:extLst>
      <p:ext uri="{BB962C8B-B14F-4D97-AF65-F5344CB8AC3E}">
        <p14:creationId xmlns:p14="http://schemas.microsoft.com/office/powerpoint/2010/main" val="19388317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93605" y="1700931"/>
            <a:ext cx="11422063" cy="4740565"/>
          </a:xfrm>
          <a:prstGeom prst="rect">
            <a:avLst/>
          </a:prstGeom>
        </p:spPr>
        <p:txBody>
          <a:bodyPr/>
          <a:lstStyle/>
          <a:p>
            <a:r>
              <a:rPr lang="en-US" sz="2800" dirty="0" smtClean="0"/>
              <a:t>Bobcat</a:t>
            </a:r>
            <a:r>
              <a:rPr lang="en-US" sz="2800" i="1" dirty="0" smtClean="0"/>
              <a:t>BUY </a:t>
            </a:r>
            <a:r>
              <a:rPr lang="en-US" sz="2800" dirty="0" smtClean="0"/>
              <a:t>Upgrade Coming in March/April</a:t>
            </a:r>
          </a:p>
          <a:p>
            <a:pPr lvl="1">
              <a:buFont typeface="Arial" panose="020B0604020202020204" pitchFamily="34" charset="0"/>
              <a:buChar char="•"/>
            </a:pPr>
            <a:r>
              <a:rPr lang="en-US" sz="2400" dirty="0" smtClean="0"/>
              <a:t>First software release for 2019 available for testing March 17, 2019</a:t>
            </a:r>
          </a:p>
          <a:p>
            <a:pPr lvl="1">
              <a:buFont typeface="Arial" panose="020B0604020202020204" pitchFamily="34" charset="0"/>
              <a:buChar char="•"/>
            </a:pPr>
            <a:r>
              <a:rPr lang="en-US" sz="2400" dirty="0" smtClean="0"/>
              <a:t>Go live set for early April</a:t>
            </a:r>
          </a:p>
          <a:p>
            <a:pPr lvl="1">
              <a:buFont typeface="Arial" panose="020B0604020202020204" pitchFamily="34" charset="0"/>
              <a:buChar char="•"/>
            </a:pPr>
            <a:r>
              <a:rPr lang="en-US" sz="2400" dirty="0" smtClean="0"/>
              <a:t>New features will be communicated closer to go live</a:t>
            </a:r>
          </a:p>
          <a:p>
            <a:pPr lvl="1">
              <a:buFont typeface="Arial" panose="020B0604020202020204" pitchFamily="34" charset="0"/>
              <a:buChar char="•"/>
            </a:pPr>
            <a:r>
              <a:rPr lang="en-US" sz="2400" dirty="0" smtClean="0"/>
              <a:t>3 annual updates – April, July and November</a:t>
            </a:r>
          </a:p>
          <a:p>
            <a:pPr>
              <a:buFont typeface="Arial" panose="020B0604020202020204" pitchFamily="34" charset="0"/>
              <a:buChar char="•"/>
            </a:pPr>
            <a:r>
              <a:rPr lang="en-US" sz="2800" dirty="0" smtClean="0"/>
              <a:t>Purchasing Training Update</a:t>
            </a:r>
          </a:p>
          <a:p>
            <a:pPr lvl="1">
              <a:buFont typeface="Arial" panose="020B0604020202020204" pitchFamily="34" charset="0"/>
              <a:buChar char="•"/>
            </a:pPr>
            <a:r>
              <a:rPr lang="en-US" sz="2400" dirty="0" smtClean="0"/>
              <a:t>Developing a Preferred Supplier Purchasing course through PDP</a:t>
            </a:r>
          </a:p>
          <a:p>
            <a:pPr lvl="1">
              <a:buFont typeface="Arial" panose="020B0604020202020204" pitchFamily="34" charset="0"/>
              <a:buChar char="•"/>
            </a:pPr>
            <a:r>
              <a:rPr lang="en-US" sz="2400" dirty="0" smtClean="0"/>
              <a:t>Provides processes and tools to aid in understanding purchasing from preferred suppliers.</a:t>
            </a:r>
          </a:p>
          <a:p>
            <a:pPr lvl="1">
              <a:buFont typeface="Arial" panose="020B0604020202020204" pitchFamily="34" charset="0"/>
              <a:buChar char="•"/>
            </a:pPr>
            <a:r>
              <a:rPr lang="en-US" sz="2400" dirty="0" smtClean="0"/>
              <a:t>Deployment is planned for March</a:t>
            </a:r>
          </a:p>
          <a:p>
            <a:pPr lvl="1">
              <a:buFont typeface="Arial" panose="020B0604020202020204" pitchFamily="34" charset="0"/>
              <a:buChar char="•"/>
            </a:pPr>
            <a:endParaRPr lang="en-US" dirty="0" smtClean="0"/>
          </a:p>
          <a:p>
            <a:pPr lvl="1"/>
            <a:endParaRPr lang="en-US" i="1" dirty="0"/>
          </a:p>
        </p:txBody>
      </p:sp>
      <p:sp>
        <p:nvSpPr>
          <p:cNvPr id="4" name="Text Placeholder 3"/>
          <p:cNvSpPr>
            <a:spLocks noGrp="1"/>
          </p:cNvSpPr>
          <p:nvPr>
            <p:ph type="body" sz="quarter" idx="11"/>
          </p:nvPr>
        </p:nvSpPr>
        <p:spPr/>
        <p:txBody>
          <a:bodyPr/>
          <a:lstStyle/>
          <a:p>
            <a:r>
              <a:rPr lang="en-US" dirty="0" smtClean="0"/>
              <a:t>Purchasing Update</a:t>
            </a:r>
            <a:endParaRPr lang="en-US" dirty="0"/>
          </a:p>
        </p:txBody>
      </p:sp>
    </p:spTree>
    <p:extLst>
      <p:ext uri="{BB962C8B-B14F-4D97-AF65-F5344CB8AC3E}">
        <p14:creationId xmlns:p14="http://schemas.microsoft.com/office/powerpoint/2010/main" val="21403978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Purchasing Policy Update</a:t>
            </a:r>
            <a:endParaRPr lang="en-US" dirty="0"/>
          </a:p>
        </p:txBody>
      </p:sp>
      <p:sp>
        <p:nvSpPr>
          <p:cNvPr id="4" name="Content Placeholder 3"/>
          <p:cNvSpPr>
            <a:spLocks noGrp="1"/>
          </p:cNvSpPr>
          <p:nvPr>
            <p:ph idx="1"/>
          </p:nvPr>
        </p:nvSpPr>
        <p:spPr>
          <a:xfrm>
            <a:off x="383618" y="1466851"/>
            <a:ext cx="11422063" cy="5181790"/>
          </a:xfrm>
        </p:spPr>
        <p:txBody>
          <a:bodyPr>
            <a:noAutofit/>
          </a:bodyPr>
          <a:lstStyle/>
          <a:p>
            <a:r>
              <a:rPr lang="en-US" sz="2400" dirty="0" smtClean="0"/>
              <a:t>Combining the following policies into one purchasing policy, 55.030</a:t>
            </a:r>
          </a:p>
          <a:p>
            <a:pPr lvl="1"/>
            <a:r>
              <a:rPr lang="en-US" sz="2000" dirty="0" smtClean="0"/>
              <a:t>55.003, “Purchasing Authority: Vendor Selection, Personal Purchases, Land and Building Acquisition, Conflict-of-Interest”</a:t>
            </a:r>
          </a:p>
          <a:p>
            <a:pPr lvl="1"/>
            <a:r>
              <a:rPr lang="en-US" sz="2000" dirty="0" smtClean="0"/>
              <a:t>55.012, “Purchasing – Direct Payment”</a:t>
            </a:r>
          </a:p>
          <a:p>
            <a:pPr lvl="1"/>
            <a:r>
              <a:rPr lang="en-US" sz="2000" dirty="0" smtClean="0"/>
              <a:t>55.031, “Purchasing – Radioactive Materials, Narcotics, Hazardous Materials, Animals, and Tax-Free Alcohol”</a:t>
            </a:r>
          </a:p>
          <a:p>
            <a:pPr lvl="1"/>
            <a:r>
              <a:rPr lang="en-US" sz="2000" dirty="0" smtClean="0"/>
              <a:t>55.040, “Purchasing – Receipt of Items: Notifications, Damages, Shortages, Returns”</a:t>
            </a:r>
          </a:p>
          <a:p>
            <a:pPr lvl="1"/>
            <a:r>
              <a:rPr lang="en-US" sz="2000" dirty="0" smtClean="0"/>
              <a:t>55.050, “Purchasing – Ohio University Foundation Accounts”</a:t>
            </a:r>
          </a:p>
          <a:p>
            <a:pPr lvl="1"/>
            <a:r>
              <a:rPr lang="en-US" sz="2000" dirty="0" smtClean="0"/>
              <a:t>55.060, “Purchasing – Blanket Purchase Orders”</a:t>
            </a:r>
          </a:p>
          <a:p>
            <a:r>
              <a:rPr lang="en-US" sz="2400" dirty="0" smtClean="0"/>
              <a:t>Currently under review by P2P Partner Group</a:t>
            </a:r>
          </a:p>
          <a:p>
            <a:r>
              <a:rPr lang="en-US" sz="2400" dirty="0" smtClean="0"/>
              <a:t>Procedure will be stripped from policy and made available to campus</a:t>
            </a:r>
          </a:p>
          <a:p>
            <a:r>
              <a:rPr lang="en-US" sz="2400" dirty="0" smtClean="0"/>
              <a:t>Policy 55.007 “Competitive Bidding” to remain separate</a:t>
            </a:r>
            <a:endParaRPr lang="en-US" sz="2400" dirty="0"/>
          </a:p>
        </p:txBody>
      </p:sp>
    </p:spTree>
    <p:extLst>
      <p:ext uri="{BB962C8B-B14F-4D97-AF65-F5344CB8AC3E}">
        <p14:creationId xmlns:p14="http://schemas.microsoft.com/office/powerpoint/2010/main" val="14811027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Red Flag Rules – Policy 48.001</a:t>
            </a:r>
            <a:endParaRPr lang="en-US" dirty="0"/>
          </a:p>
        </p:txBody>
      </p:sp>
      <p:sp>
        <p:nvSpPr>
          <p:cNvPr id="4" name="Text Placeholder 3"/>
          <p:cNvSpPr>
            <a:spLocks noGrp="1"/>
          </p:cNvSpPr>
          <p:nvPr>
            <p:ph type="body" sz="quarter" idx="10"/>
          </p:nvPr>
        </p:nvSpPr>
        <p:spPr/>
        <p:txBody>
          <a:bodyPr>
            <a:normAutofit fontScale="92500" lnSpcReduction="20000"/>
          </a:bodyPr>
          <a:lstStyle/>
          <a:p>
            <a:r>
              <a:rPr lang="en-US" dirty="0" smtClean="0"/>
              <a:t> </a:t>
            </a:r>
            <a:endParaRPr lang="en-US" dirty="0"/>
          </a:p>
        </p:txBody>
      </p:sp>
      <p:sp>
        <p:nvSpPr>
          <p:cNvPr id="2" name="Content Placeholder 1"/>
          <p:cNvSpPr>
            <a:spLocks noGrp="1"/>
          </p:cNvSpPr>
          <p:nvPr>
            <p:ph idx="1"/>
          </p:nvPr>
        </p:nvSpPr>
        <p:spPr/>
        <p:txBody>
          <a:bodyPr>
            <a:normAutofit/>
          </a:bodyPr>
          <a:lstStyle/>
          <a:p>
            <a:pPr marL="0" indent="0">
              <a:buNone/>
            </a:pPr>
            <a:r>
              <a:rPr lang="en-US" sz="2800" dirty="0" smtClean="0"/>
              <a:t>Required by </a:t>
            </a:r>
            <a:r>
              <a:rPr lang="en-US" sz="2800" dirty="0"/>
              <a:t>the Federal Trade Commission (FTC) under the Fair and Accurate Credit Transactions (FACT) Act of </a:t>
            </a:r>
            <a:r>
              <a:rPr lang="en-US" sz="2800" dirty="0" smtClean="0"/>
              <a:t>2003</a:t>
            </a:r>
          </a:p>
          <a:p>
            <a:pPr marL="0" indent="0">
              <a:buNone/>
            </a:pPr>
            <a:endParaRPr lang="en-US" sz="2800" dirty="0" smtClean="0"/>
          </a:p>
          <a:p>
            <a:r>
              <a:rPr lang="en-US" sz="2800" dirty="0">
                <a:solidFill>
                  <a:schemeClr val="bg2"/>
                </a:solidFill>
                <a:latin typeface="+mn-lt"/>
                <a:cs typeface="+mn-cs"/>
              </a:rPr>
              <a:t>Purpose of the Red Flags Rule</a:t>
            </a:r>
          </a:p>
          <a:p>
            <a:pPr lvl="1">
              <a:buClr>
                <a:schemeClr val="bg2"/>
              </a:buClr>
            </a:pPr>
            <a:r>
              <a:rPr lang="en-US" altLang="en-US" sz="2800" dirty="0"/>
              <a:t>To detect and stop identity thieves </a:t>
            </a:r>
            <a:r>
              <a:rPr lang="en-US" altLang="en-US" sz="2800" dirty="0" smtClean="0"/>
              <a:t>from using </a:t>
            </a:r>
            <a:r>
              <a:rPr lang="en-US" altLang="en-US" sz="2800" dirty="0"/>
              <a:t>someone else’s identifying information at </a:t>
            </a:r>
            <a:r>
              <a:rPr lang="en-US" altLang="en-US" sz="2800" dirty="0" smtClean="0"/>
              <a:t>our </a:t>
            </a:r>
            <a:r>
              <a:rPr lang="en-US" altLang="en-US" sz="2800" dirty="0"/>
              <a:t>institution to commit fraud.</a:t>
            </a:r>
          </a:p>
          <a:p>
            <a:pPr marL="609585" lvl="1" indent="0">
              <a:buClr>
                <a:schemeClr val="bg2"/>
              </a:buClr>
              <a:buNone/>
            </a:pPr>
            <a:endParaRPr lang="en-US" altLang="en-US" dirty="0"/>
          </a:p>
          <a:p>
            <a:endParaRPr lang="en-US" dirty="0"/>
          </a:p>
        </p:txBody>
      </p:sp>
    </p:spTree>
    <p:extLst>
      <p:ext uri="{BB962C8B-B14F-4D97-AF65-F5344CB8AC3E}">
        <p14:creationId xmlns:p14="http://schemas.microsoft.com/office/powerpoint/2010/main" val="25409965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93605" y="1306287"/>
            <a:ext cx="11422063" cy="5135209"/>
          </a:xfrm>
          <a:prstGeom prst="rect">
            <a:avLst/>
          </a:prstGeom>
        </p:spPr>
        <p:txBody>
          <a:bodyPr/>
          <a:lstStyle/>
          <a:p>
            <a:r>
              <a:rPr lang="en-US" altLang="en-US" dirty="0">
                <a:solidFill>
                  <a:schemeClr val="bg2"/>
                </a:solidFill>
              </a:rPr>
              <a:t>Program </a:t>
            </a:r>
            <a:r>
              <a:rPr lang="en-US" altLang="en-US" dirty="0" smtClean="0">
                <a:solidFill>
                  <a:schemeClr val="bg2"/>
                </a:solidFill>
              </a:rPr>
              <a:t>Requirement</a:t>
            </a:r>
          </a:p>
          <a:p>
            <a:pPr>
              <a:buFont typeface="Wingdings" panose="05000000000000000000" pitchFamily="2" charset="2"/>
              <a:buNone/>
            </a:pPr>
            <a:r>
              <a:rPr lang="en-US" altLang="en-US" sz="2800" dirty="0" smtClean="0"/>
              <a:t>	</a:t>
            </a:r>
            <a:r>
              <a:rPr lang="en-US" altLang="en-US" sz="2000" dirty="0" smtClean="0"/>
              <a:t>Any business that offers or connects customers to credit must </a:t>
            </a:r>
            <a:r>
              <a:rPr lang="en-US" altLang="en-US" sz="2000" dirty="0"/>
              <a:t>implement a written Identity Theft Prevention Program to </a:t>
            </a:r>
            <a:r>
              <a:rPr lang="en-US" altLang="en-US" sz="2000" i="1" u="sng" dirty="0"/>
              <a:t>detect</a:t>
            </a:r>
            <a:r>
              <a:rPr lang="en-US" altLang="en-US" sz="2000" dirty="0"/>
              <a:t>, </a:t>
            </a:r>
            <a:r>
              <a:rPr lang="en-US" altLang="en-US" sz="2000" i="1" u="sng" dirty="0"/>
              <a:t>prevent</a:t>
            </a:r>
            <a:r>
              <a:rPr lang="en-US" altLang="en-US" sz="2000" dirty="0"/>
              <a:t>, and </a:t>
            </a:r>
            <a:r>
              <a:rPr lang="en-US" altLang="en-US" sz="2000" i="1" u="sng" dirty="0"/>
              <a:t>mitigate</a:t>
            </a:r>
            <a:r>
              <a:rPr lang="en-US" altLang="en-US" sz="2000" i="1" dirty="0"/>
              <a:t> </a:t>
            </a:r>
            <a:r>
              <a:rPr lang="en-US" altLang="en-US" sz="2000" dirty="0"/>
              <a:t>identity theft in connection </a:t>
            </a:r>
            <a:r>
              <a:rPr lang="en-US" altLang="en-US" sz="2000" dirty="0" smtClean="0"/>
              <a:t>with a covered account.</a:t>
            </a:r>
          </a:p>
          <a:p>
            <a:pPr>
              <a:buFont typeface="Wingdings" panose="05000000000000000000" pitchFamily="2" charset="2"/>
              <a:buNone/>
            </a:pPr>
            <a:endParaRPr lang="en-US" altLang="en-US" sz="1200" dirty="0"/>
          </a:p>
          <a:p>
            <a:pPr>
              <a:buFont typeface="Wingdings" panose="05000000000000000000" pitchFamily="2" charset="2"/>
              <a:buNone/>
            </a:pPr>
            <a:r>
              <a:rPr lang="en-US" altLang="en-US" sz="2000" dirty="0" smtClean="0"/>
              <a:t>	The law defines “creditor” as any entity that regularly defers payments for good or services or arranges for the extension of credit.  This includes offering a payment plan.</a:t>
            </a:r>
          </a:p>
          <a:p>
            <a:pPr>
              <a:buFont typeface="Wingdings" panose="05000000000000000000" pitchFamily="2" charset="2"/>
              <a:buNone/>
            </a:pPr>
            <a:endParaRPr lang="en-US" altLang="en-US" sz="2000" dirty="0" smtClean="0"/>
          </a:p>
          <a:p>
            <a:pPr>
              <a:buFont typeface="Wingdings" panose="05000000000000000000" pitchFamily="2" charset="2"/>
              <a:buNone/>
            </a:pPr>
            <a:r>
              <a:rPr lang="en-US" altLang="en-US" sz="2000" dirty="0"/>
              <a:t>	</a:t>
            </a:r>
            <a:r>
              <a:rPr lang="en-US" altLang="en-US" sz="2000" dirty="0" smtClean="0"/>
              <a:t>A “covered account” is defined as a consumer account that allow multiple payments or transactions or any other account with a reasonably foreseeable risk of identity theft.</a:t>
            </a:r>
            <a:endParaRPr lang="en-US" altLang="en-US" sz="2000" dirty="0"/>
          </a:p>
          <a:p>
            <a:pPr>
              <a:buFont typeface="Wingdings" panose="05000000000000000000" pitchFamily="2" charset="2"/>
              <a:buNone/>
            </a:pPr>
            <a:r>
              <a:rPr lang="en-US" altLang="en-US" sz="2000" dirty="0" smtClean="0"/>
              <a:t>	</a:t>
            </a:r>
          </a:p>
          <a:p>
            <a:pPr marL="0" indent="0">
              <a:buNone/>
            </a:pPr>
            <a:r>
              <a:rPr lang="en-US" altLang="en-US" dirty="0" smtClean="0">
                <a:solidFill>
                  <a:schemeClr val="bg2"/>
                </a:solidFill>
              </a:rPr>
              <a:t>	</a:t>
            </a:r>
            <a:endParaRPr lang="en-US" altLang="en-US" sz="2800" dirty="0">
              <a:solidFill>
                <a:schemeClr val="bg2"/>
              </a:solidFill>
            </a:endParaRPr>
          </a:p>
        </p:txBody>
      </p:sp>
      <p:sp>
        <p:nvSpPr>
          <p:cNvPr id="4" name="Text Placeholder 3"/>
          <p:cNvSpPr>
            <a:spLocks noGrp="1"/>
          </p:cNvSpPr>
          <p:nvPr>
            <p:ph type="body" sz="quarter" idx="11"/>
          </p:nvPr>
        </p:nvSpPr>
        <p:spPr>
          <a:xfrm>
            <a:off x="383118" y="327215"/>
            <a:ext cx="11421533" cy="979072"/>
          </a:xfrm>
        </p:spPr>
        <p:txBody>
          <a:bodyPr/>
          <a:lstStyle/>
          <a:p>
            <a:r>
              <a:rPr lang="en-US" dirty="0" smtClean="0"/>
              <a:t>Red Flag </a:t>
            </a:r>
            <a:r>
              <a:rPr lang="en-US" dirty="0"/>
              <a:t>Rules – Policy </a:t>
            </a:r>
            <a:r>
              <a:rPr lang="en-US" dirty="0" smtClean="0"/>
              <a:t>48.001</a:t>
            </a:r>
            <a:endParaRPr lang="en-US" dirty="0"/>
          </a:p>
        </p:txBody>
      </p:sp>
    </p:spTree>
    <p:extLst>
      <p:ext uri="{BB962C8B-B14F-4D97-AF65-F5344CB8AC3E}">
        <p14:creationId xmlns:p14="http://schemas.microsoft.com/office/powerpoint/2010/main" val="6209348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3118" y="327215"/>
            <a:ext cx="11421533" cy="907820"/>
          </a:xfrm>
        </p:spPr>
        <p:txBody>
          <a:bodyPr/>
          <a:lstStyle/>
          <a:p>
            <a:r>
              <a:rPr lang="en-US" dirty="0"/>
              <a:t>Red Flag Rules – Policy </a:t>
            </a:r>
            <a:r>
              <a:rPr lang="en-US" dirty="0" smtClean="0"/>
              <a:t>48.001</a:t>
            </a:r>
            <a:endParaRPr lang="en-US" dirty="0"/>
          </a:p>
        </p:txBody>
      </p:sp>
      <p:sp>
        <p:nvSpPr>
          <p:cNvPr id="4" name="Content Placeholder 3"/>
          <p:cNvSpPr>
            <a:spLocks noGrp="1"/>
          </p:cNvSpPr>
          <p:nvPr>
            <p:ph idx="1"/>
          </p:nvPr>
        </p:nvSpPr>
        <p:spPr>
          <a:xfrm>
            <a:off x="383618" y="1235035"/>
            <a:ext cx="11422063" cy="5413605"/>
          </a:xfrm>
        </p:spPr>
        <p:txBody>
          <a:bodyPr>
            <a:normAutofit/>
          </a:bodyPr>
          <a:lstStyle/>
          <a:p>
            <a:pPr marL="0" indent="0">
              <a:buNone/>
            </a:pPr>
            <a:r>
              <a:rPr lang="en-US" altLang="en-US" sz="4267" dirty="0">
                <a:solidFill>
                  <a:schemeClr val="bg2"/>
                </a:solidFill>
                <a:latin typeface="+mn-lt"/>
                <a:cs typeface="+mn-cs"/>
              </a:rPr>
              <a:t>Covered Accounts Include </a:t>
            </a:r>
            <a:r>
              <a:rPr lang="en-US" altLang="en-US" sz="3600" dirty="0">
                <a:solidFill>
                  <a:schemeClr val="bg2"/>
                </a:solidFill>
              </a:rPr>
              <a:t>(but are not limited to</a:t>
            </a:r>
            <a:r>
              <a:rPr lang="en-US" altLang="en-US" sz="3600" dirty="0" smtClean="0">
                <a:solidFill>
                  <a:schemeClr val="bg2"/>
                </a:solidFill>
              </a:rPr>
              <a:t>):</a:t>
            </a:r>
          </a:p>
          <a:p>
            <a:pPr marL="0" indent="0">
              <a:buNone/>
            </a:pPr>
            <a:endParaRPr lang="en-US" altLang="en-US" sz="1200" dirty="0">
              <a:solidFill>
                <a:schemeClr val="bg2"/>
              </a:solidFill>
            </a:endParaRPr>
          </a:p>
          <a:p>
            <a:pPr lvl="2"/>
            <a:r>
              <a:rPr lang="en-US" altLang="en-US" sz="2400" dirty="0"/>
              <a:t>Student Bursar Account</a:t>
            </a:r>
          </a:p>
          <a:p>
            <a:pPr lvl="2"/>
            <a:r>
              <a:rPr lang="en-US" altLang="en-US" sz="2400" dirty="0"/>
              <a:t>Student loans</a:t>
            </a:r>
          </a:p>
          <a:p>
            <a:pPr lvl="2"/>
            <a:r>
              <a:rPr lang="en-US" altLang="en-US" sz="2400" dirty="0"/>
              <a:t>Bobcat Cash Account</a:t>
            </a:r>
          </a:p>
          <a:p>
            <a:pPr lvl="2"/>
            <a:r>
              <a:rPr lang="en-US" altLang="en-US" sz="2400" dirty="0"/>
              <a:t>Patient/Client Accounts (including WellWorks, clinics, etc.)</a:t>
            </a:r>
          </a:p>
          <a:p>
            <a:pPr lvl="2"/>
            <a:r>
              <a:rPr lang="en-US" altLang="en-US" sz="2400" dirty="0"/>
              <a:t>Program/Travel/Research/Payroll Advances</a:t>
            </a:r>
          </a:p>
        </p:txBody>
      </p:sp>
    </p:spTree>
    <p:extLst>
      <p:ext uri="{BB962C8B-B14F-4D97-AF65-F5344CB8AC3E}">
        <p14:creationId xmlns:p14="http://schemas.microsoft.com/office/powerpoint/2010/main" val="967609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3118" y="327215"/>
            <a:ext cx="11421533" cy="907820"/>
          </a:xfrm>
        </p:spPr>
        <p:txBody>
          <a:bodyPr/>
          <a:lstStyle/>
          <a:p>
            <a:r>
              <a:rPr lang="en-US" dirty="0"/>
              <a:t>Red Flag Rules – Policy </a:t>
            </a:r>
            <a:r>
              <a:rPr lang="en-US" dirty="0" smtClean="0"/>
              <a:t>48.001</a:t>
            </a:r>
            <a:endParaRPr lang="en-US" dirty="0"/>
          </a:p>
        </p:txBody>
      </p:sp>
      <p:sp>
        <p:nvSpPr>
          <p:cNvPr id="4" name="Content Placeholder 3"/>
          <p:cNvSpPr>
            <a:spLocks noGrp="1"/>
          </p:cNvSpPr>
          <p:nvPr>
            <p:ph idx="1"/>
          </p:nvPr>
        </p:nvSpPr>
        <p:spPr>
          <a:xfrm>
            <a:off x="383618" y="1472540"/>
            <a:ext cx="11422063" cy="5176100"/>
          </a:xfrm>
        </p:spPr>
        <p:txBody>
          <a:bodyPr>
            <a:normAutofit/>
          </a:bodyPr>
          <a:lstStyle/>
          <a:p>
            <a:pPr marL="0" indent="0">
              <a:buClr>
                <a:schemeClr val="bg2"/>
              </a:buClr>
              <a:buSzTx/>
              <a:buNone/>
            </a:pPr>
            <a:r>
              <a:rPr lang="en-US" altLang="en-US" sz="4267" dirty="0">
                <a:solidFill>
                  <a:schemeClr val="bg2"/>
                </a:solidFill>
                <a:latin typeface="+mn-lt"/>
                <a:cs typeface="+mn-cs"/>
              </a:rPr>
              <a:t>Examples of Red Flags</a:t>
            </a:r>
            <a:r>
              <a:rPr lang="en-US" altLang="en-US" sz="4267" dirty="0" smtClean="0">
                <a:solidFill>
                  <a:schemeClr val="bg2"/>
                </a:solidFill>
                <a:latin typeface="+mn-lt"/>
                <a:cs typeface="+mn-cs"/>
              </a:rPr>
              <a:t>:</a:t>
            </a:r>
          </a:p>
          <a:p>
            <a:pPr marL="0" indent="0">
              <a:buClr>
                <a:schemeClr val="bg2"/>
              </a:buClr>
              <a:buSzTx/>
              <a:buNone/>
            </a:pPr>
            <a:endParaRPr lang="en-US" altLang="en-US" sz="1000" dirty="0">
              <a:solidFill>
                <a:schemeClr val="bg2"/>
              </a:solidFill>
              <a:latin typeface="+mn-lt"/>
              <a:cs typeface="+mn-cs"/>
            </a:endParaRPr>
          </a:p>
          <a:p>
            <a:pPr>
              <a:buClr>
                <a:schemeClr val="bg2"/>
              </a:buClr>
              <a:buSzTx/>
              <a:buFont typeface="Wingdings" panose="05000000000000000000" pitchFamily="2" charset="2"/>
              <a:buChar char="§"/>
            </a:pPr>
            <a:r>
              <a:rPr lang="en-US" altLang="en-US" sz="2000" dirty="0" smtClean="0"/>
              <a:t>Warning </a:t>
            </a:r>
            <a:r>
              <a:rPr lang="en-US" altLang="en-US" sz="2000" dirty="0"/>
              <a:t>from consumer reporting agencies</a:t>
            </a:r>
          </a:p>
          <a:p>
            <a:pPr lvl="1">
              <a:buClr>
                <a:schemeClr val="bg2"/>
              </a:buClr>
              <a:buFont typeface="Wingdings" panose="05000000000000000000" pitchFamily="2" charset="2"/>
              <a:buChar char="Ø"/>
            </a:pPr>
            <a:r>
              <a:rPr lang="en-US" altLang="en-US" sz="2000" dirty="0" smtClean="0"/>
              <a:t>Fraud alert included in consumer report</a:t>
            </a:r>
            <a:endParaRPr lang="en-US" altLang="en-US" sz="2000" dirty="0"/>
          </a:p>
          <a:p>
            <a:pPr>
              <a:buClr>
                <a:schemeClr val="bg2"/>
              </a:buClr>
              <a:buSzTx/>
              <a:buFont typeface="Wingdings" panose="05000000000000000000" pitchFamily="2" charset="2"/>
              <a:buNone/>
            </a:pPr>
            <a:endParaRPr lang="en-US" altLang="en-US" sz="2000" dirty="0"/>
          </a:p>
          <a:p>
            <a:pPr>
              <a:buClr>
                <a:schemeClr val="bg2"/>
              </a:buClr>
              <a:buSzTx/>
              <a:buFont typeface="Wingdings" panose="05000000000000000000" pitchFamily="2" charset="2"/>
              <a:buChar char="§"/>
            </a:pPr>
            <a:r>
              <a:rPr lang="en-US" altLang="en-US" sz="2000" dirty="0"/>
              <a:t>Suspicious documents</a:t>
            </a:r>
          </a:p>
          <a:p>
            <a:pPr lvl="1">
              <a:buClr>
                <a:schemeClr val="bg2"/>
              </a:buClr>
              <a:buFont typeface="Wingdings" panose="05000000000000000000" pitchFamily="2" charset="2"/>
              <a:buChar char="Ø"/>
            </a:pPr>
            <a:r>
              <a:rPr lang="en-US" altLang="en-US" sz="2000" dirty="0" smtClean="0"/>
              <a:t>Documents provided for identification appear to be altered</a:t>
            </a:r>
            <a:endParaRPr lang="en-US" altLang="en-US" sz="2000" dirty="0"/>
          </a:p>
          <a:p>
            <a:pPr>
              <a:buClr>
                <a:schemeClr val="bg2"/>
              </a:buClr>
              <a:buSzTx/>
              <a:buFont typeface="Wingdings" panose="05000000000000000000" pitchFamily="2" charset="2"/>
              <a:buChar char="§"/>
            </a:pPr>
            <a:endParaRPr lang="en-US" altLang="en-US" sz="2000" dirty="0"/>
          </a:p>
          <a:p>
            <a:pPr>
              <a:buClr>
                <a:schemeClr val="bg2"/>
              </a:buClr>
              <a:buSzTx/>
              <a:buFont typeface="Wingdings" panose="05000000000000000000" pitchFamily="2" charset="2"/>
              <a:buChar char="§"/>
            </a:pPr>
            <a:r>
              <a:rPr lang="en-US" altLang="en-US" sz="2000" dirty="0"/>
              <a:t>Suspicious personal </a:t>
            </a:r>
            <a:r>
              <a:rPr lang="en-US" altLang="en-US" sz="2000" dirty="0" smtClean="0"/>
              <a:t>information</a:t>
            </a:r>
          </a:p>
          <a:p>
            <a:pPr lvl="1">
              <a:buClr>
                <a:schemeClr val="bg2"/>
              </a:buClr>
              <a:buFont typeface="Wingdings" panose="05000000000000000000" pitchFamily="2" charset="2"/>
              <a:buChar char="Ø"/>
            </a:pPr>
            <a:r>
              <a:rPr lang="en-US" altLang="en-US" sz="2000" dirty="0" smtClean="0"/>
              <a:t>Inconsistent with other information sources</a:t>
            </a:r>
          </a:p>
          <a:p>
            <a:pPr>
              <a:buClr>
                <a:schemeClr val="bg2"/>
              </a:buClr>
              <a:buSzTx/>
              <a:buFont typeface="Wingdings" panose="05000000000000000000" pitchFamily="2" charset="2"/>
              <a:buChar char="§"/>
            </a:pPr>
            <a:endParaRPr lang="en-US" altLang="en-US" sz="2000" dirty="0" smtClean="0"/>
          </a:p>
          <a:p>
            <a:pPr>
              <a:buClr>
                <a:schemeClr val="bg2"/>
              </a:buClr>
              <a:buSzTx/>
              <a:buFont typeface="Wingdings" panose="05000000000000000000" pitchFamily="2" charset="2"/>
              <a:buChar char="§"/>
            </a:pPr>
            <a:r>
              <a:rPr lang="en-US" altLang="en-US" sz="2000" dirty="0" smtClean="0"/>
              <a:t>Notice from customer</a:t>
            </a:r>
            <a:endParaRPr lang="en-US" altLang="en-US" sz="2000" dirty="0"/>
          </a:p>
          <a:p>
            <a:pPr lvl="1">
              <a:buClr>
                <a:schemeClr val="bg2"/>
              </a:buClr>
              <a:buFont typeface="Wingdings" panose="05000000000000000000" pitchFamily="2" charset="2"/>
              <a:buChar char="Ø"/>
            </a:pPr>
            <a:r>
              <a:rPr lang="en-US" altLang="en-US" sz="2000" dirty="0" smtClean="0"/>
              <a:t>Customer notifies institution about identity theft</a:t>
            </a:r>
            <a:endParaRPr lang="en-US" altLang="en-US" sz="2000" dirty="0"/>
          </a:p>
          <a:p>
            <a:pPr marL="609585" lvl="1" indent="0">
              <a:buClr>
                <a:schemeClr val="bg2"/>
              </a:buClr>
              <a:buNone/>
            </a:pPr>
            <a:endParaRPr lang="en-US" altLang="en-US" dirty="0"/>
          </a:p>
        </p:txBody>
      </p:sp>
    </p:spTree>
    <p:extLst>
      <p:ext uri="{BB962C8B-B14F-4D97-AF65-F5344CB8AC3E}">
        <p14:creationId xmlns:p14="http://schemas.microsoft.com/office/powerpoint/2010/main" val="4116005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Agenda</a:t>
            </a:r>
            <a:endParaRPr lang="en-US" dirty="0"/>
          </a:p>
        </p:txBody>
      </p:sp>
      <p:sp>
        <p:nvSpPr>
          <p:cNvPr id="3" name="Content Placeholder 2"/>
          <p:cNvSpPr>
            <a:spLocks noGrp="1"/>
          </p:cNvSpPr>
          <p:nvPr>
            <p:ph idx="1"/>
          </p:nvPr>
        </p:nvSpPr>
        <p:spPr>
          <a:xfrm>
            <a:off x="359749" y="1164642"/>
            <a:ext cx="11422063" cy="4953319"/>
          </a:xfrm>
        </p:spPr>
        <p:txBody>
          <a:bodyPr>
            <a:noAutofit/>
          </a:bodyPr>
          <a:lstStyle/>
          <a:p>
            <a:pPr>
              <a:lnSpc>
                <a:spcPct val="120000"/>
              </a:lnSpc>
            </a:pPr>
            <a:r>
              <a:rPr lang="en-US" sz="2900" dirty="0"/>
              <a:t>Budget Partner Group Charge</a:t>
            </a:r>
          </a:p>
          <a:p>
            <a:pPr>
              <a:lnSpc>
                <a:spcPct val="120000"/>
              </a:lnSpc>
            </a:pPr>
            <a:r>
              <a:rPr lang="en-US" sz="2900" dirty="0"/>
              <a:t>Budget Partner Group </a:t>
            </a:r>
            <a:r>
              <a:rPr lang="en-US" sz="2900" dirty="0" smtClean="0"/>
              <a:t>Representation</a:t>
            </a:r>
          </a:p>
          <a:p>
            <a:pPr>
              <a:lnSpc>
                <a:spcPct val="120000"/>
              </a:lnSpc>
            </a:pPr>
            <a:r>
              <a:rPr lang="en-US" sz="2900" dirty="0" smtClean="0"/>
              <a:t>FY18 Accomplishments</a:t>
            </a:r>
          </a:p>
          <a:p>
            <a:pPr>
              <a:lnSpc>
                <a:spcPct val="120000"/>
              </a:lnSpc>
            </a:pPr>
            <a:r>
              <a:rPr lang="en-US" sz="2900" dirty="0" smtClean="0"/>
              <a:t>FY19 </a:t>
            </a:r>
            <a:r>
              <a:rPr lang="en-US" sz="2900" dirty="0"/>
              <a:t>Budget Partner Group </a:t>
            </a:r>
            <a:r>
              <a:rPr lang="en-US" sz="2900" dirty="0" smtClean="0"/>
              <a:t>Goals</a:t>
            </a:r>
          </a:p>
          <a:p>
            <a:pPr>
              <a:lnSpc>
                <a:spcPct val="120000"/>
              </a:lnSpc>
            </a:pPr>
            <a:r>
              <a:rPr lang="en-US" sz="2900" dirty="0" smtClean="0"/>
              <a:t>FY19 Budget Partner Group Metrics</a:t>
            </a:r>
            <a:endParaRPr lang="en-US" sz="2900" dirty="0"/>
          </a:p>
          <a:p>
            <a:pPr>
              <a:lnSpc>
                <a:spcPct val="120000"/>
              </a:lnSpc>
            </a:pPr>
            <a:r>
              <a:rPr lang="en-US" sz="2900" dirty="0"/>
              <a:t>Progress on </a:t>
            </a:r>
            <a:r>
              <a:rPr lang="en-US" sz="2900" dirty="0" smtClean="0"/>
              <a:t>FY19 </a:t>
            </a:r>
            <a:r>
              <a:rPr lang="en-US" sz="2900" dirty="0"/>
              <a:t>Goals</a:t>
            </a:r>
          </a:p>
          <a:p>
            <a:pPr>
              <a:lnSpc>
                <a:spcPct val="120000"/>
              </a:lnSpc>
            </a:pPr>
            <a:r>
              <a:rPr lang="en-US" sz="2900" dirty="0" smtClean="0"/>
              <a:t>FY20 Budget Planning &amp; University Priorities</a:t>
            </a:r>
          </a:p>
          <a:p>
            <a:pPr>
              <a:lnSpc>
                <a:spcPct val="120000"/>
              </a:lnSpc>
            </a:pPr>
            <a:r>
              <a:rPr lang="en-US" sz="2900" dirty="0" smtClean="0"/>
              <a:t>FY20 Budget Timeline</a:t>
            </a:r>
            <a:endParaRPr lang="en-US" sz="2900" dirty="0"/>
          </a:p>
          <a:p>
            <a:pPr>
              <a:lnSpc>
                <a:spcPct val="120000"/>
              </a:lnSpc>
            </a:pPr>
            <a:r>
              <a:rPr lang="en-US" sz="2900" dirty="0"/>
              <a:t>Discussion </a:t>
            </a:r>
            <a:r>
              <a:rPr lang="en-US" sz="2900" dirty="0" smtClean="0"/>
              <a:t>Questions</a:t>
            </a:r>
            <a:endParaRPr lang="en-US" sz="2900" dirty="0"/>
          </a:p>
        </p:txBody>
      </p:sp>
    </p:spTree>
    <p:extLst>
      <p:ext uri="{BB962C8B-B14F-4D97-AF65-F5344CB8AC3E}">
        <p14:creationId xmlns:p14="http://schemas.microsoft.com/office/powerpoint/2010/main" val="21210049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3118" y="327215"/>
            <a:ext cx="11421533" cy="895944"/>
          </a:xfrm>
        </p:spPr>
        <p:txBody>
          <a:bodyPr/>
          <a:lstStyle/>
          <a:p>
            <a:r>
              <a:rPr lang="en-US" dirty="0"/>
              <a:t>Red Flag Rules – Policy </a:t>
            </a:r>
            <a:r>
              <a:rPr lang="en-US" dirty="0" smtClean="0"/>
              <a:t>48.001</a:t>
            </a:r>
            <a:endParaRPr lang="en-US" dirty="0"/>
          </a:p>
        </p:txBody>
      </p:sp>
      <p:sp>
        <p:nvSpPr>
          <p:cNvPr id="4" name="Content Placeholder 3"/>
          <p:cNvSpPr>
            <a:spLocks noGrp="1"/>
          </p:cNvSpPr>
          <p:nvPr>
            <p:ph idx="1"/>
          </p:nvPr>
        </p:nvSpPr>
        <p:spPr>
          <a:xfrm>
            <a:off x="383618" y="1330036"/>
            <a:ext cx="11422063" cy="5318604"/>
          </a:xfrm>
        </p:spPr>
        <p:txBody>
          <a:bodyPr>
            <a:normAutofit/>
          </a:bodyPr>
          <a:lstStyle/>
          <a:p>
            <a:pPr marL="0" indent="0">
              <a:buNone/>
            </a:pPr>
            <a:r>
              <a:rPr lang="en-US" sz="4600" dirty="0">
                <a:solidFill>
                  <a:schemeClr val="bg2"/>
                </a:solidFill>
                <a:latin typeface="+mn-lt"/>
                <a:cs typeface="+mn-cs"/>
              </a:rPr>
              <a:t>Responding to Red Flags</a:t>
            </a:r>
          </a:p>
          <a:p>
            <a:pPr marL="0" indent="0">
              <a:buNone/>
            </a:pPr>
            <a:endParaRPr lang="en-US" sz="1200" dirty="0" smtClean="0"/>
          </a:p>
          <a:p>
            <a:pPr marL="0" indent="0">
              <a:buNone/>
            </a:pPr>
            <a:r>
              <a:rPr lang="en-US" sz="2000" dirty="0" smtClean="0"/>
              <a:t>Once a red flag or potential red flag is detected, the employee must act quickly to gather all related documentation and present it to the department supervisor.  The supervisor should then work with the Program Administrator (Controller) or her designee to determine whether the transaction was fraudulent or authentic.  Appropriate responses may include:</a:t>
            </a:r>
          </a:p>
          <a:p>
            <a:pPr marL="0" indent="0">
              <a:buNone/>
            </a:pPr>
            <a:endParaRPr lang="en-US" sz="2000" dirty="0" smtClean="0"/>
          </a:p>
          <a:p>
            <a:pPr lvl="1"/>
            <a:r>
              <a:rPr lang="en-US" sz="1800" dirty="0" smtClean="0"/>
              <a:t>Monitoring account for evidence of identity theft</a:t>
            </a:r>
          </a:p>
          <a:p>
            <a:pPr lvl="1"/>
            <a:r>
              <a:rPr lang="en-US" sz="1800" dirty="0" smtClean="0"/>
              <a:t>Contacting the customer</a:t>
            </a:r>
          </a:p>
          <a:p>
            <a:pPr lvl="1"/>
            <a:r>
              <a:rPr lang="en-US" sz="1800" dirty="0" smtClean="0"/>
              <a:t>Changing any passwords, security codes, or other security devices that permit access to the account</a:t>
            </a:r>
          </a:p>
          <a:p>
            <a:pPr lvl="1"/>
            <a:r>
              <a:rPr lang="en-US" sz="1800" dirty="0" smtClean="0"/>
              <a:t>Notifying law enforcement</a:t>
            </a:r>
          </a:p>
          <a:p>
            <a:pPr lvl="1"/>
            <a:r>
              <a:rPr lang="en-US" sz="1800" dirty="0" smtClean="0"/>
              <a:t>Determining no response is warranted under the particular circumstances</a:t>
            </a:r>
          </a:p>
          <a:p>
            <a:pPr marL="0" indent="0">
              <a:buNone/>
            </a:pPr>
            <a:endParaRPr lang="en-US" sz="2800" dirty="0"/>
          </a:p>
        </p:txBody>
      </p:sp>
    </p:spTree>
    <p:extLst>
      <p:ext uri="{BB962C8B-B14F-4D97-AF65-F5344CB8AC3E}">
        <p14:creationId xmlns:p14="http://schemas.microsoft.com/office/powerpoint/2010/main" val="17060461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3118" y="327215"/>
            <a:ext cx="11421533" cy="1074074"/>
          </a:xfrm>
        </p:spPr>
        <p:txBody>
          <a:bodyPr/>
          <a:lstStyle/>
          <a:p>
            <a:r>
              <a:rPr lang="en-US" dirty="0"/>
              <a:t>Red Flag Rules – Policy </a:t>
            </a:r>
            <a:r>
              <a:rPr lang="en-US" dirty="0" smtClean="0"/>
              <a:t>48.001</a:t>
            </a:r>
            <a:endParaRPr lang="en-US" dirty="0"/>
          </a:p>
        </p:txBody>
      </p:sp>
      <p:sp>
        <p:nvSpPr>
          <p:cNvPr id="4" name="Content Placeholder 3"/>
          <p:cNvSpPr>
            <a:spLocks noGrp="1"/>
          </p:cNvSpPr>
          <p:nvPr>
            <p:ph idx="1"/>
          </p:nvPr>
        </p:nvSpPr>
        <p:spPr>
          <a:xfrm>
            <a:off x="383618" y="1401289"/>
            <a:ext cx="11422063" cy="5247351"/>
          </a:xfrm>
        </p:spPr>
        <p:txBody>
          <a:bodyPr>
            <a:normAutofit/>
          </a:bodyPr>
          <a:lstStyle/>
          <a:p>
            <a:pPr marL="0" indent="0">
              <a:buNone/>
            </a:pPr>
            <a:r>
              <a:rPr lang="en-US" sz="4600" dirty="0" smtClean="0">
                <a:solidFill>
                  <a:schemeClr val="bg2"/>
                </a:solidFill>
                <a:latin typeface="+mn-lt"/>
                <a:cs typeface="+mn-cs"/>
              </a:rPr>
              <a:t>Training</a:t>
            </a:r>
          </a:p>
          <a:p>
            <a:pPr marL="0" indent="0">
              <a:buNone/>
            </a:pPr>
            <a:endParaRPr lang="en-US" sz="1200" dirty="0">
              <a:solidFill>
                <a:schemeClr val="bg2"/>
              </a:solidFill>
              <a:latin typeface="+mn-lt"/>
              <a:cs typeface="+mn-cs"/>
            </a:endParaRPr>
          </a:p>
          <a:p>
            <a:pPr marL="0" indent="0">
              <a:buNone/>
            </a:pPr>
            <a:r>
              <a:rPr lang="en-US" sz="2800" dirty="0"/>
              <a:t>The Red Flags Rule requires that relevant staff receive training.  </a:t>
            </a:r>
            <a:r>
              <a:rPr lang="en-US" sz="2800" dirty="0" smtClean="0"/>
              <a:t>Who needs training?</a:t>
            </a:r>
            <a:endParaRPr lang="en-US" sz="2800" dirty="0"/>
          </a:p>
          <a:p>
            <a:pPr lvl="1"/>
            <a:r>
              <a:rPr lang="en-US" sz="2800" dirty="0"/>
              <a:t>Staff directly involved in the customer identity verification process</a:t>
            </a:r>
          </a:p>
          <a:p>
            <a:pPr lvl="1"/>
            <a:r>
              <a:rPr lang="en-US" sz="2800" dirty="0"/>
              <a:t>Staff who respond to customer inquiries</a:t>
            </a:r>
          </a:p>
          <a:p>
            <a:pPr lvl="1"/>
            <a:r>
              <a:rPr lang="en-US" sz="2800" dirty="0"/>
              <a:t>Staff who have the type of access to account information such that they could recognize potential red flags in account activity</a:t>
            </a:r>
          </a:p>
          <a:p>
            <a:pPr marL="0" indent="0">
              <a:buNone/>
            </a:pPr>
            <a:endParaRPr lang="en-US" dirty="0"/>
          </a:p>
          <a:p>
            <a:pPr marL="0" indent="0">
              <a:buNone/>
            </a:pPr>
            <a:endParaRPr lang="en-US" sz="2800" dirty="0"/>
          </a:p>
        </p:txBody>
      </p:sp>
    </p:spTree>
    <p:extLst>
      <p:ext uri="{BB962C8B-B14F-4D97-AF65-F5344CB8AC3E}">
        <p14:creationId xmlns:p14="http://schemas.microsoft.com/office/powerpoint/2010/main" val="40692163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Sponsor Equipment</a:t>
            </a:r>
            <a:endParaRPr lang="en-US" dirty="0"/>
          </a:p>
        </p:txBody>
      </p:sp>
      <p:sp>
        <p:nvSpPr>
          <p:cNvPr id="4" name="Content Placeholder 3"/>
          <p:cNvSpPr>
            <a:spLocks noGrp="1"/>
          </p:cNvSpPr>
          <p:nvPr>
            <p:ph idx="1"/>
          </p:nvPr>
        </p:nvSpPr>
        <p:spPr>
          <a:xfrm>
            <a:off x="383618" y="1700931"/>
            <a:ext cx="11422063" cy="4947709"/>
          </a:xfrm>
        </p:spPr>
        <p:txBody>
          <a:bodyPr>
            <a:normAutofit fontScale="77500" lnSpcReduction="20000"/>
          </a:bodyPr>
          <a:lstStyle/>
          <a:p>
            <a:r>
              <a:rPr lang="en-US" dirty="0"/>
              <a:t>Equipment vested with the sponsor (per sponsor guidelines) and in the permanent possession of Ohio University must be tracked as sponsor equipment</a:t>
            </a:r>
          </a:p>
          <a:p>
            <a:pPr lvl="1"/>
            <a:r>
              <a:rPr lang="en-US" u="sng" dirty="0"/>
              <a:t>Contractor Acquired </a:t>
            </a:r>
            <a:r>
              <a:rPr lang="en-US" dirty="0"/>
              <a:t>– equipment purchased using </a:t>
            </a:r>
            <a:r>
              <a:rPr lang="en-US" dirty="0" smtClean="0"/>
              <a:t>expenditure </a:t>
            </a:r>
            <a:r>
              <a:rPr lang="en-US" dirty="0"/>
              <a:t>type 715210 Equipment Title Vested in Sponsor</a:t>
            </a:r>
          </a:p>
          <a:p>
            <a:pPr lvl="1"/>
            <a:r>
              <a:rPr lang="en-US" u="sng" dirty="0"/>
              <a:t>Government Acquired </a:t>
            </a:r>
            <a:r>
              <a:rPr lang="en-US" dirty="0"/>
              <a:t>– equipment provided to Ohio University by sponsor and title vested in sponsor </a:t>
            </a:r>
          </a:p>
          <a:p>
            <a:r>
              <a:rPr lang="en-US" dirty="0"/>
              <a:t>Notify Grants Accounting at </a:t>
            </a:r>
            <a:r>
              <a:rPr lang="en-US" dirty="0">
                <a:hlinkClick r:id="rId2"/>
              </a:rPr>
              <a:t>finance.grants@ohio.edu</a:t>
            </a:r>
            <a:r>
              <a:rPr lang="en-US" dirty="0"/>
              <a:t> when equipment is Government Acquired</a:t>
            </a:r>
          </a:p>
          <a:p>
            <a:r>
              <a:rPr lang="en-US" dirty="0"/>
              <a:t>Equipment is identified with a red tag starting with an 8</a:t>
            </a:r>
          </a:p>
          <a:p>
            <a:r>
              <a:rPr lang="en-US" dirty="0"/>
              <a:t>The Equipment Inventory dashboard provides the ability to track asset(s) by Sponsor Equipment</a:t>
            </a:r>
          </a:p>
          <a:p>
            <a:endParaRPr lang="en-US" dirty="0"/>
          </a:p>
        </p:txBody>
      </p:sp>
    </p:spTree>
    <p:extLst>
      <p:ext uri="{BB962C8B-B14F-4D97-AF65-F5344CB8AC3E}">
        <p14:creationId xmlns:p14="http://schemas.microsoft.com/office/powerpoint/2010/main" val="29335789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Equipment Inventory Dashboard</a:t>
            </a:r>
            <a:endParaRPr lang="en-US" dirty="0"/>
          </a:p>
        </p:txBody>
      </p:sp>
      <p:sp>
        <p:nvSpPr>
          <p:cNvPr id="4" name="Content Placeholder 3"/>
          <p:cNvSpPr>
            <a:spLocks noGrp="1"/>
          </p:cNvSpPr>
          <p:nvPr>
            <p:ph idx="1"/>
          </p:nvPr>
        </p:nvSpPr>
        <p:spPr>
          <a:xfrm>
            <a:off x="383618" y="1700931"/>
            <a:ext cx="11422063" cy="4947709"/>
          </a:xfrm>
        </p:spPr>
        <p:txBody>
          <a:bodyPr/>
          <a:lstStyle/>
          <a:p>
            <a:r>
              <a:rPr lang="en-US" sz="2000" dirty="0"/>
              <a:t>Login to OBI using: https://obiprd.oit.ohio.edu/ </a:t>
            </a:r>
          </a:p>
          <a:p>
            <a:pPr lvl="1"/>
            <a:r>
              <a:rPr lang="en-US" sz="1600" dirty="0"/>
              <a:t>Enter OHIO ID and password </a:t>
            </a:r>
          </a:p>
          <a:p>
            <a:r>
              <a:rPr lang="en-US" sz="2000" dirty="0"/>
              <a:t>Click Dashboards &gt; Finance &gt; Equipment Inventory</a:t>
            </a:r>
          </a:p>
          <a:p>
            <a:endParaRPr lang="en-US" dirty="0"/>
          </a:p>
        </p:txBody>
      </p:sp>
      <p:pic>
        <p:nvPicPr>
          <p:cNvPr id="5" name="Picture 4"/>
          <p:cNvPicPr>
            <a:picLocks noChangeAspect="1"/>
          </p:cNvPicPr>
          <p:nvPr/>
        </p:nvPicPr>
        <p:blipFill>
          <a:blip r:embed="rId2"/>
          <a:stretch>
            <a:fillRect/>
          </a:stretch>
        </p:blipFill>
        <p:spPr>
          <a:xfrm>
            <a:off x="383118" y="2824854"/>
            <a:ext cx="9612978" cy="3823786"/>
          </a:xfrm>
          <a:prstGeom prst="rect">
            <a:avLst/>
          </a:prstGeom>
        </p:spPr>
      </p:pic>
      <p:sp>
        <p:nvSpPr>
          <p:cNvPr id="6" name="Rectangle 5"/>
          <p:cNvSpPr/>
          <p:nvPr/>
        </p:nvSpPr>
        <p:spPr>
          <a:xfrm>
            <a:off x="543832" y="3453945"/>
            <a:ext cx="1065893" cy="53702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Tree>
    <p:extLst>
      <p:ext uri="{BB962C8B-B14F-4D97-AF65-F5344CB8AC3E}">
        <p14:creationId xmlns:p14="http://schemas.microsoft.com/office/powerpoint/2010/main" val="15455053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Indirect Cost Rate</a:t>
            </a:r>
            <a:endParaRPr lang="en-US" dirty="0"/>
          </a:p>
        </p:txBody>
      </p:sp>
      <p:sp>
        <p:nvSpPr>
          <p:cNvPr id="4" name="Content Placeholder 3"/>
          <p:cNvSpPr>
            <a:spLocks noGrp="1"/>
          </p:cNvSpPr>
          <p:nvPr>
            <p:ph idx="1"/>
          </p:nvPr>
        </p:nvSpPr>
        <p:spPr>
          <a:xfrm>
            <a:off x="383618" y="1700931"/>
            <a:ext cx="11422063" cy="4947709"/>
          </a:xfrm>
        </p:spPr>
        <p:txBody>
          <a:bodyPr>
            <a:normAutofit fontScale="92500" lnSpcReduction="20000"/>
          </a:bodyPr>
          <a:lstStyle/>
          <a:p>
            <a:r>
              <a:rPr lang="en-US" dirty="0" smtClean="0"/>
              <a:t>Department Health &amp; Human Services approved IDC extension of current rates through June 30, 2022</a:t>
            </a:r>
            <a:endParaRPr lang="en-US" dirty="0"/>
          </a:p>
          <a:p>
            <a:pPr lvl="1"/>
            <a:r>
              <a:rPr lang="en-US" dirty="0" smtClean="0"/>
              <a:t>Proposal for new rate due by December 31, 2022</a:t>
            </a:r>
          </a:p>
          <a:p>
            <a:pPr lvl="1"/>
            <a:r>
              <a:rPr lang="en-US" dirty="0" smtClean="0"/>
              <a:t>New rate would be effective July 1, 2023</a:t>
            </a:r>
            <a:endParaRPr lang="en-US" dirty="0"/>
          </a:p>
          <a:p>
            <a:r>
              <a:rPr lang="en-US" dirty="0" smtClean="0"/>
              <a:t>Rates remain the same </a:t>
            </a:r>
          </a:p>
          <a:p>
            <a:pPr lvl="1"/>
            <a:r>
              <a:rPr lang="en-US" dirty="0" smtClean="0"/>
              <a:t>Research – 51%</a:t>
            </a:r>
          </a:p>
          <a:p>
            <a:pPr lvl="1"/>
            <a:r>
              <a:rPr lang="en-US" dirty="0" smtClean="0"/>
              <a:t>Instruction – 49%</a:t>
            </a:r>
          </a:p>
          <a:p>
            <a:pPr lvl="1"/>
            <a:r>
              <a:rPr lang="en-US" dirty="0" smtClean="0"/>
              <a:t>Public Service/Other Sponsored Activities – 39%</a:t>
            </a:r>
            <a:endParaRPr lang="en-US" dirty="0"/>
          </a:p>
        </p:txBody>
      </p:sp>
    </p:spTree>
    <p:extLst>
      <p:ext uri="{BB962C8B-B14F-4D97-AF65-F5344CB8AC3E}">
        <p14:creationId xmlns:p14="http://schemas.microsoft.com/office/powerpoint/2010/main" val="5819023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Red Tag Equipment Certification</a:t>
            </a:r>
            <a:endParaRPr lang="en-US" dirty="0"/>
          </a:p>
        </p:txBody>
      </p:sp>
      <p:sp>
        <p:nvSpPr>
          <p:cNvPr id="4" name="Content Placeholder 3"/>
          <p:cNvSpPr>
            <a:spLocks noGrp="1"/>
          </p:cNvSpPr>
          <p:nvPr>
            <p:ph idx="1"/>
          </p:nvPr>
        </p:nvSpPr>
        <p:spPr>
          <a:xfrm>
            <a:off x="383618" y="1700931"/>
            <a:ext cx="11422063" cy="4947709"/>
          </a:xfrm>
        </p:spPr>
        <p:txBody>
          <a:bodyPr>
            <a:normAutofit fontScale="85000" lnSpcReduction="20000"/>
          </a:bodyPr>
          <a:lstStyle/>
          <a:p>
            <a:r>
              <a:rPr lang="en-US" dirty="0"/>
              <a:t>Grants Accounting certifies red tag inventory</a:t>
            </a:r>
          </a:p>
          <a:p>
            <a:r>
              <a:rPr lang="en-US" dirty="0"/>
              <a:t>Physical audit completed and department signs form certifying that inventory is current and accurate</a:t>
            </a:r>
          </a:p>
          <a:p>
            <a:r>
              <a:rPr lang="en-US" dirty="0"/>
              <a:t>Equipment must be used in the program or project for which is was acquired as long as needed per Uniform Guidance §200.313(c) Equipment</a:t>
            </a:r>
          </a:p>
          <a:p>
            <a:r>
              <a:rPr lang="en-US" dirty="0"/>
              <a:t>Equipment no longer needed for the original purpose must be reported to the federal agency for disposition instructions by contacting Grants Accounting at </a:t>
            </a:r>
            <a:r>
              <a:rPr lang="en-US" dirty="0">
                <a:hlinkClick r:id="rId2"/>
              </a:rPr>
              <a:t>finance.grants@ohio.edu</a:t>
            </a:r>
            <a:endParaRPr lang="en-US" dirty="0"/>
          </a:p>
          <a:p>
            <a:endParaRPr lang="en-US" dirty="0"/>
          </a:p>
        </p:txBody>
      </p:sp>
    </p:spTree>
    <p:extLst>
      <p:ext uri="{BB962C8B-B14F-4D97-AF65-F5344CB8AC3E}">
        <p14:creationId xmlns:p14="http://schemas.microsoft.com/office/powerpoint/2010/main" val="28010798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Travel Update</a:t>
            </a:r>
            <a:endParaRPr lang="en-US" dirty="0"/>
          </a:p>
        </p:txBody>
      </p:sp>
      <p:sp>
        <p:nvSpPr>
          <p:cNvPr id="4" name="Text Placeholder 3"/>
          <p:cNvSpPr>
            <a:spLocks noGrp="1"/>
          </p:cNvSpPr>
          <p:nvPr>
            <p:ph type="body" sz="quarter" idx="10"/>
          </p:nvPr>
        </p:nvSpPr>
        <p:spPr/>
        <p:txBody>
          <a:bodyPr>
            <a:normAutofit fontScale="92500" lnSpcReduction="20000"/>
          </a:bodyPr>
          <a:lstStyle/>
          <a:p>
            <a:endParaRPr lang="en-US" dirty="0"/>
          </a:p>
        </p:txBody>
      </p:sp>
      <p:sp>
        <p:nvSpPr>
          <p:cNvPr id="2" name="Content Placeholder 1"/>
          <p:cNvSpPr>
            <a:spLocks noGrp="1"/>
          </p:cNvSpPr>
          <p:nvPr>
            <p:ph idx="1"/>
          </p:nvPr>
        </p:nvSpPr>
        <p:spPr/>
        <p:txBody>
          <a:bodyPr>
            <a:normAutofit fontScale="85000" lnSpcReduction="20000"/>
          </a:bodyPr>
          <a:lstStyle/>
          <a:p>
            <a:r>
              <a:rPr lang="en-US" b="1" dirty="0"/>
              <a:t>February 5, 2019</a:t>
            </a:r>
            <a:r>
              <a:rPr lang="en-US" dirty="0"/>
              <a:t>: Concur Expense Upgrade</a:t>
            </a:r>
          </a:p>
          <a:p>
            <a:pPr lvl="1"/>
            <a:r>
              <a:rPr lang="en-US" sz="3200" dirty="0"/>
              <a:t>Business Matters, OEN, &amp; Direct emails to </a:t>
            </a:r>
            <a:r>
              <a:rPr lang="en-US" sz="3200" dirty="0" smtClean="0"/>
              <a:t>employees </a:t>
            </a:r>
            <a:r>
              <a:rPr lang="en-US" sz="3200" dirty="0"/>
              <a:t>who created an expense report since January </a:t>
            </a:r>
            <a:r>
              <a:rPr lang="en-US" sz="3200" dirty="0" smtClean="0"/>
              <a:t>2018</a:t>
            </a:r>
          </a:p>
          <a:p>
            <a:pPr lvl="2"/>
            <a:r>
              <a:rPr lang="en-US" sz="2800" dirty="0" smtClean="0"/>
              <a:t> Concur User Interface Upgrade QRG</a:t>
            </a:r>
            <a:endParaRPr lang="en-US" sz="2800" dirty="0"/>
          </a:p>
          <a:p>
            <a:pPr>
              <a:spcBef>
                <a:spcPts val="1200"/>
              </a:spcBef>
            </a:pPr>
            <a:r>
              <a:rPr lang="en-US" b="1" dirty="0"/>
              <a:t>April 1, 2019: </a:t>
            </a:r>
          </a:p>
          <a:p>
            <a:pPr lvl="1"/>
            <a:r>
              <a:rPr lang="en-US" sz="3200" dirty="0"/>
              <a:t>Updated Travel Policy </a:t>
            </a:r>
            <a:endParaRPr lang="en-US" sz="3200" dirty="0" smtClean="0"/>
          </a:p>
          <a:p>
            <a:pPr lvl="1"/>
            <a:r>
              <a:rPr lang="en-US" sz="3200" dirty="0" smtClean="0"/>
              <a:t>Procedures being developed – expect to release procedures during comment period so we can start to review/address questions</a:t>
            </a:r>
            <a:endParaRPr lang="en-US" sz="3200" dirty="0"/>
          </a:p>
          <a:p>
            <a:pPr lvl="1">
              <a:lnSpc>
                <a:spcPct val="120000"/>
              </a:lnSpc>
            </a:pPr>
            <a:r>
              <a:rPr lang="en-US" sz="3200" dirty="0"/>
              <a:t>Christopherson Implementation &amp; Reconfigure Online Booking Tool in Concur</a:t>
            </a:r>
          </a:p>
          <a:p>
            <a:pPr lvl="1">
              <a:lnSpc>
                <a:spcPct val="120000"/>
              </a:lnSpc>
            </a:pPr>
            <a:r>
              <a:rPr lang="en-US" sz="3200" dirty="0" smtClean="0"/>
              <a:t>Updated </a:t>
            </a:r>
            <a:r>
              <a:rPr lang="en-US" sz="3200" dirty="0"/>
              <a:t>PCard Policy &amp; </a:t>
            </a:r>
            <a:r>
              <a:rPr lang="en-US" sz="3200" dirty="0" smtClean="0"/>
              <a:t>Procedures (tentative timeline)</a:t>
            </a:r>
            <a:endParaRPr lang="en-US" sz="3200" dirty="0"/>
          </a:p>
          <a:p>
            <a:endParaRPr lang="en-US" dirty="0" smtClean="0">
              <a:solidFill>
                <a:schemeClr val="tx2"/>
              </a:solidFill>
            </a:endParaRPr>
          </a:p>
          <a:p>
            <a:endParaRPr lang="en-US" dirty="0"/>
          </a:p>
        </p:txBody>
      </p:sp>
    </p:spTree>
    <p:extLst>
      <p:ext uri="{BB962C8B-B14F-4D97-AF65-F5344CB8AC3E}">
        <p14:creationId xmlns:p14="http://schemas.microsoft.com/office/powerpoint/2010/main" val="38403886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t>Travel </a:t>
            </a:r>
            <a:r>
              <a:rPr lang="en-US" dirty="0" smtClean="0"/>
              <a:t>Feedback &amp; Focus Groups</a:t>
            </a:r>
            <a:endParaRPr lang="en-US" dirty="0"/>
          </a:p>
        </p:txBody>
      </p:sp>
      <p:sp>
        <p:nvSpPr>
          <p:cNvPr id="4" name="Content Placeholder 3"/>
          <p:cNvSpPr>
            <a:spLocks noGrp="1"/>
          </p:cNvSpPr>
          <p:nvPr>
            <p:ph idx="1"/>
          </p:nvPr>
        </p:nvSpPr>
        <p:spPr>
          <a:xfrm>
            <a:off x="383618" y="1227221"/>
            <a:ext cx="11422063" cy="5421419"/>
          </a:xfrm>
        </p:spPr>
        <p:txBody>
          <a:bodyPr>
            <a:normAutofit fontScale="92500" lnSpcReduction="10000"/>
          </a:bodyPr>
          <a:lstStyle/>
          <a:p>
            <a:pPr marL="419099" indent="-342900">
              <a:spcBef>
                <a:spcPts val="600"/>
              </a:spcBef>
            </a:pPr>
            <a:r>
              <a:rPr lang="en-US" sz="2400" b="1" dirty="0" smtClean="0"/>
              <a:t>Met with 100+ faculty and staff throughout December and January with the following goals</a:t>
            </a:r>
          </a:p>
          <a:p>
            <a:pPr marL="952485" lvl="1" indent="-342900">
              <a:spcBef>
                <a:spcPts val="600"/>
              </a:spcBef>
            </a:pPr>
            <a:r>
              <a:rPr lang="en-US" sz="2000" dirty="0" smtClean="0"/>
              <a:t>Socialize and spread awareness of new travel provider</a:t>
            </a:r>
          </a:p>
          <a:p>
            <a:pPr marL="952485" lvl="1" indent="-342900">
              <a:spcBef>
                <a:spcPts val="600"/>
              </a:spcBef>
            </a:pPr>
            <a:r>
              <a:rPr lang="en-US" sz="2000" dirty="0" smtClean="0"/>
              <a:t>Share timeline details</a:t>
            </a:r>
          </a:p>
          <a:p>
            <a:pPr marL="952485" lvl="1" indent="-342900">
              <a:spcBef>
                <a:spcPts val="600"/>
              </a:spcBef>
            </a:pPr>
            <a:r>
              <a:rPr lang="en-US" sz="2000" dirty="0" smtClean="0"/>
              <a:t>Ask questions related to potential policy/procedure changes</a:t>
            </a:r>
          </a:p>
          <a:p>
            <a:pPr marL="952485" lvl="1" indent="-342900">
              <a:spcBef>
                <a:spcPts val="600"/>
              </a:spcBef>
            </a:pPr>
            <a:r>
              <a:rPr lang="en-US" sz="2000" dirty="0" smtClean="0"/>
              <a:t>Listen to general concerns related to Travel policy, procedure, experience</a:t>
            </a:r>
            <a:endParaRPr lang="en-US" sz="2400" b="1" dirty="0" smtClean="0"/>
          </a:p>
          <a:p>
            <a:pPr marL="419099" indent="-342900">
              <a:spcBef>
                <a:spcPts val="600"/>
              </a:spcBef>
            </a:pPr>
            <a:r>
              <a:rPr lang="en-US" sz="2400" b="1" dirty="0" smtClean="0"/>
              <a:t>Groups </a:t>
            </a:r>
          </a:p>
          <a:p>
            <a:pPr marL="952485" lvl="1" indent="-342900">
              <a:spcBef>
                <a:spcPts val="600"/>
              </a:spcBef>
            </a:pPr>
            <a:r>
              <a:rPr lang="en-US" sz="2000" dirty="0" smtClean="0"/>
              <a:t>December </a:t>
            </a:r>
            <a:r>
              <a:rPr lang="en-US" sz="2000" dirty="0"/>
              <a:t>‘18: Faculty &amp; Researcher Focus Groups </a:t>
            </a:r>
          </a:p>
          <a:p>
            <a:pPr marL="952485" lvl="1" indent="-342900">
              <a:spcBef>
                <a:spcPts val="600"/>
              </a:spcBef>
            </a:pPr>
            <a:r>
              <a:rPr lang="en-US" sz="2000" dirty="0" smtClean="0"/>
              <a:t>December </a:t>
            </a:r>
            <a:r>
              <a:rPr lang="en-US" sz="2000" dirty="0"/>
              <a:t>‘18 </a:t>
            </a:r>
            <a:r>
              <a:rPr lang="en-US" sz="2000" dirty="0" smtClean="0"/>
              <a:t>- </a:t>
            </a:r>
            <a:r>
              <a:rPr lang="en-US" sz="2000" dirty="0"/>
              <a:t>‘19: Staff Feedback </a:t>
            </a:r>
          </a:p>
          <a:p>
            <a:pPr lvl="2">
              <a:spcBef>
                <a:spcPts val="600"/>
              </a:spcBef>
            </a:pPr>
            <a:r>
              <a:rPr lang="en-US" sz="1400" dirty="0"/>
              <a:t>M</a:t>
            </a:r>
            <a:r>
              <a:rPr lang="en-US" sz="1400" dirty="0" smtClean="0"/>
              <a:t>eetings </a:t>
            </a:r>
            <a:r>
              <a:rPr lang="en-US" sz="1400" dirty="0"/>
              <a:t>with frequent travel bookers &amp; staff travelers </a:t>
            </a:r>
            <a:r>
              <a:rPr lang="en-US" sz="1400" dirty="0" smtClean="0"/>
              <a:t>with each Planning Unit</a:t>
            </a:r>
            <a:endParaRPr lang="en-US" sz="1400" dirty="0"/>
          </a:p>
          <a:p>
            <a:pPr lvl="2">
              <a:spcBef>
                <a:spcPts val="600"/>
              </a:spcBef>
            </a:pPr>
            <a:r>
              <a:rPr lang="en-US" sz="1400" dirty="0"/>
              <a:t>Identified by CFAOs</a:t>
            </a:r>
          </a:p>
          <a:p>
            <a:pPr marL="952485" lvl="1" indent="-342900">
              <a:spcBef>
                <a:spcPts val="600"/>
              </a:spcBef>
            </a:pPr>
            <a:r>
              <a:rPr lang="en-US" sz="2000" dirty="0"/>
              <a:t>December </a:t>
            </a:r>
            <a:r>
              <a:rPr lang="en-US" sz="2000" dirty="0" smtClean="0"/>
              <a:t>2018 - January </a:t>
            </a:r>
            <a:r>
              <a:rPr lang="en-US" sz="2000" dirty="0"/>
              <a:t>2019: </a:t>
            </a:r>
            <a:r>
              <a:rPr lang="en-US" sz="2000" dirty="0" smtClean="0"/>
              <a:t>Specialty &amp; Group </a:t>
            </a:r>
            <a:r>
              <a:rPr lang="en-US" sz="2000" dirty="0"/>
              <a:t>Feedback  </a:t>
            </a:r>
          </a:p>
          <a:p>
            <a:pPr lvl="2">
              <a:spcBef>
                <a:spcPts val="600"/>
              </a:spcBef>
            </a:pPr>
            <a:r>
              <a:rPr lang="en-US" sz="1400" dirty="0" smtClean="0"/>
              <a:t>Advancement</a:t>
            </a:r>
            <a:r>
              <a:rPr lang="en-US" sz="1400" dirty="0"/>
              <a:t>, </a:t>
            </a:r>
            <a:r>
              <a:rPr lang="en-US" sz="1400" dirty="0" smtClean="0"/>
              <a:t>OGAIS</a:t>
            </a:r>
            <a:r>
              <a:rPr lang="en-US" sz="1400" dirty="0"/>
              <a:t>, Athletics, Student </a:t>
            </a:r>
            <a:r>
              <a:rPr lang="en-US" sz="1400" dirty="0" smtClean="0"/>
              <a:t>Affairs, Marching 110</a:t>
            </a:r>
          </a:p>
          <a:p>
            <a:r>
              <a:rPr lang="en-US" sz="2400" b="1" dirty="0" smtClean="0"/>
              <a:t>Campus partners </a:t>
            </a:r>
            <a:r>
              <a:rPr lang="en-US" sz="2400" dirty="0" smtClean="0"/>
              <a:t>include Travel Services Working Group, P2P Partner Group and RC Strategy</a:t>
            </a:r>
            <a:endParaRPr lang="en-US" sz="2600" dirty="0" smtClean="0"/>
          </a:p>
          <a:p>
            <a:pPr lvl="1"/>
            <a:r>
              <a:rPr lang="en-US" sz="1800" dirty="0" smtClean="0"/>
              <a:t>Feedback was used to inform recommendations to the travel policy, develop FAQs, and will be used to help define travel procedures</a:t>
            </a:r>
          </a:p>
          <a:p>
            <a:pPr>
              <a:spcBef>
                <a:spcPts val="600"/>
              </a:spcBef>
            </a:pPr>
            <a:endParaRPr lang="en-US" sz="3867" dirty="0"/>
          </a:p>
        </p:txBody>
      </p:sp>
    </p:spTree>
    <p:extLst>
      <p:ext uri="{BB962C8B-B14F-4D97-AF65-F5344CB8AC3E}">
        <p14:creationId xmlns:p14="http://schemas.microsoft.com/office/powerpoint/2010/main" val="20987570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Travel Update</a:t>
            </a:r>
            <a:endParaRPr lang="en-US" dirty="0"/>
          </a:p>
        </p:txBody>
      </p:sp>
      <p:sp>
        <p:nvSpPr>
          <p:cNvPr id="4" name="Text Placeholder 3"/>
          <p:cNvSpPr>
            <a:spLocks noGrp="1"/>
          </p:cNvSpPr>
          <p:nvPr>
            <p:ph type="body" sz="quarter" idx="10"/>
          </p:nvPr>
        </p:nvSpPr>
        <p:spPr/>
        <p:txBody>
          <a:bodyPr>
            <a:normAutofit fontScale="92500" lnSpcReduction="20000"/>
          </a:bodyPr>
          <a:lstStyle/>
          <a:p>
            <a:endParaRPr lang="en-US" dirty="0"/>
          </a:p>
        </p:txBody>
      </p:sp>
      <p:sp>
        <p:nvSpPr>
          <p:cNvPr id="2" name="Content Placeholder 1"/>
          <p:cNvSpPr>
            <a:spLocks noGrp="1"/>
          </p:cNvSpPr>
          <p:nvPr>
            <p:ph idx="1"/>
          </p:nvPr>
        </p:nvSpPr>
        <p:spPr/>
        <p:txBody>
          <a:bodyPr>
            <a:normAutofit fontScale="55000" lnSpcReduction="20000"/>
          </a:bodyPr>
          <a:lstStyle/>
          <a:p>
            <a:r>
              <a:rPr lang="en-US" dirty="0" smtClean="0"/>
              <a:t>41.121 – Reimbursement for Official Travel and Entertainment</a:t>
            </a:r>
          </a:p>
          <a:p>
            <a:pPr lvl="1"/>
            <a:r>
              <a:rPr lang="en-US" dirty="0" smtClean="0"/>
              <a:t>Executive Staff Policy Committee – 1/25/19</a:t>
            </a:r>
          </a:p>
          <a:p>
            <a:pPr lvl="1"/>
            <a:r>
              <a:rPr lang="en-US" dirty="0" smtClean="0"/>
              <a:t>Expect to release policy for comment the week of February 4th</a:t>
            </a:r>
          </a:p>
          <a:p>
            <a:r>
              <a:rPr lang="en-US" dirty="0" smtClean="0"/>
              <a:t>Policy Reviewers</a:t>
            </a:r>
          </a:p>
          <a:p>
            <a:pPr lvl="1"/>
            <a:r>
              <a:rPr lang="en-US" dirty="0" smtClean="0"/>
              <a:t>Senates</a:t>
            </a:r>
          </a:p>
          <a:p>
            <a:pPr lvl="1"/>
            <a:r>
              <a:rPr lang="en-US" dirty="0" smtClean="0"/>
              <a:t>Internal Audit</a:t>
            </a:r>
          </a:p>
          <a:p>
            <a:pPr lvl="1"/>
            <a:r>
              <a:rPr lang="en-US" dirty="0" smtClean="0"/>
              <a:t>Risk </a:t>
            </a:r>
            <a:r>
              <a:rPr lang="en-US" dirty="0"/>
              <a:t>Management and </a:t>
            </a:r>
            <a:r>
              <a:rPr lang="en-US" dirty="0" smtClean="0"/>
              <a:t>Insurance</a:t>
            </a:r>
          </a:p>
          <a:p>
            <a:pPr lvl="1"/>
            <a:r>
              <a:rPr lang="en-US" dirty="0" smtClean="0"/>
              <a:t>Deans and Chairs</a:t>
            </a:r>
          </a:p>
          <a:p>
            <a:pPr lvl="1"/>
            <a:r>
              <a:rPr lang="en-US" dirty="0" smtClean="0"/>
              <a:t>Chief Financial &amp; Administrative Officers</a:t>
            </a:r>
          </a:p>
          <a:p>
            <a:pPr lvl="1"/>
            <a:r>
              <a:rPr lang="en-US" dirty="0" smtClean="0"/>
              <a:t>Vice Presidents</a:t>
            </a:r>
          </a:p>
          <a:p>
            <a:pPr lvl="1"/>
            <a:r>
              <a:rPr lang="en-US" dirty="0" smtClean="0"/>
              <a:t>Director</a:t>
            </a:r>
            <a:r>
              <a:rPr lang="en-US" dirty="0"/>
              <a:t>, Office of Education Abroad</a:t>
            </a:r>
          </a:p>
          <a:p>
            <a:pPr lvl="1"/>
            <a:r>
              <a:rPr lang="en-US" dirty="0" smtClean="0"/>
              <a:t>Controller’s Office</a:t>
            </a:r>
          </a:p>
          <a:p>
            <a:pPr lvl="1"/>
            <a:r>
              <a:rPr lang="en-US" dirty="0" smtClean="0"/>
              <a:t>Director </a:t>
            </a:r>
            <a:r>
              <a:rPr lang="en-US" dirty="0"/>
              <a:t>of </a:t>
            </a:r>
            <a:r>
              <a:rPr lang="en-US" dirty="0" smtClean="0"/>
              <a:t>Transportation</a:t>
            </a:r>
          </a:p>
          <a:p>
            <a:pPr lvl="1"/>
            <a:r>
              <a:rPr lang="en-US" dirty="0" smtClean="0"/>
              <a:t>Tax Management</a:t>
            </a:r>
            <a:endParaRPr lang="en-US" dirty="0"/>
          </a:p>
        </p:txBody>
      </p:sp>
    </p:spTree>
    <p:extLst>
      <p:ext uri="{BB962C8B-B14F-4D97-AF65-F5344CB8AC3E}">
        <p14:creationId xmlns:p14="http://schemas.microsoft.com/office/powerpoint/2010/main" val="39707606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Travel Update</a:t>
            </a:r>
            <a:endParaRPr lang="en-US" dirty="0"/>
          </a:p>
        </p:txBody>
      </p:sp>
      <p:sp>
        <p:nvSpPr>
          <p:cNvPr id="4" name="Text Placeholder 3"/>
          <p:cNvSpPr>
            <a:spLocks noGrp="1"/>
          </p:cNvSpPr>
          <p:nvPr>
            <p:ph type="body" sz="quarter" idx="10"/>
          </p:nvPr>
        </p:nvSpPr>
        <p:spPr/>
        <p:txBody>
          <a:bodyPr>
            <a:normAutofit fontScale="92500" lnSpcReduction="20000"/>
          </a:bodyPr>
          <a:lstStyle/>
          <a:p>
            <a:endParaRPr lang="en-US" dirty="0"/>
          </a:p>
        </p:txBody>
      </p:sp>
      <p:sp>
        <p:nvSpPr>
          <p:cNvPr id="2" name="Content Placeholder 1"/>
          <p:cNvSpPr>
            <a:spLocks noGrp="1"/>
          </p:cNvSpPr>
          <p:nvPr>
            <p:ph idx="1"/>
          </p:nvPr>
        </p:nvSpPr>
        <p:spPr/>
        <p:txBody>
          <a:bodyPr>
            <a:normAutofit fontScale="85000" lnSpcReduction="10000"/>
          </a:bodyPr>
          <a:lstStyle/>
          <a:p>
            <a:r>
              <a:rPr lang="en-US" dirty="0" smtClean="0"/>
              <a:t>Major Changes</a:t>
            </a:r>
          </a:p>
          <a:p>
            <a:pPr lvl="1"/>
            <a:r>
              <a:rPr lang="en-US" dirty="0" smtClean="0"/>
              <a:t>Preferred Supplier required in most cases</a:t>
            </a:r>
          </a:p>
          <a:p>
            <a:pPr lvl="1"/>
            <a:r>
              <a:rPr lang="en-US" dirty="0" smtClean="0"/>
              <a:t>Allows for “approved payment methods”</a:t>
            </a:r>
          </a:p>
          <a:p>
            <a:pPr lvl="1"/>
            <a:r>
              <a:rPr lang="en-US" dirty="0" smtClean="0"/>
              <a:t>Move from mix of per diem and actuals to per diem only</a:t>
            </a:r>
          </a:p>
          <a:p>
            <a:pPr lvl="1"/>
            <a:r>
              <a:rPr lang="en-US" dirty="0" smtClean="0"/>
              <a:t>Procedures have been removed that will be included in a procedures document, referenced at the end of the policy </a:t>
            </a:r>
          </a:p>
          <a:p>
            <a:r>
              <a:rPr lang="en-US" dirty="0" smtClean="0"/>
              <a:t>Communication – this week</a:t>
            </a:r>
          </a:p>
          <a:p>
            <a:pPr lvl="1"/>
            <a:r>
              <a:rPr lang="en-US" dirty="0" smtClean="0"/>
              <a:t>Publish Fee Schedule</a:t>
            </a:r>
          </a:p>
          <a:p>
            <a:pPr lvl="1"/>
            <a:r>
              <a:rPr lang="en-US" dirty="0" smtClean="0"/>
              <a:t>Cost Scenarios</a:t>
            </a:r>
          </a:p>
          <a:p>
            <a:endParaRPr lang="en-US" dirty="0"/>
          </a:p>
        </p:txBody>
      </p:sp>
    </p:spTree>
    <p:extLst>
      <p:ext uri="{BB962C8B-B14F-4D97-AF65-F5344CB8AC3E}">
        <p14:creationId xmlns:p14="http://schemas.microsoft.com/office/powerpoint/2010/main" val="2413033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86616" y="1777686"/>
            <a:ext cx="11491875" cy="3996096"/>
          </a:xfrm>
          <a:prstGeom prst="rect">
            <a:avLst/>
          </a:prstGeom>
        </p:spPr>
        <p:txBody>
          <a:bodyPr/>
          <a:lstStyle/>
          <a:p>
            <a:pPr marL="0" indent="0">
              <a:buNone/>
            </a:pPr>
            <a:r>
              <a:rPr lang="en-US" sz="3200" dirty="0">
                <a:solidFill>
                  <a:schemeClr val="tx1">
                    <a:lumMod val="75000"/>
                  </a:schemeClr>
                </a:solidFill>
              </a:rPr>
              <a:t>To facilitate productive communications between the planning units and the Office of Budget Planning and Analysis to enhance the tools, training, and resources that make the annual budgeting process efficient, meaningful and accurate.</a:t>
            </a:r>
          </a:p>
          <a:p>
            <a:pPr marL="0" indent="0">
              <a:buNone/>
            </a:pPr>
            <a:endParaRPr lang="en-US" dirty="0"/>
          </a:p>
        </p:txBody>
      </p:sp>
      <p:sp>
        <p:nvSpPr>
          <p:cNvPr id="4" name="Text Placeholder 3"/>
          <p:cNvSpPr>
            <a:spLocks noGrp="1"/>
          </p:cNvSpPr>
          <p:nvPr>
            <p:ph type="body" sz="quarter" idx="11"/>
          </p:nvPr>
        </p:nvSpPr>
        <p:spPr>
          <a:xfrm>
            <a:off x="393605" y="457844"/>
            <a:ext cx="11728196" cy="865860"/>
          </a:xfrm>
        </p:spPr>
        <p:txBody>
          <a:bodyPr/>
          <a:lstStyle/>
          <a:p>
            <a:r>
              <a:rPr lang="en-US" dirty="0" smtClean="0"/>
              <a:t>Budget Partner Group Charge</a:t>
            </a:r>
            <a:endParaRPr lang="en-US" dirty="0"/>
          </a:p>
        </p:txBody>
      </p:sp>
      <p:sp>
        <p:nvSpPr>
          <p:cNvPr id="5" name="Text Placeholder 4"/>
          <p:cNvSpPr>
            <a:spLocks noGrp="1"/>
          </p:cNvSpPr>
          <p:nvPr>
            <p:ph type="body" sz="quarter" idx="10"/>
          </p:nvPr>
        </p:nvSpPr>
        <p:spPr>
          <a:xfrm>
            <a:off x="451794" y="1396390"/>
            <a:ext cx="6027815" cy="372533"/>
          </a:xfrm>
        </p:spPr>
        <p:txBody>
          <a:bodyPr/>
          <a:lstStyle/>
          <a:p>
            <a:endParaRPr lang="en-US" dirty="0"/>
          </a:p>
        </p:txBody>
      </p:sp>
    </p:spTree>
    <p:extLst>
      <p:ext uri="{BB962C8B-B14F-4D97-AF65-F5344CB8AC3E}">
        <p14:creationId xmlns:p14="http://schemas.microsoft.com/office/powerpoint/2010/main" val="12067205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OBI Course Update</a:t>
            </a:r>
            <a:endParaRPr lang="en-US" dirty="0"/>
          </a:p>
        </p:txBody>
      </p:sp>
      <p:sp>
        <p:nvSpPr>
          <p:cNvPr id="4" name="Content Placeholder 3"/>
          <p:cNvSpPr>
            <a:spLocks noGrp="1"/>
          </p:cNvSpPr>
          <p:nvPr>
            <p:ph idx="1"/>
          </p:nvPr>
        </p:nvSpPr>
        <p:spPr>
          <a:xfrm>
            <a:off x="383618" y="1700931"/>
            <a:ext cx="11422063" cy="4947709"/>
          </a:xfrm>
        </p:spPr>
        <p:txBody>
          <a:bodyPr/>
          <a:lstStyle/>
          <a:p>
            <a:r>
              <a:rPr lang="en-US" dirty="0" smtClean="0"/>
              <a:t>OBI Reporting</a:t>
            </a:r>
          </a:p>
          <a:p>
            <a:pPr lvl="1"/>
            <a:r>
              <a:rPr lang="en-US" dirty="0" smtClean="0"/>
              <a:t>2 courses now available</a:t>
            </a:r>
          </a:p>
          <a:p>
            <a:pPr lvl="2"/>
            <a:r>
              <a:rPr lang="en-US" dirty="0" smtClean="0"/>
              <a:t>Oracle Business Intelligence (OBI) Navigation</a:t>
            </a:r>
          </a:p>
          <a:p>
            <a:pPr lvl="2"/>
            <a:r>
              <a:rPr lang="en-US" dirty="0" smtClean="0"/>
              <a:t>Oracle Reporting Fundamentals</a:t>
            </a:r>
          </a:p>
          <a:p>
            <a:pPr lvl="3"/>
            <a:r>
              <a:rPr lang="en-US" dirty="0" smtClean="0"/>
              <a:t>Reviews all major dashboards including prompts, data, and drilldowns</a:t>
            </a:r>
          </a:p>
          <a:p>
            <a:pPr marL="609585" lvl="1" indent="0">
              <a:buNone/>
            </a:pPr>
            <a:endParaRPr lang="en-US" dirty="0"/>
          </a:p>
        </p:txBody>
      </p:sp>
    </p:spTree>
    <p:extLst>
      <p:ext uri="{BB962C8B-B14F-4D97-AF65-F5344CB8AC3E}">
        <p14:creationId xmlns:p14="http://schemas.microsoft.com/office/powerpoint/2010/main" val="20427403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OBI Reports/Tools Update</a:t>
            </a:r>
            <a:endParaRPr lang="en-US" dirty="0"/>
          </a:p>
        </p:txBody>
      </p:sp>
      <p:sp>
        <p:nvSpPr>
          <p:cNvPr id="4" name="Content Placeholder 3"/>
          <p:cNvSpPr>
            <a:spLocks noGrp="1"/>
          </p:cNvSpPr>
          <p:nvPr>
            <p:ph idx="1"/>
          </p:nvPr>
        </p:nvSpPr>
        <p:spPr>
          <a:xfrm>
            <a:off x="383618" y="1700931"/>
            <a:ext cx="11422063" cy="4947709"/>
          </a:xfrm>
        </p:spPr>
        <p:txBody>
          <a:bodyPr>
            <a:normAutofit fontScale="62500" lnSpcReduction="20000"/>
          </a:bodyPr>
          <a:lstStyle/>
          <a:p>
            <a:r>
              <a:rPr lang="en-US" dirty="0" smtClean="0"/>
              <a:t>Report Updates</a:t>
            </a:r>
          </a:p>
          <a:p>
            <a:pPr lvl="1"/>
            <a:r>
              <a:rPr lang="en-US" dirty="0"/>
              <a:t>Payroll Forecasting Dashboard</a:t>
            </a:r>
          </a:p>
          <a:p>
            <a:pPr lvl="1"/>
            <a:r>
              <a:rPr lang="en-US" dirty="0" smtClean="0"/>
              <a:t>Grants </a:t>
            </a:r>
            <a:r>
              <a:rPr lang="en-US" dirty="0"/>
              <a:t>Funds Available – added period to date (PTD) expense </a:t>
            </a:r>
            <a:r>
              <a:rPr lang="en-US" dirty="0" smtClean="0"/>
              <a:t>     column</a:t>
            </a:r>
            <a:r>
              <a:rPr lang="en-US" dirty="0"/>
              <a:t>  (Grants PG)</a:t>
            </a:r>
          </a:p>
          <a:p>
            <a:pPr lvl="1"/>
            <a:r>
              <a:rPr lang="en-US" dirty="0" smtClean="0"/>
              <a:t>Grants </a:t>
            </a:r>
            <a:r>
              <a:rPr lang="en-US" dirty="0"/>
              <a:t>Effort Reporting Dashboard</a:t>
            </a:r>
          </a:p>
          <a:p>
            <a:pPr lvl="1"/>
            <a:r>
              <a:rPr lang="en-US" dirty="0" smtClean="0"/>
              <a:t>Equipment </a:t>
            </a:r>
            <a:r>
              <a:rPr lang="en-US" dirty="0"/>
              <a:t>Inventory Dashboard – added ORG </a:t>
            </a:r>
            <a:r>
              <a:rPr lang="en-US" dirty="0" smtClean="0"/>
              <a:t>parent </a:t>
            </a:r>
            <a:r>
              <a:rPr lang="en-US" dirty="0"/>
              <a:t>prompts for enhanced </a:t>
            </a:r>
            <a:r>
              <a:rPr lang="en-US" dirty="0" smtClean="0"/>
              <a:t>reporting</a:t>
            </a:r>
          </a:p>
          <a:p>
            <a:r>
              <a:rPr lang="en-US" dirty="0" smtClean="0"/>
              <a:t>Tools Update</a:t>
            </a:r>
          </a:p>
          <a:p>
            <a:pPr lvl="1"/>
            <a:r>
              <a:rPr lang="en-US" dirty="0"/>
              <a:t>Added Account Validation Tool (AVT) to Finance&gt;Resources </a:t>
            </a:r>
            <a:r>
              <a:rPr lang="en-US" dirty="0" smtClean="0"/>
              <a:t>page</a:t>
            </a:r>
          </a:p>
          <a:p>
            <a:pPr lvl="1"/>
            <a:r>
              <a:rPr lang="en-US" dirty="0" smtClean="0"/>
              <a:t>Cost Center – added text referring people to AVT for new combinations.  This lookup does not display all valid combinations, but only those that have been used in the system.  To check if a combination of segments is valid in Ebiz, use the AVT which performs real time validation for accounts strings.</a:t>
            </a:r>
            <a:endParaRPr lang="en-US" dirty="0"/>
          </a:p>
          <a:p>
            <a:pPr marL="609585" lvl="1" indent="0">
              <a:buNone/>
            </a:pPr>
            <a:endParaRPr lang="en-US" sz="2100" dirty="0"/>
          </a:p>
          <a:p>
            <a:pPr lvl="1"/>
            <a:endParaRPr lang="en-US" sz="2100" dirty="0"/>
          </a:p>
        </p:txBody>
      </p:sp>
    </p:spTree>
    <p:extLst>
      <p:ext uri="{BB962C8B-B14F-4D97-AF65-F5344CB8AC3E}">
        <p14:creationId xmlns:p14="http://schemas.microsoft.com/office/powerpoint/2010/main" val="408543543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OBI Reports – Work in Progress</a:t>
            </a:r>
            <a:endParaRPr lang="en-US" dirty="0"/>
          </a:p>
        </p:txBody>
      </p:sp>
      <p:sp>
        <p:nvSpPr>
          <p:cNvPr id="4" name="Content Placeholder 3"/>
          <p:cNvSpPr>
            <a:spLocks noGrp="1"/>
          </p:cNvSpPr>
          <p:nvPr>
            <p:ph idx="1"/>
          </p:nvPr>
        </p:nvSpPr>
        <p:spPr>
          <a:xfrm>
            <a:off x="383618" y="1700931"/>
            <a:ext cx="11422063" cy="4947709"/>
          </a:xfrm>
        </p:spPr>
        <p:txBody>
          <a:bodyPr>
            <a:normAutofit fontScale="70000" lnSpcReduction="20000"/>
          </a:bodyPr>
          <a:lstStyle/>
          <a:p>
            <a:r>
              <a:rPr lang="en-US" dirty="0"/>
              <a:t>Bursar – Item Type dashboards – incorporate GL parent values and Grants Task Org hierarchy (previously only used ranges of segment values) – can produce combined GL/Grants report for any level of Org </a:t>
            </a:r>
            <a:r>
              <a:rPr lang="en-US" dirty="0" smtClean="0"/>
              <a:t>hierarchy</a:t>
            </a:r>
            <a:endParaRPr lang="en-US" dirty="0"/>
          </a:p>
          <a:p>
            <a:r>
              <a:rPr lang="en-US" dirty="0" smtClean="0"/>
              <a:t>GL </a:t>
            </a:r>
            <a:r>
              <a:rPr lang="en-US" dirty="0"/>
              <a:t>- Bridging TBS (The budget sheet) categories for financial statements</a:t>
            </a:r>
          </a:p>
          <a:p>
            <a:r>
              <a:rPr lang="en-US" dirty="0" smtClean="0"/>
              <a:t>GL </a:t>
            </a:r>
            <a:r>
              <a:rPr lang="en-US" dirty="0"/>
              <a:t>Funds Available – adding Grants Source flag to output to identify cost centers that summarize Grants </a:t>
            </a:r>
            <a:r>
              <a:rPr lang="en-US" dirty="0" smtClean="0"/>
              <a:t>activity</a:t>
            </a:r>
            <a:endParaRPr lang="en-US" dirty="0"/>
          </a:p>
          <a:p>
            <a:r>
              <a:rPr lang="en-US" dirty="0"/>
              <a:t>Grants AR dashboard – developing dashboard for reporting on open AR Grants invoices (Grants PG)</a:t>
            </a:r>
          </a:p>
          <a:p>
            <a:r>
              <a:rPr lang="en-US" dirty="0" smtClean="0"/>
              <a:t>Developing </a:t>
            </a:r>
            <a:r>
              <a:rPr lang="en-US" dirty="0"/>
              <a:t>JET for uploading GL/Grants journal entries directly to eBiz</a:t>
            </a:r>
          </a:p>
          <a:p>
            <a:pPr marL="0" indent="0">
              <a:buNone/>
            </a:pPr>
            <a:endParaRPr lang="en-US" dirty="0"/>
          </a:p>
        </p:txBody>
      </p:sp>
    </p:spTree>
    <p:extLst>
      <p:ext uri="{BB962C8B-B14F-4D97-AF65-F5344CB8AC3E}">
        <p14:creationId xmlns:p14="http://schemas.microsoft.com/office/powerpoint/2010/main" val="184206279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3605" y="1748985"/>
            <a:ext cx="6027815" cy="1326724"/>
          </a:xfrm>
        </p:spPr>
        <p:txBody>
          <a:bodyPr/>
          <a:lstStyle/>
          <a:p>
            <a:r>
              <a:rPr lang="en-US" dirty="0" smtClean="0"/>
              <a:t>Tuesday, April 9</a:t>
            </a:r>
            <a:br>
              <a:rPr lang="en-US" dirty="0" smtClean="0"/>
            </a:br>
            <a:r>
              <a:rPr lang="en-US" dirty="0" smtClean="0"/>
              <a:t>9-11 AM</a:t>
            </a:r>
          </a:p>
          <a:p>
            <a:r>
              <a:rPr lang="en-US" dirty="0" smtClean="0"/>
              <a:t>HRTC 141-45</a:t>
            </a:r>
            <a:endParaRPr lang="en-US" dirty="0"/>
          </a:p>
        </p:txBody>
      </p:sp>
      <p:sp>
        <p:nvSpPr>
          <p:cNvPr id="3" name="Text Placeholder 2"/>
          <p:cNvSpPr>
            <a:spLocks noGrp="1"/>
          </p:cNvSpPr>
          <p:nvPr>
            <p:ph type="body" sz="quarter" idx="11"/>
          </p:nvPr>
        </p:nvSpPr>
        <p:spPr/>
        <p:txBody>
          <a:bodyPr/>
          <a:lstStyle/>
          <a:p>
            <a:r>
              <a:rPr lang="en-US" dirty="0" smtClean="0"/>
              <a:t>Next Business Forum</a:t>
            </a:r>
            <a:endParaRPr lang="en-US" dirty="0"/>
          </a:p>
        </p:txBody>
      </p:sp>
    </p:spTree>
    <p:extLst>
      <p:ext uri="{BB962C8B-B14F-4D97-AF65-F5344CB8AC3E}">
        <p14:creationId xmlns:p14="http://schemas.microsoft.com/office/powerpoint/2010/main" val="2341600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3118" y="327215"/>
            <a:ext cx="11422563" cy="768628"/>
          </a:xfrm>
        </p:spPr>
        <p:txBody>
          <a:bodyPr/>
          <a:lstStyle/>
          <a:p>
            <a:r>
              <a:rPr lang="en-US" dirty="0" smtClean="0"/>
              <a:t>Budget Partner Group Representation</a:t>
            </a:r>
            <a:endParaRPr lang="en-US" dirty="0"/>
          </a:p>
        </p:txBody>
      </p:sp>
      <p:sp>
        <p:nvSpPr>
          <p:cNvPr id="4" name="Content Placeholder 3"/>
          <p:cNvSpPr>
            <a:spLocks noGrp="1"/>
          </p:cNvSpPr>
          <p:nvPr>
            <p:ph idx="1"/>
          </p:nvPr>
        </p:nvSpPr>
        <p:spPr>
          <a:xfrm>
            <a:off x="383118" y="1176795"/>
            <a:ext cx="11422063" cy="4479068"/>
          </a:xfrm>
        </p:spPr>
        <p:txBody>
          <a:bodyPr>
            <a:normAutofit fontScale="85000" lnSpcReduction="10000"/>
          </a:bodyPr>
          <a:lstStyle/>
          <a:p>
            <a:pPr marL="0" indent="0">
              <a:buNone/>
            </a:pPr>
            <a:r>
              <a:rPr lang="en-US" sz="3800" dirty="0"/>
              <a:t>The Budget Partner Group is co-chaired by the Director of Budget Planning &amp; Analysis and a member of the RC Strategy Group, as selected by the RC Strategy Chair. The RC Strategy Group Co-chair will serve a </a:t>
            </a:r>
            <a:r>
              <a:rPr lang="en-US" sz="3800" dirty="0" smtClean="0"/>
              <a:t>two-year </a:t>
            </a:r>
            <a:r>
              <a:rPr lang="en-US" sz="3800" dirty="0"/>
              <a:t>term. </a:t>
            </a:r>
          </a:p>
          <a:p>
            <a:pPr marL="0" indent="0">
              <a:buNone/>
            </a:pPr>
            <a:endParaRPr lang="en-US" sz="3800" dirty="0"/>
          </a:p>
          <a:p>
            <a:pPr marL="0" indent="0">
              <a:buNone/>
            </a:pPr>
            <a:r>
              <a:rPr lang="en-US" sz="3800" b="1" dirty="0">
                <a:solidFill>
                  <a:srgbClr val="00694E"/>
                </a:solidFill>
              </a:rPr>
              <a:t>RC-Strategy Co-Chair</a:t>
            </a:r>
            <a:r>
              <a:rPr lang="en-US" sz="3800" dirty="0"/>
              <a:t>: </a:t>
            </a:r>
          </a:p>
          <a:p>
            <a:pPr marL="0" indent="0">
              <a:buNone/>
            </a:pPr>
            <a:r>
              <a:rPr lang="en-US" sz="3800" dirty="0"/>
              <a:t>Mike Finney, CFAO of the Voinovich School</a:t>
            </a:r>
          </a:p>
          <a:p>
            <a:pPr marL="0" indent="0">
              <a:buNone/>
            </a:pPr>
            <a:r>
              <a:rPr lang="en-US" sz="3800" b="1" dirty="0"/>
              <a:t>All campus planning units </a:t>
            </a:r>
            <a:r>
              <a:rPr lang="en-US" sz="3800" dirty="0"/>
              <a:t>have at-least one member on the committee. </a:t>
            </a:r>
          </a:p>
          <a:p>
            <a:pPr marL="0" indent="0">
              <a:buNone/>
            </a:pPr>
            <a:endParaRPr lang="en-US" dirty="0"/>
          </a:p>
        </p:txBody>
      </p:sp>
    </p:spTree>
    <p:extLst>
      <p:ext uri="{BB962C8B-B14F-4D97-AF65-F5344CB8AC3E}">
        <p14:creationId xmlns:p14="http://schemas.microsoft.com/office/powerpoint/2010/main" val="1795847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32721" y="396884"/>
            <a:ext cx="11421533" cy="686858"/>
          </a:xfrm>
        </p:spPr>
        <p:txBody>
          <a:bodyPr/>
          <a:lstStyle/>
          <a:p>
            <a:r>
              <a:rPr lang="en-US" sz="4000" dirty="0" smtClean="0"/>
              <a:t>FY18 Outcomes</a:t>
            </a:r>
          </a:p>
          <a:p>
            <a:endParaRPr lang="en-US" dirty="0"/>
          </a:p>
        </p:txBody>
      </p:sp>
      <p:sp>
        <p:nvSpPr>
          <p:cNvPr id="4" name="Content Placeholder 3"/>
          <p:cNvSpPr>
            <a:spLocks noGrp="1"/>
          </p:cNvSpPr>
          <p:nvPr>
            <p:ph idx="1"/>
          </p:nvPr>
        </p:nvSpPr>
        <p:spPr>
          <a:xfrm>
            <a:off x="232721" y="1218725"/>
            <a:ext cx="11722326" cy="5582194"/>
          </a:xfrm>
        </p:spPr>
        <p:txBody>
          <a:bodyPr>
            <a:noAutofit/>
          </a:bodyPr>
          <a:lstStyle/>
          <a:p>
            <a:pPr lvl="0" fontAlgn="base"/>
            <a:r>
              <a:rPr lang="en-US" sz="3200" dirty="0"/>
              <a:t>Improved the timeliness and accuracy of the University’s Original Budget Load, as compared to prior years</a:t>
            </a:r>
          </a:p>
          <a:p>
            <a:pPr lvl="0" fontAlgn="base"/>
            <a:r>
              <a:rPr lang="en-US" sz="3200" dirty="0"/>
              <a:t>Improved timeliness and scope of planning unit Budget Book submissions, including:</a:t>
            </a:r>
          </a:p>
          <a:p>
            <a:pPr lvl="1" fontAlgn="base"/>
            <a:r>
              <a:rPr lang="en-US" sz="3200" dirty="0"/>
              <a:t>Published narratives</a:t>
            </a:r>
          </a:p>
          <a:p>
            <a:pPr lvl="1" fontAlgn="base"/>
            <a:r>
              <a:rPr lang="en-US" sz="3200" dirty="0"/>
              <a:t>Reviewing and validating dashboard information</a:t>
            </a:r>
          </a:p>
          <a:p>
            <a:pPr lvl="1" fontAlgn="base"/>
            <a:r>
              <a:rPr lang="en-US" sz="3200" dirty="0"/>
              <a:t>Expanding the scope of the enrollment assumptions published in the FY19 Budget Book</a:t>
            </a:r>
          </a:p>
          <a:p>
            <a:endParaRPr lang="en-US" sz="2400" dirty="0"/>
          </a:p>
        </p:txBody>
      </p:sp>
    </p:spTree>
    <p:extLst>
      <p:ext uri="{BB962C8B-B14F-4D97-AF65-F5344CB8AC3E}">
        <p14:creationId xmlns:p14="http://schemas.microsoft.com/office/powerpoint/2010/main" val="3545838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32721" y="396884"/>
            <a:ext cx="11421533" cy="686858"/>
          </a:xfrm>
        </p:spPr>
        <p:txBody>
          <a:bodyPr/>
          <a:lstStyle/>
          <a:p>
            <a:r>
              <a:rPr lang="en-US" sz="4000" dirty="0" smtClean="0"/>
              <a:t>FY19 Budget Partner Group Goals</a:t>
            </a:r>
            <a:endParaRPr lang="en-US" dirty="0"/>
          </a:p>
        </p:txBody>
      </p:sp>
      <p:sp>
        <p:nvSpPr>
          <p:cNvPr id="4" name="Content Placeholder 3"/>
          <p:cNvSpPr>
            <a:spLocks noGrp="1"/>
          </p:cNvSpPr>
          <p:nvPr>
            <p:ph idx="1"/>
          </p:nvPr>
        </p:nvSpPr>
        <p:spPr>
          <a:xfrm>
            <a:off x="232721" y="1218724"/>
            <a:ext cx="11722326" cy="5852635"/>
          </a:xfrm>
        </p:spPr>
        <p:txBody>
          <a:bodyPr>
            <a:noAutofit/>
          </a:bodyPr>
          <a:lstStyle/>
          <a:p>
            <a:pPr lvl="0"/>
            <a:r>
              <a:rPr lang="en-US" sz="2800" dirty="0"/>
              <a:t>Enhance existing tools and develop new tools that facilitate efficient budgeting </a:t>
            </a:r>
          </a:p>
          <a:p>
            <a:pPr lvl="0"/>
            <a:r>
              <a:rPr lang="en-US" sz="2800" dirty="0"/>
              <a:t>Train members on how to effectively budget and estimate revenues and expenses</a:t>
            </a:r>
          </a:p>
          <a:p>
            <a:pPr lvl="0"/>
            <a:r>
              <a:rPr lang="en-US" sz="2800" dirty="0"/>
              <a:t>Facilitate dialogue among members to encourage the sharing of ideas and techniques used across the University for effective budgeting</a:t>
            </a:r>
          </a:p>
          <a:p>
            <a:pPr lvl="0"/>
            <a:r>
              <a:rPr lang="en-US" sz="2800" dirty="0"/>
              <a:t>Communicate best practices in budgeting to other planning units</a:t>
            </a:r>
          </a:p>
          <a:p>
            <a:pPr lvl="0"/>
            <a:r>
              <a:rPr lang="en-US" sz="2800" dirty="0"/>
              <a:t>Better communicate the status of the University’s strategic priorities and budget process</a:t>
            </a:r>
          </a:p>
          <a:p>
            <a:endParaRPr lang="en-US" sz="2400" dirty="0"/>
          </a:p>
        </p:txBody>
      </p:sp>
    </p:spTree>
    <p:extLst>
      <p:ext uri="{BB962C8B-B14F-4D97-AF65-F5344CB8AC3E}">
        <p14:creationId xmlns:p14="http://schemas.microsoft.com/office/powerpoint/2010/main" val="2963479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32721" y="396884"/>
            <a:ext cx="11421533" cy="686858"/>
          </a:xfrm>
        </p:spPr>
        <p:txBody>
          <a:bodyPr/>
          <a:lstStyle/>
          <a:p>
            <a:r>
              <a:rPr lang="en-US" sz="4000" dirty="0" smtClean="0"/>
              <a:t>FY19 Budget Partner Group Metrics</a:t>
            </a:r>
          </a:p>
          <a:p>
            <a:endParaRPr lang="en-US" dirty="0"/>
          </a:p>
        </p:txBody>
      </p:sp>
      <p:sp>
        <p:nvSpPr>
          <p:cNvPr id="4" name="Content Placeholder 3"/>
          <p:cNvSpPr>
            <a:spLocks noGrp="1"/>
          </p:cNvSpPr>
          <p:nvPr>
            <p:ph idx="1"/>
          </p:nvPr>
        </p:nvSpPr>
        <p:spPr>
          <a:xfrm>
            <a:off x="239019" y="1083742"/>
            <a:ext cx="11722326" cy="5852635"/>
          </a:xfrm>
        </p:spPr>
        <p:txBody>
          <a:bodyPr>
            <a:noAutofit/>
          </a:bodyPr>
          <a:lstStyle/>
          <a:p>
            <a:r>
              <a:rPr lang="en-US" sz="2600" b="1" dirty="0"/>
              <a:t>Metric #1: Expand Templates and Tools Deliverables</a:t>
            </a:r>
          </a:p>
          <a:p>
            <a:pPr marL="457200" lvl="1" indent="0">
              <a:buNone/>
            </a:pPr>
            <a:r>
              <a:rPr lang="en-US" sz="2600" dirty="0"/>
              <a:t>Goal: Increase the number of Templates and Tools meetings to identify how OBI catalog report training and additional tool development can enhance budget </a:t>
            </a:r>
            <a:r>
              <a:rPr lang="en-US" sz="2600" dirty="0" smtClean="0"/>
              <a:t>preparation</a:t>
            </a:r>
            <a:endParaRPr lang="en-US" sz="2600" dirty="0"/>
          </a:p>
          <a:p>
            <a:r>
              <a:rPr lang="en-US" sz="2600" b="1" dirty="0"/>
              <a:t>Metric #2: Measure Annual Budget to Actual Expense Variance</a:t>
            </a:r>
          </a:p>
          <a:p>
            <a:pPr marL="457200" lvl="1" indent="0">
              <a:buNone/>
            </a:pPr>
            <a:r>
              <a:rPr lang="en-US" sz="2600" dirty="0"/>
              <a:t>Goal: Improve variance between budgeted and actual (direct) expenses over </a:t>
            </a:r>
            <a:r>
              <a:rPr lang="en-US" sz="2600" dirty="0" smtClean="0"/>
              <a:t>time</a:t>
            </a:r>
            <a:endParaRPr lang="en-US" sz="2600" dirty="0"/>
          </a:p>
          <a:p>
            <a:r>
              <a:rPr lang="en-US" sz="2600" b="1" dirty="0"/>
              <a:t>Metric #3: Begin the Development of a Compensation Forecasting Model</a:t>
            </a:r>
          </a:p>
          <a:p>
            <a:pPr marL="457200" lvl="1" indent="0">
              <a:buNone/>
            </a:pPr>
            <a:r>
              <a:rPr lang="en-US" sz="2600" dirty="0"/>
              <a:t>Goal: Through the Templates and Tools Work Group begin the development of a compensation forecasting model that planning units can utilize for budgeting and faculty/staff FTE counts; incorporating best practices from planning units</a:t>
            </a:r>
          </a:p>
          <a:p>
            <a:endParaRPr lang="en-US" sz="2400" dirty="0"/>
          </a:p>
        </p:txBody>
      </p:sp>
    </p:spTree>
    <p:extLst>
      <p:ext uri="{BB962C8B-B14F-4D97-AF65-F5344CB8AC3E}">
        <p14:creationId xmlns:p14="http://schemas.microsoft.com/office/powerpoint/2010/main" val="4205345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BOT_MASTER">
  <a:themeElements>
    <a:clrScheme name="Custom 1">
      <a:dk1>
        <a:srgbClr val="776F67"/>
      </a:dk1>
      <a:lt1>
        <a:sysClr val="window" lastClr="FFFFFF"/>
      </a:lt1>
      <a:dk2>
        <a:srgbClr val="282828"/>
      </a:dk2>
      <a:lt2>
        <a:srgbClr val="00694E"/>
      </a:lt2>
      <a:accent1>
        <a:srgbClr val="003050"/>
      </a:accent1>
      <a:accent2>
        <a:srgbClr val="C0143C"/>
      </a:accent2>
      <a:accent3>
        <a:srgbClr val="D3A985"/>
      </a:accent3>
      <a:accent4>
        <a:srgbClr val="612D62"/>
      </a:accent4>
      <a:accent5>
        <a:srgbClr val="6EB4CD"/>
      </a:accent5>
      <a:accent6>
        <a:srgbClr val="F4AA00"/>
      </a:accent6>
      <a:hlink>
        <a:srgbClr val="8FD400"/>
      </a:hlink>
      <a:folHlink>
        <a:srgbClr val="6991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U BoT template - Widescreen 16.9.potx" id="{4BC2F8AE-8E41-4581-862E-59E9E12A4834}" vid="{AB1C6B35-DEC7-4583-BC58-2B07065C8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7F434EBE0E373438C1C943C50140A74" ma:contentTypeVersion="10" ma:contentTypeDescription="Create a new document." ma:contentTypeScope="" ma:versionID="e60e93c0a7bbef1064c7d9ffe8f0a168">
  <xsd:schema xmlns:xsd="http://www.w3.org/2001/XMLSchema" xmlns:xs="http://www.w3.org/2001/XMLSchema" xmlns:p="http://schemas.microsoft.com/office/2006/metadata/properties" xmlns:ns2="d90a3a6c-e566-4cd3-8d71-07e1dd1f097d" xmlns:ns3="dc6d38ae-da85-41f9-96ee-979e6e200399" targetNamespace="http://schemas.microsoft.com/office/2006/metadata/properties" ma:root="true" ma:fieldsID="b498524f1e7522fb64dc00a3e49a82db" ns2:_="" ns3:_="">
    <xsd:import namespace="d90a3a6c-e566-4cd3-8d71-07e1dd1f097d"/>
    <xsd:import namespace="dc6d38ae-da85-41f9-96ee-979e6e20039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0a3a6c-e566-4cd3-8d71-07e1dd1f09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6d38ae-da85-41f9-96ee-979e6e20039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17216A8-A7C6-4721-8EF0-D467B1A9C1EE}">
  <ds:schemaRefs>
    <ds:schemaRef ds:uri="http://purl.org/dc/elements/1.1/"/>
    <ds:schemaRef ds:uri="http://purl.org/dc/dcmitype/"/>
    <ds:schemaRef ds:uri="http://schemas.microsoft.com/office/2006/documentManagement/types"/>
    <ds:schemaRef ds:uri="http://schemas.microsoft.com/office/infopath/2007/PartnerControls"/>
    <ds:schemaRef ds:uri="http://schemas.microsoft.com/office/2006/metadata/properties"/>
    <ds:schemaRef ds:uri="dc6d38ae-da85-41f9-96ee-979e6e200399"/>
    <ds:schemaRef ds:uri="d90a3a6c-e566-4cd3-8d71-07e1dd1f097d"/>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8F91F026-7741-4DE7-B12F-DEDA4A82AB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0a3a6c-e566-4cd3-8d71-07e1dd1f097d"/>
    <ds:schemaRef ds:uri="dc6d38ae-da85-41f9-96ee-979e6e2003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294FDCB-0A6D-42D7-A67F-0A34AA142B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OU BoT template - Widescreen 16.9</Template>
  <TotalTime>403</TotalTime>
  <Words>2375</Words>
  <Application>Microsoft Office PowerPoint</Application>
  <PresentationFormat>Widescreen</PresentationFormat>
  <Paragraphs>331</Paragraphs>
  <Slides>53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Arial Hebrew</vt:lpstr>
      <vt:lpstr>Arial Hebrew Light</vt:lpstr>
      <vt:lpstr>Calibri</vt:lpstr>
      <vt:lpstr>Wingdings</vt:lpstr>
      <vt:lpstr>BOT_MASTER</vt:lpstr>
      <vt:lpstr>Business Forum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FY20 Athens UG Enrollment Assumptions</vt:lpstr>
      <vt:lpstr>Graduate Headcount Projections</vt:lpstr>
      <vt:lpstr>PowerPoint Presentation</vt:lpstr>
      <vt:lpstr>PowerPoint Presentation</vt:lpstr>
      <vt:lpstr>PowerPoint Presentation</vt:lpstr>
      <vt:lpstr>PowerPoint Presentation</vt:lpstr>
      <vt:lpstr>PowerPoint Presentation</vt:lpstr>
      <vt:lpstr>PowerPoint Presentation</vt:lpstr>
      <vt:lpstr>Accounting &amp; Reporting Partner Group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Red Flag Rules – Policy 48.001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Travel Update</vt:lpstr>
      <vt:lpstr>PowerPoint Presentation</vt:lpstr>
      <vt:lpstr>Travel Update</vt:lpstr>
      <vt:lpstr>Travel Update</vt:lpstr>
      <vt:lpstr>PowerPoint Presentation</vt:lpstr>
      <vt:lpstr>PowerPoint Presentation</vt:lpstr>
      <vt:lpstr>PowerPoint Presentation</vt:lpstr>
      <vt:lpstr>PowerPoint Presentation</vt:lpstr>
    </vt:vector>
  </TitlesOfParts>
  <Company>Ohio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Topic</dc:title>
  <dc:creator>Cochran, Jennifer</dc:creator>
  <cp:lastModifiedBy>Cochran, Jennifer</cp:lastModifiedBy>
  <cp:revision>26</cp:revision>
  <cp:lastPrinted>2017-04-06T15:25:43Z</cp:lastPrinted>
  <dcterms:created xsi:type="dcterms:W3CDTF">2017-11-09T21:22:04Z</dcterms:created>
  <dcterms:modified xsi:type="dcterms:W3CDTF">2019-02-06T14:55:29Z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0x01010007F434EBE0E373438C1C943C50140A74</vt:lpwstr>
  </property>
</Properties>
</file>