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96" r:id="rId2"/>
    <p:sldId id="297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8" r:id="rId28"/>
    <p:sldId id="376" r:id="rId29"/>
    <p:sldId id="377" r:id="rId30"/>
    <p:sldId id="340" r:id="rId31"/>
    <p:sldId id="341" r:id="rId32"/>
    <p:sldId id="336" r:id="rId33"/>
    <p:sldId id="337" r:id="rId34"/>
    <p:sldId id="390" r:id="rId35"/>
    <p:sldId id="391" r:id="rId36"/>
    <p:sldId id="392" r:id="rId37"/>
    <p:sldId id="393" r:id="rId38"/>
    <p:sldId id="387" r:id="rId39"/>
    <p:sldId id="388" r:id="rId40"/>
    <p:sldId id="389" r:id="rId41"/>
    <p:sldId id="394" r:id="rId42"/>
    <p:sldId id="395" r:id="rId43"/>
    <p:sldId id="396" r:id="rId44"/>
    <p:sldId id="350" r:id="rId45"/>
    <p:sldId id="342" r:id="rId46"/>
    <p:sldId id="386" r:id="rId47"/>
    <p:sldId id="379" r:id="rId48"/>
    <p:sldId id="380" r:id="rId49"/>
    <p:sldId id="381" r:id="rId50"/>
    <p:sldId id="382" r:id="rId51"/>
    <p:sldId id="383" r:id="rId52"/>
    <p:sldId id="384" r:id="rId53"/>
    <p:sldId id="38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4E"/>
    <a:srgbClr val="CBD4D0"/>
    <a:srgbClr val="E7EBE9"/>
    <a:srgbClr val="808080"/>
    <a:srgbClr val="776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02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07567-6FC8-4CA4-8825-DF5FC0567D0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4E38B0-428A-41FA-B4A6-07F9989C508C}">
      <dgm:prSet phldrT="[Text]"/>
      <dgm:spPr/>
      <dgm:t>
        <a:bodyPr/>
        <a:lstStyle/>
        <a:p>
          <a:r>
            <a:rPr lang="en-US" dirty="0" smtClean="0"/>
            <a:t>Initiator creates and submits request for Overload for employee</a:t>
          </a:r>
          <a:endParaRPr lang="en-US" dirty="0"/>
        </a:p>
      </dgm:t>
    </dgm:pt>
    <dgm:pt modelId="{467C5A19-CEC7-4CE0-9BC1-2BBE02470516}" type="parTrans" cxnId="{534547A1-8180-4F39-B747-1195895B74B6}">
      <dgm:prSet/>
      <dgm:spPr/>
      <dgm:t>
        <a:bodyPr/>
        <a:lstStyle/>
        <a:p>
          <a:endParaRPr lang="en-US"/>
        </a:p>
      </dgm:t>
    </dgm:pt>
    <dgm:pt modelId="{83E67600-AC72-48B2-985E-B7091D79FDC4}" type="sibTrans" cxnId="{534547A1-8180-4F39-B747-1195895B74B6}">
      <dgm:prSet/>
      <dgm:spPr/>
      <dgm:t>
        <a:bodyPr/>
        <a:lstStyle/>
        <a:p>
          <a:endParaRPr lang="en-US"/>
        </a:p>
      </dgm:t>
    </dgm:pt>
    <dgm:pt modelId="{F64B4E84-0C9C-4AF4-92DB-A5B71FD970B9}">
      <dgm:prSet phldrT="[Text]"/>
      <dgm:spPr/>
      <dgm:t>
        <a:bodyPr/>
        <a:lstStyle/>
        <a:p>
          <a:r>
            <a:rPr lang="en-US" dirty="0" smtClean="0"/>
            <a:t>Sent to employee’s supervisor/employee’s department chair for approval</a:t>
          </a:r>
          <a:endParaRPr lang="en-US" dirty="0"/>
        </a:p>
      </dgm:t>
    </dgm:pt>
    <dgm:pt modelId="{65B4F222-DDFD-4C04-8F62-CA25A77C762B}" type="parTrans" cxnId="{AD45A200-BEE1-4D30-9F00-A9E838FADAE7}">
      <dgm:prSet/>
      <dgm:spPr/>
      <dgm:t>
        <a:bodyPr/>
        <a:lstStyle/>
        <a:p>
          <a:endParaRPr lang="en-US"/>
        </a:p>
      </dgm:t>
    </dgm:pt>
    <dgm:pt modelId="{42697544-746F-4D84-9A95-4BEAEBD548C0}" type="sibTrans" cxnId="{AD45A200-BEE1-4D30-9F00-A9E838FADAE7}">
      <dgm:prSet/>
      <dgm:spPr/>
      <dgm:t>
        <a:bodyPr/>
        <a:lstStyle/>
        <a:p>
          <a:endParaRPr lang="en-US"/>
        </a:p>
      </dgm:t>
    </dgm:pt>
    <dgm:pt modelId="{6B5D9ED4-682B-4A62-8F3D-D74EEBFFE590}">
      <dgm:prSet phldrT="[Text]"/>
      <dgm:spPr/>
      <dgm:t>
        <a:bodyPr/>
        <a:lstStyle/>
        <a:p>
          <a:r>
            <a:rPr lang="en-US" dirty="0" smtClean="0"/>
            <a:t>Employee’s Planning Unit Approver reviews and approves</a:t>
          </a:r>
          <a:endParaRPr lang="en-US" dirty="0"/>
        </a:p>
      </dgm:t>
    </dgm:pt>
    <dgm:pt modelId="{0741D296-564B-4E36-8F52-D14D4D35EA08}" type="parTrans" cxnId="{5A4BEEE7-5DDA-4B47-ADC1-34A254CD91FA}">
      <dgm:prSet/>
      <dgm:spPr/>
      <dgm:t>
        <a:bodyPr/>
        <a:lstStyle/>
        <a:p>
          <a:endParaRPr lang="en-US"/>
        </a:p>
      </dgm:t>
    </dgm:pt>
    <dgm:pt modelId="{40BD4471-2A13-4806-A9B2-21F598C27D23}" type="sibTrans" cxnId="{5A4BEEE7-5DDA-4B47-ADC1-34A254CD91FA}">
      <dgm:prSet/>
      <dgm:spPr/>
      <dgm:t>
        <a:bodyPr/>
        <a:lstStyle/>
        <a:p>
          <a:endParaRPr lang="en-US"/>
        </a:p>
      </dgm:t>
    </dgm:pt>
    <dgm:pt modelId="{21767FB6-1F5B-4EA9-9CCB-042E165132B7}">
      <dgm:prSet phldrT="[Text]"/>
      <dgm:spPr/>
      <dgm:t>
        <a:bodyPr/>
        <a:lstStyle/>
        <a:p>
          <a:r>
            <a:rPr lang="en-US" dirty="0" smtClean="0"/>
            <a:t>Planning Unit Approver of department the employee will be teaching for reviews and approves</a:t>
          </a:r>
          <a:endParaRPr lang="en-US" dirty="0"/>
        </a:p>
      </dgm:t>
    </dgm:pt>
    <dgm:pt modelId="{1E82DC7F-23A1-4D5C-ADA5-18AC90F26957}" type="parTrans" cxnId="{4B2C8A62-792B-45E6-98BA-747CA60DEB5E}">
      <dgm:prSet/>
      <dgm:spPr/>
      <dgm:t>
        <a:bodyPr/>
        <a:lstStyle/>
        <a:p>
          <a:endParaRPr lang="en-US"/>
        </a:p>
      </dgm:t>
    </dgm:pt>
    <dgm:pt modelId="{D9830AB7-5050-4151-A146-66837190C6AC}" type="sibTrans" cxnId="{4B2C8A62-792B-45E6-98BA-747CA60DEB5E}">
      <dgm:prSet/>
      <dgm:spPr/>
      <dgm:t>
        <a:bodyPr/>
        <a:lstStyle/>
        <a:p>
          <a:endParaRPr lang="en-US"/>
        </a:p>
      </dgm:t>
    </dgm:pt>
    <dgm:pt modelId="{0C653535-AECD-4436-9CE0-2688E7FAD209}">
      <dgm:prSet phldrT="[Text]"/>
      <dgm:spPr/>
      <dgm:t>
        <a:bodyPr/>
        <a:lstStyle/>
        <a:p>
          <a:r>
            <a:rPr lang="en-US" dirty="0" smtClean="0"/>
            <a:t>If overload is over 25% of employee’s base salary, contract will be sent to the office of </a:t>
          </a:r>
          <a:r>
            <a:rPr lang="en-US" b="0" i="0" dirty="0" smtClean="0"/>
            <a:t>Associate Provost for Faculty &amp; Academic Planning for approval</a:t>
          </a:r>
          <a:endParaRPr lang="en-US" dirty="0"/>
        </a:p>
      </dgm:t>
    </dgm:pt>
    <dgm:pt modelId="{334DA2D6-A639-4788-950B-CEFA7EE0CB6D}" type="parTrans" cxnId="{B600E7CF-E615-4400-8BCE-D3363A848D79}">
      <dgm:prSet/>
      <dgm:spPr/>
      <dgm:t>
        <a:bodyPr/>
        <a:lstStyle/>
        <a:p>
          <a:endParaRPr lang="en-US"/>
        </a:p>
      </dgm:t>
    </dgm:pt>
    <dgm:pt modelId="{E4DFAB8A-2871-445C-BEC1-C12736908E1F}" type="sibTrans" cxnId="{B600E7CF-E615-4400-8BCE-D3363A848D79}">
      <dgm:prSet/>
      <dgm:spPr/>
      <dgm:t>
        <a:bodyPr/>
        <a:lstStyle/>
        <a:p>
          <a:endParaRPr lang="en-US"/>
        </a:p>
      </dgm:t>
    </dgm:pt>
    <dgm:pt modelId="{622F1453-DF14-4658-8AE1-434D56A925F5}">
      <dgm:prSet phldrT="[Text]"/>
      <dgm:spPr/>
      <dgm:t>
        <a:bodyPr/>
        <a:lstStyle/>
        <a:p>
          <a:r>
            <a:rPr lang="en-US" dirty="0" smtClean="0"/>
            <a:t>Payroll reviews for accuracy and makes final approval</a:t>
          </a:r>
          <a:endParaRPr lang="en-US" dirty="0"/>
        </a:p>
      </dgm:t>
    </dgm:pt>
    <dgm:pt modelId="{C4A2CE90-1D6C-4BBE-93BD-4631ECABA78D}" type="parTrans" cxnId="{4E0BB12D-5502-4A83-99CC-F35977F2150D}">
      <dgm:prSet/>
      <dgm:spPr/>
      <dgm:t>
        <a:bodyPr/>
        <a:lstStyle/>
        <a:p>
          <a:endParaRPr lang="en-US"/>
        </a:p>
      </dgm:t>
    </dgm:pt>
    <dgm:pt modelId="{10CE0D61-B18A-4BB3-BF52-824B1D77A1B7}" type="sibTrans" cxnId="{4E0BB12D-5502-4A83-99CC-F35977F2150D}">
      <dgm:prSet/>
      <dgm:spPr/>
      <dgm:t>
        <a:bodyPr/>
        <a:lstStyle/>
        <a:p>
          <a:endParaRPr lang="en-US"/>
        </a:p>
      </dgm:t>
    </dgm:pt>
    <dgm:pt modelId="{5AEF877A-394D-4517-9907-55EDDCD501D5}">
      <dgm:prSet phldrT="[Text]"/>
      <dgm:spPr/>
      <dgm:t>
        <a:bodyPr/>
        <a:lstStyle/>
        <a:p>
          <a:r>
            <a:rPr lang="en-US" dirty="0" smtClean="0"/>
            <a:t>Contract is approved and pay element in Oracle is created.  Employee will receive an email FYI</a:t>
          </a:r>
          <a:endParaRPr lang="en-US" dirty="0"/>
        </a:p>
      </dgm:t>
    </dgm:pt>
    <dgm:pt modelId="{308018EC-9E8E-47CB-AB1C-D188838851DF}" type="parTrans" cxnId="{A7250A6B-4DB8-4CCE-BEDB-59BD904C45D7}">
      <dgm:prSet/>
      <dgm:spPr/>
      <dgm:t>
        <a:bodyPr/>
        <a:lstStyle/>
        <a:p>
          <a:endParaRPr lang="en-US"/>
        </a:p>
      </dgm:t>
    </dgm:pt>
    <dgm:pt modelId="{BD449745-04E2-48E2-B68D-FB3F68690651}" type="sibTrans" cxnId="{A7250A6B-4DB8-4CCE-BEDB-59BD904C45D7}">
      <dgm:prSet/>
      <dgm:spPr/>
      <dgm:t>
        <a:bodyPr/>
        <a:lstStyle/>
        <a:p>
          <a:endParaRPr lang="en-US"/>
        </a:p>
      </dgm:t>
    </dgm:pt>
    <dgm:pt modelId="{928C42C9-1004-490B-8BD4-2BF7E781D375}" type="pres">
      <dgm:prSet presAssocID="{87007567-6FC8-4CA4-8825-DF5FC0567D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E430A5-7E8A-4C1A-8178-88F5D8224597}" type="pres">
      <dgm:prSet presAssocID="{914E38B0-428A-41FA-B4A6-07F9989C508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35E4F-A086-4904-A529-4213B3C09E5E}" type="pres">
      <dgm:prSet presAssocID="{83E67600-AC72-48B2-985E-B7091D79FDC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D201A2E-AC97-4FF4-8914-69FFA570F24C}" type="pres">
      <dgm:prSet presAssocID="{83E67600-AC72-48B2-985E-B7091D79FDC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200AB905-B6AF-40F2-BAA1-5699A281932F}" type="pres">
      <dgm:prSet presAssocID="{F64B4E84-0C9C-4AF4-92DB-A5B71FD970B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DEC70-529C-4BD4-80B1-52E8D9731A80}" type="pres">
      <dgm:prSet presAssocID="{42697544-746F-4D84-9A95-4BEAEBD548C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0A4933B-061B-4424-8A64-90979A6FAD12}" type="pres">
      <dgm:prSet presAssocID="{42697544-746F-4D84-9A95-4BEAEBD548C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DF20EEF-582E-47BF-8616-EDE7340C3E29}" type="pres">
      <dgm:prSet presAssocID="{6B5D9ED4-682B-4A62-8F3D-D74EEBFFE59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2310F-38FC-4FB9-A929-AAA262DB2DD9}" type="pres">
      <dgm:prSet presAssocID="{40BD4471-2A13-4806-A9B2-21F598C27D23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C826FFA-4049-400A-9CC3-E18CBF18AFF3}" type="pres">
      <dgm:prSet presAssocID="{40BD4471-2A13-4806-A9B2-21F598C27D23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AACA9174-8C7C-482D-ADED-EBAF1A0FE472}" type="pres">
      <dgm:prSet presAssocID="{21767FB6-1F5B-4EA9-9CCB-042E165132B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1C770-7FD9-4445-B8B2-0B37869D4AB6}" type="pres">
      <dgm:prSet presAssocID="{D9830AB7-5050-4151-A146-66837190C6AC}" presName="sibTrans" presStyleLbl="sibTrans2D1" presStyleIdx="3" presStyleCnt="6"/>
      <dgm:spPr/>
      <dgm:t>
        <a:bodyPr/>
        <a:lstStyle/>
        <a:p>
          <a:endParaRPr lang="en-US"/>
        </a:p>
      </dgm:t>
    </dgm:pt>
    <dgm:pt modelId="{47E44F23-483E-4C93-BFDA-E77A529D9040}" type="pres">
      <dgm:prSet presAssocID="{D9830AB7-5050-4151-A146-66837190C6AC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CBDA671-F0CE-4CE6-A493-AC841FBFE802}" type="pres">
      <dgm:prSet presAssocID="{0C653535-AECD-4436-9CE0-2688E7FAD20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1384-631F-4884-81F4-2E3581CEE8E1}" type="pres">
      <dgm:prSet presAssocID="{E4DFAB8A-2871-445C-BEC1-C12736908E1F}" presName="sibTrans" presStyleLbl="sibTrans2D1" presStyleIdx="4" presStyleCnt="6"/>
      <dgm:spPr/>
      <dgm:t>
        <a:bodyPr/>
        <a:lstStyle/>
        <a:p>
          <a:endParaRPr lang="en-US"/>
        </a:p>
      </dgm:t>
    </dgm:pt>
    <dgm:pt modelId="{A0663F15-7FBB-4708-AAF5-A35D151ADE5E}" type="pres">
      <dgm:prSet presAssocID="{E4DFAB8A-2871-445C-BEC1-C12736908E1F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5AD36E3-F381-4533-BA60-EEDBF3006A26}" type="pres">
      <dgm:prSet presAssocID="{622F1453-DF14-4658-8AE1-434D56A925F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BC530-D0C4-4A5A-A96C-7E601AF3DC81}" type="pres">
      <dgm:prSet presAssocID="{10CE0D61-B18A-4BB3-BF52-824B1D77A1B7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6852FBA-C807-451C-B899-D0E9FBE2E1D1}" type="pres">
      <dgm:prSet presAssocID="{10CE0D61-B18A-4BB3-BF52-824B1D77A1B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39306CB2-5988-48EF-9234-4B9A20C55C5C}" type="pres">
      <dgm:prSet presAssocID="{5AEF877A-394D-4517-9907-55EDDCD501D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BB12D-5502-4A83-99CC-F35977F2150D}" srcId="{87007567-6FC8-4CA4-8825-DF5FC0567D0E}" destId="{622F1453-DF14-4658-8AE1-434D56A925F5}" srcOrd="5" destOrd="0" parTransId="{C4A2CE90-1D6C-4BBE-93BD-4631ECABA78D}" sibTransId="{10CE0D61-B18A-4BB3-BF52-824B1D77A1B7}"/>
    <dgm:cxn modelId="{8F81E16A-CE37-4560-8E45-88EE5EEC2809}" type="presOf" srcId="{83E67600-AC72-48B2-985E-B7091D79FDC4}" destId="{AF035E4F-A086-4904-A529-4213B3C09E5E}" srcOrd="0" destOrd="0" presId="urn:microsoft.com/office/officeart/2005/8/layout/process5"/>
    <dgm:cxn modelId="{4B2C8A62-792B-45E6-98BA-747CA60DEB5E}" srcId="{87007567-6FC8-4CA4-8825-DF5FC0567D0E}" destId="{21767FB6-1F5B-4EA9-9CCB-042E165132B7}" srcOrd="3" destOrd="0" parTransId="{1E82DC7F-23A1-4D5C-ADA5-18AC90F26957}" sibTransId="{D9830AB7-5050-4151-A146-66837190C6AC}"/>
    <dgm:cxn modelId="{5CE683CC-03E8-4AF8-859F-58FA40A59B86}" type="presOf" srcId="{D9830AB7-5050-4151-A146-66837190C6AC}" destId="{C571C770-7FD9-4445-B8B2-0B37869D4AB6}" srcOrd="0" destOrd="0" presId="urn:microsoft.com/office/officeart/2005/8/layout/process5"/>
    <dgm:cxn modelId="{5A4BEEE7-5DDA-4B47-ADC1-34A254CD91FA}" srcId="{87007567-6FC8-4CA4-8825-DF5FC0567D0E}" destId="{6B5D9ED4-682B-4A62-8F3D-D74EEBFFE590}" srcOrd="2" destOrd="0" parTransId="{0741D296-564B-4E36-8F52-D14D4D35EA08}" sibTransId="{40BD4471-2A13-4806-A9B2-21F598C27D23}"/>
    <dgm:cxn modelId="{E6D8DD57-3EE0-4BF9-B327-6CED3122DE44}" type="presOf" srcId="{F64B4E84-0C9C-4AF4-92DB-A5B71FD970B9}" destId="{200AB905-B6AF-40F2-BAA1-5699A281932F}" srcOrd="0" destOrd="0" presId="urn:microsoft.com/office/officeart/2005/8/layout/process5"/>
    <dgm:cxn modelId="{6F767B8B-BF90-47BE-8B81-25875784E47F}" type="presOf" srcId="{10CE0D61-B18A-4BB3-BF52-824B1D77A1B7}" destId="{9EBBC530-D0C4-4A5A-A96C-7E601AF3DC81}" srcOrd="0" destOrd="0" presId="urn:microsoft.com/office/officeart/2005/8/layout/process5"/>
    <dgm:cxn modelId="{C5D92076-C247-48C3-ABB5-463547B86FFD}" type="presOf" srcId="{21767FB6-1F5B-4EA9-9CCB-042E165132B7}" destId="{AACA9174-8C7C-482D-ADED-EBAF1A0FE472}" srcOrd="0" destOrd="0" presId="urn:microsoft.com/office/officeart/2005/8/layout/process5"/>
    <dgm:cxn modelId="{27FF0FB5-4233-4303-B35D-62DD2E135956}" type="presOf" srcId="{6B5D9ED4-682B-4A62-8F3D-D74EEBFFE590}" destId="{3DF20EEF-582E-47BF-8616-EDE7340C3E29}" srcOrd="0" destOrd="0" presId="urn:microsoft.com/office/officeart/2005/8/layout/process5"/>
    <dgm:cxn modelId="{6E881DDF-7BFA-4F65-BE7C-D17B1B53F427}" type="presOf" srcId="{42697544-746F-4D84-9A95-4BEAEBD548C0}" destId="{454DEC70-529C-4BD4-80B1-52E8D9731A80}" srcOrd="0" destOrd="0" presId="urn:microsoft.com/office/officeart/2005/8/layout/process5"/>
    <dgm:cxn modelId="{15F94279-386F-49BA-8EF6-9E6F8CFE9E0B}" type="presOf" srcId="{10CE0D61-B18A-4BB3-BF52-824B1D77A1B7}" destId="{56852FBA-C807-451C-B899-D0E9FBE2E1D1}" srcOrd="1" destOrd="0" presId="urn:microsoft.com/office/officeart/2005/8/layout/process5"/>
    <dgm:cxn modelId="{AD45A200-BEE1-4D30-9F00-A9E838FADAE7}" srcId="{87007567-6FC8-4CA4-8825-DF5FC0567D0E}" destId="{F64B4E84-0C9C-4AF4-92DB-A5B71FD970B9}" srcOrd="1" destOrd="0" parTransId="{65B4F222-DDFD-4C04-8F62-CA25A77C762B}" sibTransId="{42697544-746F-4D84-9A95-4BEAEBD548C0}"/>
    <dgm:cxn modelId="{4B38DD8B-4F43-4429-9213-289223114DB7}" type="presOf" srcId="{42697544-746F-4D84-9A95-4BEAEBD548C0}" destId="{90A4933B-061B-4424-8A64-90979A6FAD12}" srcOrd="1" destOrd="0" presId="urn:microsoft.com/office/officeart/2005/8/layout/process5"/>
    <dgm:cxn modelId="{9BE23A0A-D301-4293-85D1-41CD0ED9CA90}" type="presOf" srcId="{40BD4471-2A13-4806-A9B2-21F598C27D23}" destId="{3C826FFA-4049-400A-9CC3-E18CBF18AFF3}" srcOrd="1" destOrd="0" presId="urn:microsoft.com/office/officeart/2005/8/layout/process5"/>
    <dgm:cxn modelId="{0CD3812C-1092-4F87-AC0E-91B39C2EDD23}" type="presOf" srcId="{40BD4471-2A13-4806-A9B2-21F598C27D23}" destId="{0192310F-38FC-4FB9-A929-AAA262DB2DD9}" srcOrd="0" destOrd="0" presId="urn:microsoft.com/office/officeart/2005/8/layout/process5"/>
    <dgm:cxn modelId="{B600E7CF-E615-4400-8BCE-D3363A848D79}" srcId="{87007567-6FC8-4CA4-8825-DF5FC0567D0E}" destId="{0C653535-AECD-4436-9CE0-2688E7FAD209}" srcOrd="4" destOrd="0" parTransId="{334DA2D6-A639-4788-950B-CEFA7EE0CB6D}" sibTransId="{E4DFAB8A-2871-445C-BEC1-C12736908E1F}"/>
    <dgm:cxn modelId="{6A2F754C-D6D6-4A2C-9283-4D0B3E9CCCFE}" type="presOf" srcId="{914E38B0-428A-41FA-B4A6-07F9989C508C}" destId="{C3E430A5-7E8A-4C1A-8178-88F5D8224597}" srcOrd="0" destOrd="0" presId="urn:microsoft.com/office/officeart/2005/8/layout/process5"/>
    <dgm:cxn modelId="{33D2E0ED-D4A8-4B66-9F48-74501528C3F6}" type="presOf" srcId="{0C653535-AECD-4436-9CE0-2688E7FAD209}" destId="{0CBDA671-F0CE-4CE6-A493-AC841FBFE802}" srcOrd="0" destOrd="0" presId="urn:microsoft.com/office/officeart/2005/8/layout/process5"/>
    <dgm:cxn modelId="{A7250A6B-4DB8-4CCE-BEDB-59BD904C45D7}" srcId="{87007567-6FC8-4CA4-8825-DF5FC0567D0E}" destId="{5AEF877A-394D-4517-9907-55EDDCD501D5}" srcOrd="6" destOrd="0" parTransId="{308018EC-9E8E-47CB-AB1C-D188838851DF}" sibTransId="{BD449745-04E2-48E2-B68D-FB3F68690651}"/>
    <dgm:cxn modelId="{B216CB5B-9DCA-4960-9231-41D9825F96A3}" type="presOf" srcId="{E4DFAB8A-2871-445C-BEC1-C12736908E1F}" destId="{A0663F15-7FBB-4708-AAF5-A35D151ADE5E}" srcOrd="1" destOrd="0" presId="urn:microsoft.com/office/officeart/2005/8/layout/process5"/>
    <dgm:cxn modelId="{EE9E2F49-A942-44DB-A712-038AB2C2E8D1}" type="presOf" srcId="{83E67600-AC72-48B2-985E-B7091D79FDC4}" destId="{CD201A2E-AC97-4FF4-8914-69FFA570F24C}" srcOrd="1" destOrd="0" presId="urn:microsoft.com/office/officeart/2005/8/layout/process5"/>
    <dgm:cxn modelId="{EEC80A3B-B3AC-466E-BF3C-F088212629BF}" type="presOf" srcId="{E4DFAB8A-2871-445C-BEC1-C12736908E1F}" destId="{422C1384-631F-4884-81F4-2E3581CEE8E1}" srcOrd="0" destOrd="0" presId="urn:microsoft.com/office/officeart/2005/8/layout/process5"/>
    <dgm:cxn modelId="{67798783-CAE2-4B36-96C9-5E204C3C7B9D}" type="presOf" srcId="{622F1453-DF14-4658-8AE1-434D56A925F5}" destId="{F5AD36E3-F381-4533-BA60-EEDBF3006A26}" srcOrd="0" destOrd="0" presId="urn:microsoft.com/office/officeart/2005/8/layout/process5"/>
    <dgm:cxn modelId="{5FF4400F-EB25-4D7E-B44D-E91BA120E105}" type="presOf" srcId="{87007567-6FC8-4CA4-8825-DF5FC0567D0E}" destId="{928C42C9-1004-490B-8BD4-2BF7E781D375}" srcOrd="0" destOrd="0" presId="urn:microsoft.com/office/officeart/2005/8/layout/process5"/>
    <dgm:cxn modelId="{AC0687F0-129D-47AC-AEA2-32E0C332ACA9}" type="presOf" srcId="{D9830AB7-5050-4151-A146-66837190C6AC}" destId="{47E44F23-483E-4C93-BFDA-E77A529D9040}" srcOrd="1" destOrd="0" presId="urn:microsoft.com/office/officeart/2005/8/layout/process5"/>
    <dgm:cxn modelId="{2A192A96-CFD0-4013-922F-BBB3E4BD7B29}" type="presOf" srcId="{5AEF877A-394D-4517-9907-55EDDCD501D5}" destId="{39306CB2-5988-48EF-9234-4B9A20C55C5C}" srcOrd="0" destOrd="0" presId="urn:microsoft.com/office/officeart/2005/8/layout/process5"/>
    <dgm:cxn modelId="{534547A1-8180-4F39-B747-1195895B74B6}" srcId="{87007567-6FC8-4CA4-8825-DF5FC0567D0E}" destId="{914E38B0-428A-41FA-B4A6-07F9989C508C}" srcOrd="0" destOrd="0" parTransId="{467C5A19-CEC7-4CE0-9BC1-2BBE02470516}" sibTransId="{83E67600-AC72-48B2-985E-B7091D79FDC4}"/>
    <dgm:cxn modelId="{C9AF7747-F53F-433D-B7AE-7471351FD9F7}" type="presParOf" srcId="{928C42C9-1004-490B-8BD4-2BF7E781D375}" destId="{C3E430A5-7E8A-4C1A-8178-88F5D8224597}" srcOrd="0" destOrd="0" presId="urn:microsoft.com/office/officeart/2005/8/layout/process5"/>
    <dgm:cxn modelId="{6D5DB6CD-9BAA-426E-AE33-740844598867}" type="presParOf" srcId="{928C42C9-1004-490B-8BD4-2BF7E781D375}" destId="{AF035E4F-A086-4904-A529-4213B3C09E5E}" srcOrd="1" destOrd="0" presId="urn:microsoft.com/office/officeart/2005/8/layout/process5"/>
    <dgm:cxn modelId="{D2134306-12AF-4FF0-8A05-FA36008F5725}" type="presParOf" srcId="{AF035E4F-A086-4904-A529-4213B3C09E5E}" destId="{CD201A2E-AC97-4FF4-8914-69FFA570F24C}" srcOrd="0" destOrd="0" presId="urn:microsoft.com/office/officeart/2005/8/layout/process5"/>
    <dgm:cxn modelId="{F7F2C39D-5640-419A-BC05-C684ECB63DEF}" type="presParOf" srcId="{928C42C9-1004-490B-8BD4-2BF7E781D375}" destId="{200AB905-B6AF-40F2-BAA1-5699A281932F}" srcOrd="2" destOrd="0" presId="urn:microsoft.com/office/officeart/2005/8/layout/process5"/>
    <dgm:cxn modelId="{8242EAB8-5330-4C58-8566-27AD0FC41E6E}" type="presParOf" srcId="{928C42C9-1004-490B-8BD4-2BF7E781D375}" destId="{454DEC70-529C-4BD4-80B1-52E8D9731A80}" srcOrd="3" destOrd="0" presId="urn:microsoft.com/office/officeart/2005/8/layout/process5"/>
    <dgm:cxn modelId="{AF488E0D-42F8-4A71-BF56-2098DC832F38}" type="presParOf" srcId="{454DEC70-529C-4BD4-80B1-52E8D9731A80}" destId="{90A4933B-061B-4424-8A64-90979A6FAD12}" srcOrd="0" destOrd="0" presId="urn:microsoft.com/office/officeart/2005/8/layout/process5"/>
    <dgm:cxn modelId="{66A5DCB1-6066-4C02-805C-74A5A1245F00}" type="presParOf" srcId="{928C42C9-1004-490B-8BD4-2BF7E781D375}" destId="{3DF20EEF-582E-47BF-8616-EDE7340C3E29}" srcOrd="4" destOrd="0" presId="urn:microsoft.com/office/officeart/2005/8/layout/process5"/>
    <dgm:cxn modelId="{B6F361D6-13E7-441C-AD94-BF10866935F5}" type="presParOf" srcId="{928C42C9-1004-490B-8BD4-2BF7E781D375}" destId="{0192310F-38FC-4FB9-A929-AAA262DB2DD9}" srcOrd="5" destOrd="0" presId="urn:microsoft.com/office/officeart/2005/8/layout/process5"/>
    <dgm:cxn modelId="{B34CBC20-69AC-46F4-9D9F-75AE6DDBD4A0}" type="presParOf" srcId="{0192310F-38FC-4FB9-A929-AAA262DB2DD9}" destId="{3C826FFA-4049-400A-9CC3-E18CBF18AFF3}" srcOrd="0" destOrd="0" presId="urn:microsoft.com/office/officeart/2005/8/layout/process5"/>
    <dgm:cxn modelId="{766B01AB-F7D3-4199-914E-D061183E14D1}" type="presParOf" srcId="{928C42C9-1004-490B-8BD4-2BF7E781D375}" destId="{AACA9174-8C7C-482D-ADED-EBAF1A0FE472}" srcOrd="6" destOrd="0" presId="urn:microsoft.com/office/officeart/2005/8/layout/process5"/>
    <dgm:cxn modelId="{566BBF80-816B-4159-B9FB-D66E4DCF9A53}" type="presParOf" srcId="{928C42C9-1004-490B-8BD4-2BF7E781D375}" destId="{C571C770-7FD9-4445-B8B2-0B37869D4AB6}" srcOrd="7" destOrd="0" presId="urn:microsoft.com/office/officeart/2005/8/layout/process5"/>
    <dgm:cxn modelId="{615E50B1-0FEE-453F-90DE-51E008038AB1}" type="presParOf" srcId="{C571C770-7FD9-4445-B8B2-0B37869D4AB6}" destId="{47E44F23-483E-4C93-BFDA-E77A529D9040}" srcOrd="0" destOrd="0" presId="urn:microsoft.com/office/officeart/2005/8/layout/process5"/>
    <dgm:cxn modelId="{F99946F1-7596-47A7-9E6E-0677C37315A0}" type="presParOf" srcId="{928C42C9-1004-490B-8BD4-2BF7E781D375}" destId="{0CBDA671-F0CE-4CE6-A493-AC841FBFE802}" srcOrd="8" destOrd="0" presId="urn:microsoft.com/office/officeart/2005/8/layout/process5"/>
    <dgm:cxn modelId="{70AD551D-714D-4DDD-8525-C838D68861CC}" type="presParOf" srcId="{928C42C9-1004-490B-8BD4-2BF7E781D375}" destId="{422C1384-631F-4884-81F4-2E3581CEE8E1}" srcOrd="9" destOrd="0" presId="urn:microsoft.com/office/officeart/2005/8/layout/process5"/>
    <dgm:cxn modelId="{50A5AC69-22E2-48C7-8FA2-714E4A00FA69}" type="presParOf" srcId="{422C1384-631F-4884-81F4-2E3581CEE8E1}" destId="{A0663F15-7FBB-4708-AAF5-A35D151ADE5E}" srcOrd="0" destOrd="0" presId="urn:microsoft.com/office/officeart/2005/8/layout/process5"/>
    <dgm:cxn modelId="{9913A9F4-578E-4902-A362-223EE7CD3D0A}" type="presParOf" srcId="{928C42C9-1004-490B-8BD4-2BF7E781D375}" destId="{F5AD36E3-F381-4533-BA60-EEDBF3006A26}" srcOrd="10" destOrd="0" presId="urn:microsoft.com/office/officeart/2005/8/layout/process5"/>
    <dgm:cxn modelId="{5BC730F5-A16A-49DE-B890-57659A180109}" type="presParOf" srcId="{928C42C9-1004-490B-8BD4-2BF7E781D375}" destId="{9EBBC530-D0C4-4A5A-A96C-7E601AF3DC81}" srcOrd="11" destOrd="0" presId="urn:microsoft.com/office/officeart/2005/8/layout/process5"/>
    <dgm:cxn modelId="{3A2F3FBF-2DFD-4928-877B-3C027E79440E}" type="presParOf" srcId="{9EBBC530-D0C4-4A5A-A96C-7E601AF3DC81}" destId="{56852FBA-C807-451C-B899-D0E9FBE2E1D1}" srcOrd="0" destOrd="0" presId="urn:microsoft.com/office/officeart/2005/8/layout/process5"/>
    <dgm:cxn modelId="{0EA6A4DE-DA58-4E41-AFC9-9CD1EA8F4D4A}" type="presParOf" srcId="{928C42C9-1004-490B-8BD4-2BF7E781D375}" destId="{39306CB2-5988-48EF-9234-4B9A20C55C5C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430A5-7E8A-4C1A-8178-88F5D8224597}">
      <dsp:nvSpPr>
        <dsp:cNvPr id="0" name=""/>
        <dsp:cNvSpPr/>
      </dsp:nvSpPr>
      <dsp:spPr>
        <a:xfrm>
          <a:off x="708584" y="934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Initiator creates and submits request for Overload for employee</a:t>
          </a:r>
          <a:endParaRPr lang="en-US" sz="1100" kern="1200" dirty="0"/>
        </a:p>
      </dsp:txBody>
      <dsp:txXfrm>
        <a:off x="740868" y="33218"/>
        <a:ext cx="1772504" cy="1037675"/>
      </dsp:txXfrm>
    </dsp:sp>
    <dsp:sp modelId="{AF035E4F-A086-4904-A529-4213B3C09E5E}">
      <dsp:nvSpPr>
        <dsp:cNvPr id="0" name=""/>
        <dsp:cNvSpPr/>
      </dsp:nvSpPr>
      <dsp:spPr>
        <a:xfrm>
          <a:off x="2707319" y="324259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07319" y="415378"/>
        <a:ext cx="272621" cy="273355"/>
      </dsp:txXfrm>
    </dsp:sp>
    <dsp:sp modelId="{200AB905-B6AF-40F2-BAA1-5699A281932F}">
      <dsp:nvSpPr>
        <dsp:cNvPr id="0" name=""/>
        <dsp:cNvSpPr/>
      </dsp:nvSpPr>
      <dsp:spPr>
        <a:xfrm>
          <a:off x="3280485" y="934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Sent to employee’s supervisor/employee’s department chair for approval</a:t>
          </a:r>
          <a:endParaRPr lang="en-US" sz="1100" kern="1200" dirty="0"/>
        </a:p>
      </dsp:txBody>
      <dsp:txXfrm>
        <a:off x="3312769" y="33218"/>
        <a:ext cx="1772504" cy="1037675"/>
      </dsp:txXfrm>
    </dsp:sp>
    <dsp:sp modelId="{454DEC70-529C-4BD4-80B1-52E8D9731A80}">
      <dsp:nvSpPr>
        <dsp:cNvPr id="0" name=""/>
        <dsp:cNvSpPr/>
      </dsp:nvSpPr>
      <dsp:spPr>
        <a:xfrm>
          <a:off x="5279220" y="324259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279220" y="415378"/>
        <a:ext cx="272621" cy="273355"/>
      </dsp:txXfrm>
    </dsp:sp>
    <dsp:sp modelId="{3DF20EEF-582E-47BF-8616-EDE7340C3E29}">
      <dsp:nvSpPr>
        <dsp:cNvPr id="0" name=""/>
        <dsp:cNvSpPr/>
      </dsp:nvSpPr>
      <dsp:spPr>
        <a:xfrm>
          <a:off x="5852386" y="934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Employee’s Planning Unit Approver reviews and approves</a:t>
          </a:r>
          <a:endParaRPr lang="en-US" sz="1100" kern="1200" dirty="0"/>
        </a:p>
      </dsp:txBody>
      <dsp:txXfrm>
        <a:off x="5884670" y="33218"/>
        <a:ext cx="1772504" cy="1037675"/>
      </dsp:txXfrm>
    </dsp:sp>
    <dsp:sp modelId="{0192310F-38FC-4FB9-A929-AAA262DB2DD9}">
      <dsp:nvSpPr>
        <dsp:cNvPr id="0" name=""/>
        <dsp:cNvSpPr/>
      </dsp:nvSpPr>
      <dsp:spPr>
        <a:xfrm rot="5400000">
          <a:off x="6576193" y="1231773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6634245" y="1264840"/>
        <a:ext cx="273355" cy="272621"/>
      </dsp:txXfrm>
    </dsp:sp>
    <dsp:sp modelId="{AACA9174-8C7C-482D-ADED-EBAF1A0FE472}">
      <dsp:nvSpPr>
        <dsp:cNvPr id="0" name=""/>
        <dsp:cNvSpPr/>
      </dsp:nvSpPr>
      <dsp:spPr>
        <a:xfrm>
          <a:off x="5852386" y="1838006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Planning Unit Approver of department the employee will be teaching for reviews and approves</a:t>
          </a:r>
          <a:endParaRPr lang="en-US" sz="1100" kern="1200" dirty="0"/>
        </a:p>
      </dsp:txBody>
      <dsp:txXfrm>
        <a:off x="5884670" y="1870290"/>
        <a:ext cx="1772504" cy="1037675"/>
      </dsp:txXfrm>
    </dsp:sp>
    <dsp:sp modelId="{C571C770-7FD9-4445-B8B2-0B37869D4AB6}">
      <dsp:nvSpPr>
        <dsp:cNvPr id="0" name=""/>
        <dsp:cNvSpPr/>
      </dsp:nvSpPr>
      <dsp:spPr>
        <a:xfrm rot="10800000">
          <a:off x="5301265" y="2161331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5418103" y="2252450"/>
        <a:ext cx="272621" cy="273355"/>
      </dsp:txXfrm>
    </dsp:sp>
    <dsp:sp modelId="{0CBDA671-F0CE-4CE6-A493-AC841FBFE802}">
      <dsp:nvSpPr>
        <dsp:cNvPr id="0" name=""/>
        <dsp:cNvSpPr/>
      </dsp:nvSpPr>
      <dsp:spPr>
        <a:xfrm>
          <a:off x="3280485" y="1838006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If overload is over 25% of employee’s base salary, contract will be sent to the office of </a:t>
          </a:r>
          <a:r>
            <a:rPr lang="en-US" sz="1100" b="0" i="0" kern="1200" dirty="0" smtClean="0"/>
            <a:t>Associate Provost for Faculty &amp; Academic Planning for approval</a:t>
          </a:r>
          <a:endParaRPr lang="en-US" sz="1100" kern="1200" dirty="0"/>
        </a:p>
      </dsp:txBody>
      <dsp:txXfrm>
        <a:off x="3312769" y="1870290"/>
        <a:ext cx="1772504" cy="1037675"/>
      </dsp:txXfrm>
    </dsp:sp>
    <dsp:sp modelId="{422C1384-631F-4884-81F4-2E3581CEE8E1}">
      <dsp:nvSpPr>
        <dsp:cNvPr id="0" name=""/>
        <dsp:cNvSpPr/>
      </dsp:nvSpPr>
      <dsp:spPr>
        <a:xfrm rot="10800000">
          <a:off x="2729364" y="2161331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846202" y="2252450"/>
        <a:ext cx="272621" cy="273355"/>
      </dsp:txXfrm>
    </dsp:sp>
    <dsp:sp modelId="{F5AD36E3-F381-4533-BA60-EEDBF3006A26}">
      <dsp:nvSpPr>
        <dsp:cNvPr id="0" name=""/>
        <dsp:cNvSpPr/>
      </dsp:nvSpPr>
      <dsp:spPr>
        <a:xfrm>
          <a:off x="708584" y="1838006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Payroll reviews for accuracy and makes final approval</a:t>
          </a:r>
          <a:endParaRPr lang="en-US" sz="1100" kern="1200" dirty="0"/>
        </a:p>
      </dsp:txBody>
      <dsp:txXfrm>
        <a:off x="740868" y="1870290"/>
        <a:ext cx="1772504" cy="1037675"/>
      </dsp:txXfrm>
    </dsp:sp>
    <dsp:sp modelId="{9EBBC530-D0C4-4A5A-A96C-7E601AF3DC81}">
      <dsp:nvSpPr>
        <dsp:cNvPr id="0" name=""/>
        <dsp:cNvSpPr/>
      </dsp:nvSpPr>
      <dsp:spPr>
        <a:xfrm rot="5400000">
          <a:off x="1432391" y="3068845"/>
          <a:ext cx="389459" cy="4555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-5400000">
        <a:off x="1490443" y="3101912"/>
        <a:ext cx="273355" cy="272621"/>
      </dsp:txXfrm>
    </dsp:sp>
    <dsp:sp modelId="{39306CB2-5988-48EF-9234-4B9A20C55C5C}">
      <dsp:nvSpPr>
        <dsp:cNvPr id="0" name=""/>
        <dsp:cNvSpPr/>
      </dsp:nvSpPr>
      <dsp:spPr>
        <a:xfrm>
          <a:off x="708584" y="3675078"/>
          <a:ext cx="1837072" cy="1102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Contract is approved and pay element in Oracle is created.  Employee will receive an email FYI</a:t>
          </a:r>
          <a:endParaRPr lang="en-US" sz="1100" kern="1200" dirty="0"/>
        </a:p>
      </dsp:txBody>
      <dsp:txXfrm>
        <a:off x="740868" y="3707362"/>
        <a:ext cx="1772504" cy="1037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9E50-0176-4A5A-9843-8CD6AA05DA9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1922-C4DF-4BB9-82CB-410A7C145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5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F16EB-AAD4-4EC0-A447-1C7D81682812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0961-7EAA-413A-A2BD-34163A23A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28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Initiation</a:t>
            </a:r>
            <a:r>
              <a:rPr lang="en-US" baseline="0" dirty="0" smtClean="0"/>
              <a:t> Form (</a:t>
            </a:r>
            <a:r>
              <a:rPr lang="en-US" dirty="0" smtClean="0"/>
              <a:t>PIF) and Project Approval</a:t>
            </a:r>
            <a:r>
              <a:rPr lang="en-US" baseline="0" dirty="0" smtClean="0"/>
              <a:t> Request (PAR) will be implemented this fall and training will be available for PIF training on November 6 and 7 and PAR training will be held November 3.  Please refer to the article published September 26 to sign up for the PIF and PAR training as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0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What did</a:t>
            </a:r>
            <a:r>
              <a:rPr lang="en-US" sz="1200" baseline="0" dirty="0" smtClean="0"/>
              <a:t> we do?  On September 18, we implemented new processes and forms.  By implementing the new supplier add when processing a request for payment or contract, campus has seen a reduction in double entry and increased speed.  </a:t>
            </a:r>
          </a:p>
          <a:p>
            <a:endParaRPr lang="en-US" sz="1200" baseline="0" dirty="0" smtClean="0"/>
          </a:p>
          <a:p>
            <a:r>
              <a:rPr lang="en-US" sz="1200" baseline="0" dirty="0" smtClean="0"/>
              <a:t>We added new Purchasing Forms to the website: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Supplier/Payee Information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Updated Honorarium Agreement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Short Form Services Agreement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Exhibit A </a:t>
            </a:r>
          </a:p>
          <a:p>
            <a:endParaRPr lang="en-US" sz="1200" dirty="0" smtClean="0"/>
          </a:p>
          <a:p>
            <a:r>
              <a:rPr lang="en-US" sz="1200" dirty="0" smtClean="0"/>
              <a:t>And we added,</a:t>
            </a:r>
            <a:r>
              <a:rPr lang="en-US" sz="1200" baseline="0" dirty="0" smtClean="0"/>
              <a:t> removed and consolidated forms in </a:t>
            </a:r>
            <a:r>
              <a:rPr lang="en-US" sz="1200" baseline="0" dirty="0" err="1" smtClean="0"/>
              <a:t>BobcatBUY</a:t>
            </a:r>
            <a:r>
              <a:rPr lang="en-US" sz="1200" baseline="0" dirty="0" smtClean="0"/>
              <a:t>:</a:t>
            </a:r>
          </a:p>
          <a:p>
            <a:r>
              <a:rPr lang="en-US" sz="1200" i="1" dirty="0" smtClean="0"/>
              <a:t>New Forms:</a:t>
            </a:r>
          </a:p>
          <a:p>
            <a:pPr marL="684213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Payment Request </a:t>
            </a:r>
          </a:p>
          <a:p>
            <a:pPr marL="684213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Services Agreement</a:t>
            </a:r>
            <a:endParaRPr lang="en-US" sz="1200" strike="sngStrike" dirty="0" smtClean="0"/>
          </a:p>
          <a:p>
            <a:r>
              <a:rPr lang="en-US" sz="1200" i="1" dirty="0" smtClean="0"/>
              <a:t>Removed Forms:</a:t>
            </a:r>
          </a:p>
          <a:p>
            <a:pPr marL="684213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Direct Payment Form</a:t>
            </a:r>
          </a:p>
          <a:p>
            <a:pPr marL="684213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Honorarium Requisition</a:t>
            </a:r>
          </a:p>
          <a:p>
            <a:pPr marL="684213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Request to Add New Supplier Form  </a:t>
            </a:r>
          </a:p>
          <a:p>
            <a:pPr marL="234950" indent="-169863"/>
            <a:r>
              <a:rPr lang="en-US" sz="1200" i="1" dirty="0" smtClean="0"/>
              <a:t>Consolidated Forms:</a:t>
            </a:r>
          </a:p>
          <a:p>
            <a:pPr marL="684213" lvl="1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Comprehensive IC Requisition</a:t>
            </a:r>
          </a:p>
          <a:p>
            <a:pPr marL="684213" lvl="1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IC EZ Requisition</a:t>
            </a:r>
          </a:p>
          <a:p>
            <a:pPr marL="684213" lvl="1" indent="-1714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Service Agreement Purchase Order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4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0961-7EAA-413A-A2BD-34163A23A5A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63494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29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4755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61120" y="0"/>
            <a:ext cx="182880" cy="685800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31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E65B7-3897-4CE5-B7B1-A5D4B41F2A2E}" type="datetime1">
              <a:rPr lang="en-US" altLang="en-US">
                <a:solidFill>
                  <a:prstClr val="black"/>
                </a:solidFill>
                <a:ea typeface="MS PGothic" panose="020B0600070205080204" pitchFamily="34" charset="-128"/>
              </a:rPr>
              <a:pPr>
                <a:defRPr/>
              </a:pPr>
              <a:t>10/10/2017</a:t>
            </a:fld>
            <a:endParaRPr lang="en-US" altLang="en-US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D7900-9147-4A2D-8480-FB0C9D72428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9992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776F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26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750319"/>
            <a:ext cx="38862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5031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694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100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3617"/>
            <a:ext cx="7886700" cy="1325563"/>
          </a:xfrm>
        </p:spPr>
        <p:txBody>
          <a:bodyPr/>
          <a:lstStyle>
            <a:lvl1pPr>
              <a:defRPr>
                <a:solidFill>
                  <a:srgbClr val="00694E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536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639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694E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3903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00694E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471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1" y="5983988"/>
            <a:ext cx="2626995" cy="714375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047448" y="64292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9AE96C-178F-4579-987E-146274CDF1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5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erryc@ohio.edu" TargetMode="External"/><Relationship Id="rId2" Type="http://schemas.openxmlformats.org/officeDocument/2006/relationships/hyperlink" Target="mailto:bowmanl3@ohio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riggsb@ohio.edu" TargetMode="External"/><Relationship Id="rId2" Type="http://schemas.openxmlformats.org/officeDocument/2006/relationships/hyperlink" Target="mailto:saunierk@ohio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payroll@ohio.edu" TargetMode="External"/><Relationship Id="rId2" Type="http://schemas.openxmlformats.org/officeDocument/2006/relationships/hyperlink" Target="mailto:compensation@ohio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.edu/hr/employment/dual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.edu/hr/employment/dual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ohio.edu/mail/forms.cfm" TargetMode="Externa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www.ohio.edu/finance/capital-project-process-improvements-coming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ohio.edu/finance-administration/partnerships/index.cfm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cochraj1@ohio.edu" TargetMode="External"/><Relationship Id="rId2" Type="http://schemas.openxmlformats.org/officeDocument/2006/relationships/hyperlink" Target="mailto:HospPartnerGrp@ohio.edu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COA@ohio.edu" TargetMode="External"/><Relationship Id="rId2" Type="http://schemas.openxmlformats.org/officeDocument/2006/relationships/hyperlink" Target="https://www.ohio.edu/finance/co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/>
              <a:t>Business Forum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640984" y="3440672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October 10, 2017</a:t>
            </a:r>
            <a:br>
              <a:rPr lang="en-US" dirty="0" smtClean="0"/>
            </a:br>
            <a:r>
              <a:rPr lang="en-US" dirty="0" smtClean="0"/>
              <a:t>2-4 p.m.</a:t>
            </a:r>
          </a:p>
          <a:p>
            <a:pPr algn="r"/>
            <a:r>
              <a:rPr lang="en-US" dirty="0" smtClean="0"/>
              <a:t>HRTC 141-45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6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9056"/>
            <a:ext cx="7886700" cy="4737907"/>
          </a:xfrm>
        </p:spPr>
        <p:txBody>
          <a:bodyPr/>
          <a:lstStyle/>
          <a:p>
            <a:r>
              <a:rPr lang="en-US" dirty="0" smtClean="0"/>
              <a:t>Goal is to have a cost share account set up at time of award</a:t>
            </a:r>
          </a:p>
          <a:p>
            <a:pPr lvl="1"/>
            <a:r>
              <a:rPr lang="en-US" dirty="0" smtClean="0"/>
              <a:t>Ensures accurate monitoring and tracking of expenditures</a:t>
            </a:r>
          </a:p>
          <a:p>
            <a:pPr lvl="1"/>
            <a:r>
              <a:rPr lang="en-US" dirty="0" smtClean="0"/>
              <a:t>Ensures cost share is being recorded and obligations are being met:</a:t>
            </a:r>
          </a:p>
          <a:p>
            <a:pPr lvl="2"/>
            <a:r>
              <a:rPr lang="en-US" sz="2200" dirty="0" smtClean="0"/>
              <a:t>Mandatory: required per grant award</a:t>
            </a:r>
          </a:p>
          <a:p>
            <a:pPr lvl="2"/>
            <a:r>
              <a:rPr lang="en-US" sz="2200" dirty="0" smtClean="0"/>
              <a:t>Voluntary </a:t>
            </a:r>
            <a:r>
              <a:rPr lang="en-US" sz="2200" dirty="0"/>
              <a:t>C</a:t>
            </a:r>
            <a:r>
              <a:rPr lang="en-US" sz="2200" dirty="0" smtClean="0"/>
              <a:t>ommitted: not required by sponsor but in proposal or budget</a:t>
            </a:r>
          </a:p>
          <a:p>
            <a:pPr lvl="2"/>
            <a:r>
              <a:rPr lang="en-US" sz="2200" dirty="0" smtClean="0"/>
              <a:t>Program Income: fee income from usage fees</a:t>
            </a:r>
          </a:p>
          <a:p>
            <a:pPr lvl="2"/>
            <a:r>
              <a:rPr lang="en-US" sz="2200" dirty="0" smtClean="0"/>
              <a:t>In-kind: third party cost share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7886700" cy="1684011"/>
          </a:xfrm>
        </p:spPr>
        <p:txBody>
          <a:bodyPr/>
          <a:lstStyle/>
          <a:p>
            <a:r>
              <a:rPr lang="en-US" dirty="0" smtClean="0"/>
              <a:t>Uniform Guidance: Procurement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137"/>
            <a:ext cx="7886700" cy="4127826"/>
          </a:xfrm>
        </p:spPr>
        <p:txBody>
          <a:bodyPr/>
          <a:lstStyle/>
          <a:p>
            <a:r>
              <a:rPr lang="en-US" dirty="0" smtClean="0"/>
              <a:t>Micro-purchase threshold standards:</a:t>
            </a:r>
          </a:p>
          <a:p>
            <a:pPr lvl="1"/>
            <a:r>
              <a:rPr lang="en-US" dirty="0"/>
              <a:t>Effective </a:t>
            </a:r>
            <a:r>
              <a:rPr lang="en-US" dirty="0" smtClean="0"/>
              <a:t>July 1, 2018</a:t>
            </a:r>
            <a:endParaRPr lang="en-US" dirty="0"/>
          </a:p>
          <a:p>
            <a:pPr lvl="1"/>
            <a:r>
              <a:rPr lang="en-US" dirty="0" smtClean="0"/>
              <a:t>Apply to federally-funded purchases</a:t>
            </a:r>
          </a:p>
          <a:p>
            <a:pPr lvl="1"/>
            <a:r>
              <a:rPr lang="en-US" dirty="0" smtClean="0"/>
              <a:t>Threshold set at $3,500</a:t>
            </a:r>
          </a:p>
          <a:p>
            <a:pPr lvl="1"/>
            <a:r>
              <a:rPr lang="en-US" dirty="0" smtClean="0"/>
              <a:t>Requires three quotes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6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/>
              <a:t>Are there post award, grant, sponsored research issues that the broader University community would like to see this group investigate?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7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27" y="1825625"/>
            <a:ext cx="7886700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mtClean="0"/>
              <a:t>Luanne Bowman: </a:t>
            </a:r>
            <a:r>
              <a:rPr lang="en-US" smtClean="0">
                <a:hlinkClick r:id="rId2"/>
              </a:rPr>
              <a:t>bowmanl3@ohio.edu</a:t>
            </a:r>
            <a:endParaRPr lang="en-US" smtClean="0"/>
          </a:p>
          <a:p>
            <a:pPr>
              <a:spcBef>
                <a:spcPts val="1800"/>
              </a:spcBef>
            </a:pPr>
            <a:r>
              <a:rPr lang="en-US" smtClean="0"/>
              <a:t>Cindy Perry: </a:t>
            </a:r>
            <a:r>
              <a:rPr lang="en-US" smtClean="0">
                <a:hlinkClick r:id="rId3"/>
              </a:rPr>
              <a:t>perryc@ohio.edu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/>
              <a:t>Payroll Partner Group</a:t>
            </a:r>
            <a:endParaRPr lang="en-US" sz="6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10054" y="3440672"/>
            <a:ext cx="715262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Bridget Driggs: </a:t>
            </a:r>
            <a:r>
              <a:rPr lang="en-US" b="0" dirty="0" smtClean="0"/>
              <a:t>Payroll Operations Manager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Human Resources</a:t>
            </a:r>
          </a:p>
          <a:p>
            <a:pPr algn="r"/>
            <a:r>
              <a:rPr lang="en-US" dirty="0" smtClean="0"/>
              <a:t>Kari Saunier: </a:t>
            </a:r>
            <a:r>
              <a:rPr lang="en-US" b="0" dirty="0" smtClean="0"/>
              <a:t>Chief Financial and Administrative Officer </a:t>
            </a:r>
            <a:br>
              <a:rPr lang="en-US" b="0" dirty="0" smtClean="0"/>
            </a:br>
            <a:r>
              <a:rPr lang="en-US" b="0" dirty="0" smtClean="0"/>
              <a:t>College of Fine Arts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35388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Partner Group Charge, Vision and Goals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Membership List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ICD Collaboration with Comp Partner Group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Future plans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776F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6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Partner Group </a:t>
            </a:r>
            <a:r>
              <a:rPr lang="en-US" dirty="0"/>
              <a:t>– </a:t>
            </a:r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Payroll Partner Group is charged with developing solutions to improve the University </a:t>
            </a:r>
            <a:r>
              <a:rPr lang="en-US" dirty="0" smtClean="0"/>
              <a:t>payroll </a:t>
            </a:r>
            <a:r>
              <a:rPr lang="en-US" dirty="0"/>
              <a:t>process in conformance with the goals determined by University leadership. </a:t>
            </a:r>
          </a:p>
          <a:p>
            <a:r>
              <a:rPr lang="en-US" dirty="0"/>
              <a:t>Areas of focus for improvement will include: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Payroll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User needs and challenges</a:t>
            </a:r>
          </a:p>
          <a:p>
            <a:pPr lvl="1"/>
            <a:r>
              <a:rPr lang="en-US" dirty="0"/>
              <a:t>Technology and </a:t>
            </a:r>
            <a:r>
              <a:rPr lang="en-US" dirty="0" smtClean="0"/>
              <a:t>tools</a:t>
            </a:r>
            <a:endParaRPr lang="en-US" dirty="0"/>
          </a:p>
          <a:p>
            <a:pPr lvl="1"/>
            <a:r>
              <a:rPr lang="en-US" dirty="0"/>
              <a:t>Change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63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Partner Group </a:t>
            </a:r>
            <a:r>
              <a:rPr lang="en-US" dirty="0"/>
              <a:t>– </a:t>
            </a:r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Payroll Partner Group will facilitate productive discussions regarding payroll processes related to process improvements, change management, and training while exploring options to better utilize payroll data, thus improving </a:t>
            </a:r>
            <a:r>
              <a:rPr lang="en-US" dirty="0" smtClean="0"/>
              <a:t>University </a:t>
            </a:r>
            <a:r>
              <a:rPr lang="en-US" dirty="0"/>
              <a:t>templates, tools, and processes. 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0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Partner Group –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better utilize payroll data, thus improving templates, tools and processes</a:t>
            </a:r>
          </a:p>
          <a:p>
            <a:r>
              <a:rPr lang="en-US" dirty="0"/>
              <a:t>To ensure end users are given opportunities for input and </a:t>
            </a:r>
            <a:r>
              <a:rPr lang="en-US" dirty="0" smtClean="0"/>
              <a:t>well-informed </a:t>
            </a:r>
            <a:r>
              <a:rPr lang="en-US" dirty="0"/>
              <a:t>of process changes</a:t>
            </a:r>
          </a:p>
          <a:p>
            <a:r>
              <a:rPr lang="en-US" dirty="0"/>
              <a:t>To provide support, guidance, and documentation to end users so they are knowledgeable of payroll processes (including, but not limited to, how to process contracts/timesheets, the distinction between contract types, methods for correcting and modifying payroll details, and who to contact for what types of situations)</a:t>
            </a:r>
          </a:p>
        </p:txBody>
      </p:sp>
    </p:spTree>
    <p:extLst>
      <p:ext uri="{BB962C8B-B14F-4D97-AF65-F5344CB8AC3E}">
        <p14:creationId xmlns:p14="http://schemas.microsoft.com/office/powerpoint/2010/main" val="3322461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r="5415"/>
          <a:stretch/>
        </p:blipFill>
        <p:spPr>
          <a:xfrm>
            <a:off x="1979627" y="2935835"/>
            <a:ext cx="4656843" cy="2805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8095" y="460608"/>
            <a:ext cx="6052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694E"/>
                </a:solidFill>
                <a:latin typeface="Californian FB" panose="0207040306080B030204" pitchFamily="18" charset="0"/>
                <a:ea typeface="+mj-ea"/>
                <a:cs typeface="+mj-cs"/>
              </a:rPr>
              <a:t>Membership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473" y="1045383"/>
            <a:ext cx="61531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97833"/>
            <a:ext cx="8269165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Welcome/Intro				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Post Awards and Grants Partner Group Presentation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Payroll Partner Group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Compensation Partner Group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Key 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42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3" y="365126"/>
            <a:ext cx="8642838" cy="1325563"/>
          </a:xfrm>
        </p:spPr>
        <p:txBody>
          <a:bodyPr/>
          <a:lstStyle/>
          <a:p>
            <a:r>
              <a:rPr lang="en-US" dirty="0" smtClean="0"/>
              <a:t>Individual Compensation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with Compensation Partner Group</a:t>
            </a:r>
          </a:p>
          <a:p>
            <a:r>
              <a:rPr lang="en-US" dirty="0" smtClean="0"/>
              <a:t>Helped review workflow approval process</a:t>
            </a:r>
          </a:p>
          <a:p>
            <a:r>
              <a:rPr lang="en-US" dirty="0" smtClean="0"/>
              <a:t>Intend to help review training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93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data</a:t>
            </a:r>
          </a:p>
          <a:p>
            <a:pPr lvl="1"/>
            <a:r>
              <a:rPr lang="en-US" dirty="0" smtClean="0"/>
              <a:t>Consistent usage and/or reporting available amongst Human Resources and Budget processes</a:t>
            </a:r>
          </a:p>
          <a:p>
            <a:pPr lvl="1"/>
            <a:r>
              <a:rPr lang="en-US" dirty="0" smtClean="0"/>
              <a:t>Will kick off work after FSE changes-early February</a:t>
            </a:r>
          </a:p>
          <a:p>
            <a:r>
              <a:rPr lang="en-US" dirty="0" smtClean="0"/>
              <a:t>Other Items?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62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20425"/>
            <a:ext cx="7886700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304" y="1445988"/>
            <a:ext cx="7886700" cy="44416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Payroll Partner </a:t>
            </a:r>
            <a:r>
              <a:rPr lang="en-US" sz="2000" b="1" dirty="0" smtClean="0"/>
              <a:t>Group co-chairs:</a:t>
            </a:r>
            <a:endParaRPr lang="en-US" sz="2000" b="1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1800" dirty="0" smtClean="0"/>
              <a:t>Kari </a:t>
            </a:r>
            <a:r>
              <a:rPr lang="en-US" sz="1800" dirty="0" err="1" smtClean="0"/>
              <a:t>Saunier</a:t>
            </a:r>
            <a:r>
              <a:rPr lang="en-US" sz="1800" dirty="0"/>
              <a:t>: </a:t>
            </a:r>
            <a:r>
              <a:rPr lang="en-US" sz="1800" dirty="0" smtClean="0">
                <a:hlinkClick r:id="rId2"/>
              </a:rPr>
              <a:t>saunierk@ohio.edu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Bridget Driggs: </a:t>
            </a:r>
            <a:r>
              <a:rPr lang="en-US" sz="1800" dirty="0">
                <a:hlinkClick r:id="rId3"/>
              </a:rPr>
              <a:t>driggsb@ohio.edu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Partner Group </a:t>
            </a:r>
            <a:r>
              <a:rPr lang="en-US" sz="2000" b="1" dirty="0"/>
              <a:t>Members: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1800" dirty="0" smtClean="0"/>
              <a:t>Valerie Denney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Carrie Horvath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Jessica Creamer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Mindy Colburn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Carlotta </a:t>
            </a:r>
            <a:r>
              <a:rPr lang="en-US" sz="1800" dirty="0" err="1" smtClean="0"/>
              <a:t>Hensler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Janet Howard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Deborah Daniels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2142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/>
              <a:t>Compensation Partner Group</a:t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96815" y="3440672"/>
            <a:ext cx="743655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Megan Vogel: </a:t>
            </a:r>
            <a:r>
              <a:rPr lang="en-US" b="0" dirty="0" smtClean="0"/>
              <a:t>Special Assistant to the Vice President for Student Affairs/Director of Resource Administration</a:t>
            </a:r>
            <a:br>
              <a:rPr lang="en-US" b="0" dirty="0" smtClean="0"/>
            </a:br>
            <a:r>
              <a:rPr lang="en-US" b="0" smtClean="0"/>
              <a:t>Division of Student </a:t>
            </a:r>
            <a:r>
              <a:rPr lang="en-US" b="0" dirty="0" smtClean="0"/>
              <a:t>Affairs </a:t>
            </a:r>
          </a:p>
        </p:txBody>
      </p:sp>
    </p:spTree>
    <p:extLst>
      <p:ext uri="{BB962C8B-B14F-4D97-AF65-F5344CB8AC3E}">
        <p14:creationId xmlns:p14="http://schemas.microsoft.com/office/powerpoint/2010/main" val="360263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/>
              <a:t>Compensation Partner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Charge</a:t>
            </a:r>
          </a:p>
          <a:p>
            <a:pPr lvl="1"/>
            <a:r>
              <a:rPr lang="en-US" dirty="0"/>
              <a:t>The Compensation Partner Group is charged with reviewing existing policies and developing new policies and/or procedures regarding compensation of employees at Ohio </a:t>
            </a:r>
            <a:r>
              <a:rPr lang="en-US" dirty="0" smtClean="0"/>
              <a:t>University</a:t>
            </a:r>
            <a:endParaRPr lang="en-US" dirty="0"/>
          </a:p>
          <a:p>
            <a:r>
              <a:rPr lang="en-US" b="1" dirty="0"/>
              <a:t>Goals</a:t>
            </a:r>
          </a:p>
          <a:p>
            <a:pPr lvl="1"/>
            <a:r>
              <a:rPr lang="en-US" dirty="0"/>
              <a:t>Review Pay Administration Guidelines</a:t>
            </a:r>
          </a:p>
          <a:p>
            <a:pPr lvl="1"/>
            <a:r>
              <a:rPr lang="en-US" dirty="0"/>
              <a:t>Provide oversight of the development of performance management tools</a:t>
            </a:r>
          </a:p>
          <a:p>
            <a:pPr lvl="1"/>
            <a:r>
              <a:rPr lang="en-US" dirty="0"/>
              <a:t>Create consistency in annual raise pool allocations</a:t>
            </a:r>
          </a:p>
          <a:p>
            <a:pPr lvl="1"/>
            <a:r>
              <a:rPr lang="en-US" dirty="0"/>
              <a:t>Define Overload processes</a:t>
            </a:r>
          </a:p>
        </p:txBody>
      </p:sp>
    </p:spTree>
    <p:extLst>
      <p:ext uri="{BB962C8B-B14F-4D97-AF65-F5344CB8AC3E}">
        <p14:creationId xmlns:p14="http://schemas.microsoft.com/office/powerpoint/2010/main" val="30814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Membership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923" y="3234668"/>
            <a:ext cx="5386352" cy="2772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469" y="1400619"/>
            <a:ext cx="54578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38245"/>
            <a:ext cx="7731258" cy="714279"/>
          </a:xfrm>
        </p:spPr>
        <p:txBody>
          <a:bodyPr>
            <a:normAutofit/>
          </a:bodyPr>
          <a:lstStyle/>
          <a:p>
            <a:r>
              <a:rPr lang="en-US" sz="3200" dirty="0"/>
              <a:t>Compensation Partner Group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3" y="852523"/>
            <a:ext cx="8006265" cy="54515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Individual Compensation Distribution</a:t>
            </a:r>
          </a:p>
          <a:p>
            <a:r>
              <a:rPr lang="en-US" dirty="0" smtClean="0"/>
              <a:t>Will launch alongside new Chart of Accounts (COA)</a:t>
            </a:r>
          </a:p>
          <a:p>
            <a:r>
              <a:rPr lang="en-US" dirty="0" smtClean="0"/>
              <a:t>Will replace EMS for contract submission</a:t>
            </a:r>
          </a:p>
          <a:p>
            <a:pPr lvl="1"/>
            <a:r>
              <a:rPr lang="en-US" dirty="0"/>
              <a:t>Academic Term Pay</a:t>
            </a:r>
          </a:p>
          <a:p>
            <a:pPr lvl="1"/>
            <a:r>
              <a:rPr lang="en-US" dirty="0"/>
              <a:t>Additional Pay</a:t>
            </a:r>
          </a:p>
          <a:p>
            <a:pPr lvl="1"/>
            <a:r>
              <a:rPr lang="en-US" dirty="0"/>
              <a:t>Additional </a:t>
            </a:r>
            <a:r>
              <a:rPr lang="en-US" dirty="0" smtClean="0"/>
              <a:t>Salary* </a:t>
            </a:r>
            <a:endParaRPr lang="en-US" sz="1600" dirty="0"/>
          </a:p>
          <a:p>
            <a:pPr lvl="1"/>
            <a:r>
              <a:rPr lang="en-US" dirty="0" smtClean="0"/>
              <a:t>Fiscal Increment*</a:t>
            </a:r>
            <a:endParaRPr lang="en-US" sz="1600" dirty="0"/>
          </a:p>
          <a:p>
            <a:pPr lvl="1"/>
            <a:r>
              <a:rPr lang="en-US" dirty="0" smtClean="0"/>
              <a:t>Instructional </a:t>
            </a:r>
            <a:r>
              <a:rPr lang="en-US" dirty="0"/>
              <a:t>Overload</a:t>
            </a:r>
          </a:p>
          <a:p>
            <a:pPr lvl="1"/>
            <a:r>
              <a:rPr lang="en-US" dirty="0"/>
              <a:t>Non-Instructional Overload</a:t>
            </a:r>
          </a:p>
          <a:p>
            <a:pPr lvl="1"/>
            <a:r>
              <a:rPr lang="en-US" dirty="0"/>
              <a:t>PT Contract Pay</a:t>
            </a:r>
          </a:p>
          <a:p>
            <a:pPr lvl="1"/>
            <a:r>
              <a:rPr lang="en-US" dirty="0"/>
              <a:t>Summer Research</a:t>
            </a:r>
          </a:p>
          <a:p>
            <a:pPr lvl="1"/>
            <a:r>
              <a:rPr lang="en-US" dirty="0"/>
              <a:t>Summer Term Pay</a:t>
            </a:r>
          </a:p>
          <a:p>
            <a:pPr lvl="1"/>
            <a:r>
              <a:rPr lang="en-US" dirty="0" smtClean="0"/>
              <a:t>Employee Recognition Awards</a:t>
            </a:r>
            <a:endParaRPr lang="en-US" dirty="0"/>
          </a:p>
          <a:p>
            <a:pPr lvl="1"/>
            <a:r>
              <a:rPr lang="en-US" dirty="0"/>
              <a:t>Contract Pay</a:t>
            </a:r>
          </a:p>
          <a:p>
            <a:pPr lvl="1"/>
            <a:r>
              <a:rPr lang="en-US" dirty="0"/>
              <a:t>Early Retiree Pay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*will </a:t>
            </a:r>
            <a:r>
              <a:rPr lang="en-US" dirty="0"/>
              <a:t>be available for Reappointment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90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Compensation Partner Group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364988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Individual Compensation </a:t>
            </a:r>
            <a:r>
              <a:rPr lang="en-US" sz="2400" b="1" dirty="0" smtClean="0"/>
              <a:t>Distribution</a:t>
            </a:r>
            <a:endParaRPr lang="en-US" sz="2000" dirty="0" smtClean="0"/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Approval workflow</a:t>
            </a:r>
          </a:p>
          <a:p>
            <a:pPr lvl="2">
              <a:spcBef>
                <a:spcPts val="1800"/>
              </a:spcBef>
            </a:pPr>
            <a:r>
              <a:rPr lang="en-US" sz="1600" dirty="0" smtClean="0"/>
              <a:t>Contracts should be entered early enough to ensure time for approval process so employees are paid on time</a:t>
            </a:r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Departments can set their own approvers through FARM</a:t>
            </a:r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Administrative and Classified contracts for additional administrative duties will have Compensation level of approval</a:t>
            </a:r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Training planned for mid to late November and will </a:t>
            </a:r>
            <a:r>
              <a:rPr lang="en-US" sz="2000" smtClean="0"/>
              <a:t>be communicated soon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980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078" y="182565"/>
            <a:ext cx="6789357" cy="46677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Compensation Partner Group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64" y="563766"/>
            <a:ext cx="8841491" cy="5390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Individual Compensation Distribution</a:t>
            </a:r>
          </a:p>
          <a:p>
            <a:r>
              <a:rPr lang="en-US" sz="1600" u="sng" dirty="0" smtClean="0"/>
              <a:t>Sample</a:t>
            </a:r>
            <a:r>
              <a:rPr lang="en-US" sz="1600" dirty="0" smtClean="0"/>
              <a:t> of </a:t>
            </a:r>
            <a:r>
              <a:rPr lang="en-US" sz="1600" u="sng" dirty="0" smtClean="0"/>
              <a:t>possible</a:t>
            </a:r>
            <a:r>
              <a:rPr lang="en-US" sz="1600" dirty="0" smtClean="0"/>
              <a:t> workflow for an instructional overload with the employee teaching for another Planning Unit</a:t>
            </a:r>
            <a:endParaRPr lang="en-US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8117359"/>
              </p:ext>
            </p:extLst>
          </p:nvPr>
        </p:nvGraphicFramePr>
        <p:xfrm>
          <a:off x="629078" y="1361287"/>
          <a:ext cx="8398044" cy="4778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3756" y="5123399"/>
            <a:ext cx="4599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*At any time within this process, a contract can be rejected, returned for corrections, or delegated to someone else for approval.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42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contact </a:t>
            </a:r>
            <a:r>
              <a:rPr lang="en-US" dirty="0" smtClean="0">
                <a:hlinkClick r:id="rId2"/>
              </a:rPr>
              <a:t>compensation@ohio.edu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payroll@ohio.edu</a:t>
            </a:r>
            <a:r>
              <a:rPr lang="en-US" dirty="0" smtClean="0"/>
              <a:t> or one of the members of the Compensation or Payroll Partner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9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8878"/>
            <a:ext cx="7886700" cy="2852737"/>
          </a:xfrm>
        </p:spPr>
        <p:txBody>
          <a:bodyPr/>
          <a:lstStyle/>
          <a:p>
            <a:pPr algn="r"/>
            <a:r>
              <a:rPr lang="en-US" dirty="0" smtClean="0"/>
              <a:t>Post Awards and Grants Partner Group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88894" y="3387861"/>
            <a:ext cx="682169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Luanne Bowman: </a:t>
            </a:r>
            <a:r>
              <a:rPr lang="en-US" b="0" dirty="0" smtClean="0"/>
              <a:t>Chief Operating Officer</a:t>
            </a:r>
            <a:br>
              <a:rPr lang="en-US" b="0" dirty="0" smtClean="0"/>
            </a:br>
            <a:r>
              <a:rPr lang="en-US" b="0" dirty="0" smtClean="0"/>
              <a:t>Russ College of Engineering and Technology</a:t>
            </a:r>
          </a:p>
          <a:p>
            <a:pPr algn="r"/>
            <a:r>
              <a:rPr lang="en-US" dirty="0" smtClean="0"/>
              <a:t>Cindy Perry: </a:t>
            </a:r>
            <a:r>
              <a:rPr lang="en-US" b="0" dirty="0" smtClean="0"/>
              <a:t>Director</a:t>
            </a:r>
            <a:br>
              <a:rPr lang="en-US" b="0" dirty="0" smtClean="0"/>
            </a:br>
            <a:r>
              <a:rPr lang="en-US" b="0" dirty="0" smtClean="0"/>
              <a:t>Grants Accounting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48521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Dual Career Network Enhancements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/>
              <a:t>D</a:t>
            </a:r>
            <a:r>
              <a:rPr lang="en-US" sz="2400" dirty="0" smtClean="0"/>
              <a:t>esigned </a:t>
            </a:r>
            <a:r>
              <a:rPr lang="en-US" sz="2400" dirty="0"/>
              <a:t>to help partners of new employees in networking and locating employment opportunities in the Athens </a:t>
            </a:r>
            <a:r>
              <a:rPr lang="en-US" sz="2400" dirty="0" smtClean="0"/>
              <a:t>area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New features added to increase perception of “touch” and differentiate us from schools with which we compete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Enable area businesses to search our candidates on demand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Website is updated </a:t>
            </a:r>
            <a:r>
              <a:rPr lang="en-US" sz="2400" dirty="0" smtClean="0"/>
              <a:t>and includes a </a:t>
            </a:r>
            <a:r>
              <a:rPr lang="en-US" sz="2400" b="1" dirty="0" smtClean="0"/>
              <a:t>new brochure </a:t>
            </a:r>
            <a:r>
              <a:rPr lang="en-US" sz="2400" dirty="0" smtClean="0"/>
              <a:t>you may wish to distribute to candidates during interviews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hlinkClick r:id="rId2"/>
              </a:rPr>
              <a:t>https://www.ohio.edu/hr/employment/dual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4865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Dual Career Network Enhancements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New services </a:t>
            </a:r>
            <a:r>
              <a:rPr lang="en-US" sz="3200" dirty="0"/>
              <a:t>i</a:t>
            </a:r>
            <a:r>
              <a:rPr lang="en-US" sz="3200" dirty="0" smtClean="0"/>
              <a:t>nclude: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Bobcat </a:t>
            </a:r>
            <a:r>
              <a:rPr lang="en-US" sz="3200" dirty="0"/>
              <a:t>Community </a:t>
            </a:r>
            <a:r>
              <a:rPr lang="en-US" sz="3200" dirty="0" smtClean="0"/>
              <a:t>Card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OHIO email account (guest user)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Bobcat </a:t>
            </a:r>
            <a:r>
              <a:rPr lang="en-US" sz="3200" dirty="0" err="1" smtClean="0"/>
              <a:t>CareerLink</a:t>
            </a:r>
            <a:r>
              <a:rPr lang="en-US" sz="3200" dirty="0" smtClean="0"/>
              <a:t> Access 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Access to the Career and Leadership Development Center 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More engagement with area employers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hlinkClick r:id="rId2"/>
              </a:rPr>
              <a:t>https</a:t>
            </a:r>
            <a:r>
              <a:rPr lang="en-US" sz="3200" dirty="0">
                <a:hlinkClick r:id="rId2"/>
              </a:rPr>
              <a:t>://www.ohio.edu/hr/employment/dual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0188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48" y="1081218"/>
            <a:ext cx="7886700" cy="711215"/>
          </a:xfrm>
        </p:spPr>
        <p:txBody>
          <a:bodyPr/>
          <a:lstStyle/>
          <a:p>
            <a:r>
              <a:rPr lang="en-US" b="1" dirty="0" smtClean="0"/>
              <a:t>OHIO Ready Staff Updates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0397" y="1942061"/>
            <a:ext cx="7126085" cy="4328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Training </a:t>
            </a:r>
            <a:r>
              <a:rPr lang="en-US" sz="2400" dirty="0"/>
              <a:t>will include the new Chart of Accounts </a:t>
            </a:r>
          </a:p>
          <a:p>
            <a:r>
              <a:rPr lang="en-US" sz="2400" dirty="0"/>
              <a:t>	</a:t>
            </a:r>
            <a:r>
              <a:rPr lang="en-US" sz="1875" dirty="0"/>
              <a:t>OBIEE Dashboards</a:t>
            </a:r>
          </a:p>
          <a:p>
            <a:r>
              <a:rPr lang="en-US" sz="1875" dirty="0"/>
              <a:t>	COA Fundamentals and Casual User Training  </a:t>
            </a:r>
          </a:p>
          <a:p>
            <a:endParaRPr lang="en-US" sz="13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dirty="0"/>
              <a:t>Hires: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Renee </a:t>
            </a:r>
            <a:r>
              <a:rPr lang="en-US" sz="2400" dirty="0"/>
              <a:t>McGlamery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	 </a:t>
            </a:r>
            <a:r>
              <a:rPr lang="en-US" sz="2400" dirty="0"/>
              <a:t>Virginia Ferrell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Start </a:t>
            </a:r>
            <a:r>
              <a:rPr lang="en-US" sz="2400" dirty="0"/>
              <a:t>Date: </a:t>
            </a:r>
            <a:r>
              <a:rPr lang="en-US" sz="2400" dirty="0" smtClean="0"/>
              <a:t>			October </a:t>
            </a:r>
            <a:r>
              <a:rPr lang="en-US" sz="2400" dirty="0"/>
              <a:t>9, 2017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Unit </a:t>
            </a:r>
            <a:r>
              <a:rPr lang="en-US" sz="2400" dirty="0"/>
              <a:t>Deployment </a:t>
            </a:r>
            <a:r>
              <a:rPr lang="en-US" sz="2400" dirty="0" smtClean="0"/>
              <a:t>Date:	November </a:t>
            </a:r>
            <a:r>
              <a:rPr lang="en-US" sz="2400" dirty="0"/>
              <a:t>1, 2017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Website </a:t>
            </a:r>
            <a:r>
              <a:rPr lang="en-US" sz="2400" dirty="0"/>
              <a:t>Update</a:t>
            </a:r>
          </a:p>
          <a:p>
            <a:endParaRPr lang="en-US" sz="135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93402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398" y="483019"/>
            <a:ext cx="8784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  <a:t>Website Update</a:t>
            </a:r>
          </a:p>
          <a:p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www.ohio.edu/ohio-ready-staff</a:t>
            </a:r>
            <a:endParaRPr lang="en-US" sz="24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44" y="1457931"/>
            <a:ext cx="8178100" cy="444306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047509" y="2260023"/>
            <a:ext cx="529937" cy="255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08825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37" y="279726"/>
            <a:ext cx="8718486" cy="2353305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Mail Services Account Change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020642" y="1610318"/>
            <a:ext cx="801231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New mail charge form will go live December 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staff in your area that use this form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Create updated forms</a:t>
            </a:r>
            <a:endParaRPr lang="en-US" sz="11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https://www.ohio.edu/mail/forms.cfm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890" y="3077913"/>
            <a:ext cx="5469380" cy="238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87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37" y="378879"/>
            <a:ext cx="8718486" cy="1295686"/>
          </a:xfrm>
        </p:spPr>
        <p:txBody>
          <a:bodyPr>
            <a:normAutofit/>
          </a:bodyPr>
          <a:lstStyle/>
          <a:p>
            <a:pPr algn="r"/>
            <a:r>
              <a:rPr lang="en-US" sz="4800" dirty="0"/>
              <a:t>Mail Services Account Change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11322" y="1674565"/>
            <a:ext cx="801231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</a:pPr>
            <a:endParaRPr lang="en-US" sz="32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80" y="1960697"/>
            <a:ext cx="7835000" cy="390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42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37" y="378879"/>
            <a:ext cx="8718486" cy="1295686"/>
          </a:xfrm>
        </p:spPr>
        <p:txBody>
          <a:bodyPr>
            <a:normAutofit/>
          </a:bodyPr>
          <a:lstStyle/>
          <a:p>
            <a:pPr algn="r"/>
            <a:r>
              <a:rPr lang="en-US" sz="4800" dirty="0"/>
              <a:t>Mail Services Account Change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11322" y="1674565"/>
            <a:ext cx="801231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</a:pPr>
            <a:endParaRPr lang="en-US" sz="32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4565"/>
            <a:ext cx="6797040" cy="439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45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Project Process and System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95054" y="1593277"/>
          <a:ext cx="6082143" cy="450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892">
                  <a:extLst>
                    <a:ext uri="{9D8B030D-6E8A-4147-A177-3AD203B41FA5}">
                      <a16:colId xmlns:a16="http://schemas.microsoft.com/office/drawing/2014/main" val="3229826681"/>
                    </a:ext>
                  </a:extLst>
                </a:gridCol>
                <a:gridCol w="2516210">
                  <a:extLst>
                    <a:ext uri="{9D8B030D-6E8A-4147-A177-3AD203B41FA5}">
                      <a16:colId xmlns:a16="http://schemas.microsoft.com/office/drawing/2014/main" val="2383086723"/>
                    </a:ext>
                  </a:extLst>
                </a:gridCol>
                <a:gridCol w="2397041">
                  <a:extLst>
                    <a:ext uri="{9D8B030D-6E8A-4147-A177-3AD203B41FA5}">
                      <a16:colId xmlns:a16="http://schemas.microsoft.com/office/drawing/2014/main" val="421905821"/>
                    </a:ext>
                  </a:extLst>
                </a:gridCol>
              </a:tblGrid>
              <a:tr h="199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6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00481"/>
                  </a:ext>
                </a:extLst>
              </a:tr>
              <a:tr h="11384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PIF/PAR </a:t>
                      </a:r>
                      <a:r>
                        <a:rPr lang="en-US" sz="1100" dirty="0">
                          <a:effectLst/>
                        </a:rPr>
                        <a:t>Testing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 15 – 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 pilot group will test the PIF/PAR process. Communication will be sent to the group on October 6,2017. If you would like to be added to the pilot group, please contact the Project Manager (information below).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23498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6, 9:00am – 9:45am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673723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6, 10:00am – 10:45am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41752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bg1"/>
                          </a:solidFill>
                          <a:effectLst/>
                        </a:rPr>
                        <a:t>PIF Training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6, 11:00am – 11:45am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66858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7, 9:00am – 9:45am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177101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7, 10:00am – 10:45am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66009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7, 11:00am – 11:45am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209635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3, 9 to 9:45 a.m.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69601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bg1"/>
                          </a:solidFill>
                          <a:effectLst/>
                        </a:rPr>
                        <a:t>PAR Training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November 3, 10 to 10:45 a.m.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973001"/>
                  </a:ext>
                </a:extLst>
              </a:tr>
              <a:tr h="1826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9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November 3, 11:00am – 11:45am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620975"/>
                  </a:ext>
                </a:extLst>
              </a:tr>
              <a:tr h="1520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PIF/PAR Implementation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 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BD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Guidance will be provided on the following unit’s websites: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Architecture Design &amp; Construction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Capital Projects Finance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Facilities Management &amp; Safety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Real Estate Management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University Planning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BD4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788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4691" y="2036618"/>
            <a:ext cx="1648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refer to the article published </a:t>
            </a:r>
            <a:r>
              <a:rPr lang="en-US" dirty="0" smtClean="0">
                <a:hlinkClick r:id="rId4"/>
              </a:rPr>
              <a:t>September 26 </a:t>
            </a:r>
            <a:r>
              <a:rPr lang="en-US" dirty="0" smtClean="0"/>
              <a:t>to sign up for PIF and PAR training opportunities.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765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365126"/>
            <a:ext cx="8432394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Affordability and Efficiency Work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4015"/>
            <a:ext cx="8024696" cy="4822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Presenters</a:t>
            </a:r>
          </a:p>
          <a:p>
            <a:pPr lvl="1"/>
            <a:r>
              <a:rPr lang="en-US" sz="2000" dirty="0" smtClean="0"/>
              <a:t>Diana McGrew </a:t>
            </a:r>
          </a:p>
          <a:p>
            <a:pPr lvl="1"/>
            <a:r>
              <a:rPr lang="en-US" sz="2000" dirty="0" smtClean="0"/>
              <a:t>Heather Krugman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1325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Group Representation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958" y="1349410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Heather </a:t>
            </a:r>
            <a:r>
              <a:rPr lang="en-US" sz="2400" dirty="0" err="1" smtClean="0"/>
              <a:t>Krugman</a:t>
            </a:r>
            <a:r>
              <a:rPr lang="en-US" sz="2400" dirty="0" smtClean="0"/>
              <a:t> – Co-Chair</a:t>
            </a:r>
          </a:p>
          <a:p>
            <a:r>
              <a:rPr lang="en-US" sz="2400" dirty="0" smtClean="0"/>
              <a:t>Diana McGrew – Co-Chair</a:t>
            </a:r>
          </a:p>
          <a:p>
            <a:r>
              <a:rPr lang="en-US" sz="2400" dirty="0"/>
              <a:t>Mike Finney</a:t>
            </a:r>
          </a:p>
          <a:p>
            <a:r>
              <a:rPr lang="en-US" sz="2400" dirty="0" smtClean="0"/>
              <a:t>Rosanna </a:t>
            </a:r>
            <a:r>
              <a:rPr lang="en-US" sz="2400" dirty="0"/>
              <a:t>Howard</a:t>
            </a:r>
          </a:p>
          <a:p>
            <a:r>
              <a:rPr lang="en-US" sz="2400" dirty="0"/>
              <a:t>Tim </a:t>
            </a:r>
            <a:r>
              <a:rPr lang="en-US" sz="2400" dirty="0" err="1"/>
              <a:t>Knavel</a:t>
            </a:r>
            <a:endParaRPr lang="en-US" sz="2400" dirty="0"/>
          </a:p>
          <a:p>
            <a:r>
              <a:rPr lang="en-US" sz="2400" dirty="0" smtClean="0"/>
              <a:t>Becky </a:t>
            </a:r>
            <a:r>
              <a:rPr lang="en-US" sz="2400" dirty="0" err="1"/>
              <a:t>MacCombs</a:t>
            </a:r>
            <a:endParaRPr lang="en-US" sz="2400" dirty="0"/>
          </a:p>
          <a:p>
            <a:r>
              <a:rPr lang="en-US" sz="2400" dirty="0"/>
              <a:t>Renee Perry</a:t>
            </a:r>
          </a:p>
          <a:p>
            <a:r>
              <a:rPr lang="en-US" sz="2400" dirty="0"/>
              <a:t>April Ritchie</a:t>
            </a:r>
          </a:p>
          <a:p>
            <a:r>
              <a:rPr lang="en-US" sz="2400" dirty="0" smtClean="0"/>
              <a:t>Shelley Ruff</a:t>
            </a:r>
          </a:p>
          <a:p>
            <a:r>
              <a:rPr lang="en-US" sz="2400" dirty="0" smtClean="0"/>
              <a:t>Gwyn Scott</a:t>
            </a:r>
          </a:p>
          <a:p>
            <a:r>
              <a:rPr lang="en-US" sz="2400" dirty="0" smtClean="0"/>
              <a:t>Steve Wood</a:t>
            </a:r>
          </a:p>
          <a:p>
            <a:r>
              <a:rPr lang="en-US" sz="2400" dirty="0" smtClean="0"/>
              <a:t>Stephanie Frisbey-Roll (Change Management)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Mission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Representation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Goals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Vacation and Sick Leave payout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Cost share </a:t>
            </a:r>
            <a:r>
              <a:rPr lang="en-US" dirty="0"/>
              <a:t>p</a:t>
            </a:r>
            <a:r>
              <a:rPr lang="en-US" dirty="0" smtClean="0"/>
              <a:t>rocess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Uniform Guidance – Procurement Standards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Affordability and Efficiency Work Group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3299"/>
            <a:ext cx="7886700" cy="5127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A&amp;E Rollout</a:t>
            </a:r>
            <a:endParaRPr lang="en-US" sz="2400" dirty="0"/>
          </a:p>
          <a:p>
            <a:pPr lvl="1"/>
            <a:r>
              <a:rPr lang="en-US" u="sng" dirty="0"/>
              <a:t>May - July, 2017</a:t>
            </a:r>
            <a:r>
              <a:rPr lang="en-US" dirty="0"/>
              <a:t> – office supplies, computer supplies, janitorial supplies and services</a:t>
            </a:r>
          </a:p>
          <a:p>
            <a:pPr lvl="1"/>
            <a:r>
              <a:rPr lang="en-US" u="sng" dirty="0"/>
              <a:t>September - November, 2017</a:t>
            </a:r>
            <a:r>
              <a:rPr lang="en-US" dirty="0"/>
              <a:t> – printing and copier supplies and services, web </a:t>
            </a:r>
            <a:r>
              <a:rPr lang="en-US" dirty="0" smtClean="0"/>
              <a:t>services</a:t>
            </a:r>
            <a:r>
              <a:rPr lang="en-US" dirty="0"/>
              <a:t>, graphic design, and videography services</a:t>
            </a:r>
          </a:p>
          <a:p>
            <a:pPr lvl="1"/>
            <a:r>
              <a:rPr lang="en-US" u="sng" dirty="0"/>
              <a:t>January – March, 2018</a:t>
            </a:r>
            <a:r>
              <a:rPr lang="en-US" dirty="0"/>
              <a:t> – specialized research supplies, travel, facilities management, safety supplies, and international </a:t>
            </a:r>
            <a:r>
              <a:rPr lang="en-US" dirty="0" smtClean="0"/>
              <a:t>procurement</a:t>
            </a:r>
          </a:p>
          <a:p>
            <a:r>
              <a:rPr lang="en-US" sz="2400" dirty="0" smtClean="0"/>
              <a:t>100% under A&amp;E Mandate in March 2018</a:t>
            </a: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smtClean="0"/>
              <a:t>Committee working on baseline data to review</a:t>
            </a:r>
          </a:p>
          <a:p>
            <a:pPr lvl="1"/>
            <a:r>
              <a:rPr lang="en-US" sz="2000" dirty="0" smtClean="0"/>
              <a:t>Break out by preferred/non-preferred and Concur/BCB</a:t>
            </a:r>
          </a:p>
          <a:p>
            <a:pPr lvl="1"/>
            <a:r>
              <a:rPr lang="en-US" sz="2000" dirty="0" smtClean="0"/>
              <a:t>Exemption request form draft </a:t>
            </a:r>
            <a:endParaRPr lang="en-US" sz="20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05087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P2P Improvements Project - Outcome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88157" y="2347275"/>
            <a:ext cx="3506771" cy="38349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Supplier/Payee Information Form</a:t>
            </a:r>
          </a:p>
          <a:p>
            <a:r>
              <a:rPr lang="en-US" sz="2000" dirty="0" smtClean="0"/>
              <a:t>Updated Honorarium Agreement</a:t>
            </a:r>
          </a:p>
          <a:p>
            <a:r>
              <a:rPr lang="en-US" sz="2000" dirty="0" smtClean="0"/>
              <a:t>Short Form Services Agreement</a:t>
            </a:r>
          </a:p>
          <a:p>
            <a:r>
              <a:rPr lang="en-US" sz="2000" dirty="0" smtClean="0"/>
              <a:t>Exhibit A for the Services Agreement</a:t>
            </a:r>
          </a:p>
          <a:p>
            <a:endParaRPr lang="en-US" sz="2000" dirty="0" smtClean="0"/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4494230" y="1808534"/>
            <a:ext cx="3961615" cy="4223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 err="1" smtClean="0"/>
              <a:t>Bobcat</a:t>
            </a:r>
            <a:r>
              <a:rPr lang="en-US" sz="2400" i="1" u="sng" dirty="0" err="1" smtClean="0"/>
              <a:t>BUY</a:t>
            </a:r>
            <a:r>
              <a:rPr lang="en-US" sz="2400" u="sng" dirty="0" smtClean="0"/>
              <a:t> Forms </a:t>
            </a:r>
            <a:endParaRPr lang="en-US" sz="2400" u="sng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407799" y="2197681"/>
            <a:ext cx="4547665" cy="392041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New Forms:</a:t>
            </a:r>
          </a:p>
          <a:p>
            <a:pPr marL="512763" lvl="1"/>
            <a:r>
              <a:rPr lang="en-US" sz="2000" dirty="0" smtClean="0"/>
              <a:t>Payment Request </a:t>
            </a:r>
          </a:p>
          <a:p>
            <a:pPr marL="512763" lvl="1"/>
            <a:r>
              <a:rPr lang="en-US" sz="2000" dirty="0" smtClean="0"/>
              <a:t>Services Agreement</a:t>
            </a:r>
            <a:endParaRPr lang="en-US" sz="2000" strike="sngStrike" dirty="0" smtClean="0"/>
          </a:p>
          <a:p>
            <a:r>
              <a:rPr lang="en-US" sz="2000" i="1" dirty="0" smtClean="0"/>
              <a:t>Removed Forms:</a:t>
            </a:r>
          </a:p>
          <a:p>
            <a:pPr marL="512763" lvl="1"/>
            <a:r>
              <a:rPr lang="en-US" sz="2000" dirty="0" smtClean="0"/>
              <a:t>Direct Payment Form</a:t>
            </a:r>
          </a:p>
          <a:p>
            <a:pPr marL="512763" lvl="1"/>
            <a:r>
              <a:rPr lang="en-US" sz="2000" dirty="0" smtClean="0"/>
              <a:t>Honorarium Requisition</a:t>
            </a:r>
          </a:p>
          <a:p>
            <a:pPr marL="512763" lvl="1"/>
            <a:r>
              <a:rPr lang="en-US" sz="2000" dirty="0" smtClean="0"/>
              <a:t>Request to Add New Supplier Form  </a:t>
            </a:r>
          </a:p>
          <a:p>
            <a:pPr marL="234950" indent="-169863"/>
            <a:r>
              <a:rPr lang="en-US" sz="2000" i="1" dirty="0" smtClean="0"/>
              <a:t>Consolidated Forms:</a:t>
            </a:r>
          </a:p>
          <a:p>
            <a:pPr marL="512763"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Comprehensive IC Requisition</a:t>
            </a:r>
          </a:p>
          <a:p>
            <a:pPr marL="512763"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IC EZ Requisition</a:t>
            </a:r>
          </a:p>
          <a:p>
            <a:pPr marL="512763"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Service Agreement Purchase Order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8" name="Explosion 2 7"/>
          <p:cNvSpPr/>
          <p:nvPr/>
        </p:nvSpPr>
        <p:spPr>
          <a:xfrm>
            <a:off x="103695" y="2347275"/>
            <a:ext cx="978770" cy="803594"/>
          </a:xfrm>
          <a:prstGeom prst="irregularSeal2">
            <a:avLst/>
          </a:prstGeom>
          <a:solidFill>
            <a:srgbClr val="00694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New</a:t>
            </a:r>
            <a:endParaRPr lang="en-US" sz="1000" dirty="0"/>
          </a:p>
        </p:txBody>
      </p:sp>
      <p:sp>
        <p:nvSpPr>
          <p:cNvPr id="9" name="Explosion 2 8"/>
          <p:cNvSpPr/>
          <p:nvPr/>
        </p:nvSpPr>
        <p:spPr>
          <a:xfrm>
            <a:off x="3995226" y="2556957"/>
            <a:ext cx="998008" cy="806258"/>
          </a:xfrm>
          <a:prstGeom prst="irregularSeal2">
            <a:avLst/>
          </a:prstGeom>
          <a:solidFill>
            <a:srgbClr val="00694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New</a:t>
            </a:r>
            <a:endParaRPr lang="en-US" sz="1000" dirty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536546" y="1810104"/>
            <a:ext cx="3366152" cy="4223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 smtClean="0"/>
              <a:t>Purchasing Forms </a:t>
            </a:r>
            <a:endParaRPr lang="en-US" sz="2400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16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-50516"/>
            <a:ext cx="7886700" cy="1105593"/>
          </a:xfrm>
        </p:spPr>
        <p:txBody>
          <a:bodyPr/>
          <a:lstStyle/>
          <a:p>
            <a:r>
              <a:rPr lang="en-US" dirty="0" smtClean="0"/>
              <a:t>Old vs. New Service Agreements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57235"/>
              </p:ext>
            </p:extLst>
          </p:nvPr>
        </p:nvGraphicFramePr>
        <p:xfrm>
          <a:off x="678872" y="783579"/>
          <a:ext cx="7938652" cy="5256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127">
                  <a:extLst>
                    <a:ext uri="{9D8B030D-6E8A-4147-A177-3AD203B41FA5}">
                      <a16:colId xmlns:a16="http://schemas.microsoft.com/office/drawing/2014/main" val="4286340456"/>
                    </a:ext>
                  </a:extLst>
                </a:gridCol>
                <a:gridCol w="1250180">
                  <a:extLst>
                    <a:ext uri="{9D8B030D-6E8A-4147-A177-3AD203B41FA5}">
                      <a16:colId xmlns:a16="http://schemas.microsoft.com/office/drawing/2014/main" val="1179926847"/>
                    </a:ext>
                  </a:extLst>
                </a:gridCol>
                <a:gridCol w="937637">
                  <a:extLst>
                    <a:ext uri="{9D8B030D-6E8A-4147-A177-3AD203B41FA5}">
                      <a16:colId xmlns:a16="http://schemas.microsoft.com/office/drawing/2014/main" val="4120418842"/>
                    </a:ext>
                  </a:extLst>
                </a:gridCol>
                <a:gridCol w="1430764">
                  <a:extLst>
                    <a:ext uri="{9D8B030D-6E8A-4147-A177-3AD203B41FA5}">
                      <a16:colId xmlns:a16="http://schemas.microsoft.com/office/drawing/2014/main" val="3446099723"/>
                    </a:ext>
                  </a:extLst>
                </a:gridCol>
                <a:gridCol w="1243236">
                  <a:extLst>
                    <a:ext uri="{9D8B030D-6E8A-4147-A177-3AD203B41FA5}">
                      <a16:colId xmlns:a16="http://schemas.microsoft.com/office/drawing/2014/main" val="3677257129"/>
                    </a:ext>
                  </a:extLst>
                </a:gridCol>
                <a:gridCol w="1628708">
                  <a:extLst>
                    <a:ext uri="{9D8B030D-6E8A-4147-A177-3AD203B41FA5}">
                      <a16:colId xmlns:a16="http://schemas.microsoft.com/office/drawing/2014/main" val="502479621"/>
                    </a:ext>
                  </a:extLst>
                </a:gridCol>
              </a:tblGrid>
              <a:tr h="833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Old Services Agreement </a:t>
                      </a:r>
                      <a:r>
                        <a:rPr lang="en-US" sz="1050" dirty="0" smtClean="0">
                          <a:effectLst/>
                        </a:rPr>
                        <a:t>Type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New Services Agreement Type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</a:rPr>
                        <a:t>Bobcat</a:t>
                      </a:r>
                      <a:r>
                        <a:rPr lang="en-US" sz="1050" i="1" dirty="0" err="1">
                          <a:effectLst/>
                        </a:rPr>
                        <a:t>BUY</a:t>
                      </a:r>
                      <a:r>
                        <a:rPr lang="en-US" sz="1050" i="1" dirty="0">
                          <a:effectLst/>
                        </a:rPr>
                        <a:t> </a:t>
                      </a:r>
                      <a:r>
                        <a:rPr lang="en-US" sz="1050" dirty="0">
                          <a:effectLst/>
                        </a:rPr>
                        <a:t>Form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Payment Type/Services Agreement Type                           (Selection within  </a:t>
                      </a:r>
                      <a:r>
                        <a:rPr lang="en-US" sz="1050" dirty="0" err="1">
                          <a:effectLst/>
                        </a:rPr>
                        <a:t>BobcatBUY</a:t>
                      </a:r>
                      <a:r>
                        <a:rPr lang="en-US" sz="1050" dirty="0">
                          <a:effectLst/>
                        </a:rPr>
                        <a:t> Form)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Invoice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Signature Authority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854805"/>
                  </a:ext>
                </a:extLst>
              </a:tr>
              <a:tr h="767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Honorarium Agreement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Honorarium Agreement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Payment Request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Honorarium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 – payment will process from the attached Honorarium </a:t>
                      </a:r>
                      <a:r>
                        <a:rPr lang="en-US" sz="1050" dirty="0" smtClean="0">
                          <a:effectLst/>
                        </a:rPr>
                        <a:t>Agreement.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Yes - need signature from CFAO prior to submission.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592701"/>
                  </a:ext>
                </a:extLst>
              </a:tr>
              <a:tr h="767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Comprehensive IC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Exhibit A                  (completed by units)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Services Agreement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Service Agreement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– </a:t>
                      </a:r>
                      <a:r>
                        <a:rPr lang="en-US" sz="1050" dirty="0" smtClean="0">
                          <a:effectLst/>
                        </a:rPr>
                        <a:t>send invoices to accounts.payable@ohio.edu.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- signature is not required on Exhibit </a:t>
                      </a:r>
                      <a:r>
                        <a:rPr lang="en-US" sz="1050" dirty="0" smtClean="0">
                          <a:effectLst/>
                        </a:rPr>
                        <a:t>A. </a:t>
                      </a:r>
                      <a:r>
                        <a:rPr lang="en-US" sz="1050" dirty="0">
                          <a:effectLst/>
                        </a:rPr>
                        <a:t>T</a:t>
                      </a:r>
                      <a:r>
                        <a:rPr lang="en-US" sz="1050" dirty="0" smtClean="0">
                          <a:effectLst/>
                        </a:rPr>
                        <a:t>he </a:t>
                      </a:r>
                      <a:r>
                        <a:rPr lang="en-US" sz="1050" dirty="0">
                          <a:effectLst/>
                        </a:rPr>
                        <a:t>contracts team will gather required signatures.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05938"/>
                  </a:ext>
                </a:extLst>
              </a:tr>
              <a:tr h="11955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IC EZ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Short Form Services Agreement (completed by units, signed by suppliers)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Services Agreement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Short Form Services Agreement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– </a:t>
                      </a:r>
                      <a:r>
                        <a:rPr lang="en-US" sz="1050" dirty="0" smtClean="0">
                          <a:effectLst/>
                        </a:rPr>
                        <a:t>send invoices </a:t>
                      </a:r>
                      <a:r>
                        <a:rPr lang="en-US" sz="1050" dirty="0">
                          <a:effectLst/>
                        </a:rPr>
                        <a:t>to </a:t>
                      </a:r>
                      <a:r>
                        <a:rPr lang="en-US" sz="1050" dirty="0" smtClean="0">
                          <a:effectLst/>
                        </a:rPr>
                        <a:t>accounts.payable@ohio.edu.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- need signature from CFAO prior to submission.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605492"/>
                  </a:ext>
                </a:extLst>
              </a:tr>
              <a:tr h="6140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PO Terms Only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PO Terms Only           </a:t>
                      </a:r>
                      <a:r>
                        <a:rPr lang="en-US" sz="1050" dirty="0" smtClean="0">
                          <a:effectLst/>
                        </a:rPr>
                        <a:t>(no change</a:t>
                      </a:r>
                      <a:r>
                        <a:rPr lang="en-US" sz="105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Services Agreement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PO Terms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- invoices should be sent to </a:t>
                      </a:r>
                      <a:r>
                        <a:rPr lang="en-US" sz="1050" dirty="0" smtClean="0">
                          <a:effectLst/>
                        </a:rPr>
                        <a:t>accounts.payable@ohio.edu.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No - purchase order approval is sufficient.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99671"/>
                  </a:ext>
                </a:extLst>
              </a:tr>
              <a:tr h="9337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Supplier Provided Agreement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Supplier Provided Agreement              </a:t>
                      </a:r>
                      <a:r>
                        <a:rPr lang="en-US" sz="1050" dirty="0" smtClean="0">
                          <a:effectLst/>
                        </a:rPr>
                        <a:t>(no change</a:t>
                      </a:r>
                      <a:r>
                        <a:rPr lang="en-US" sz="105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Service Agreement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Supplier Provided Agreement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</a:t>
                      </a:r>
                      <a:r>
                        <a:rPr lang="en-US" sz="1050" dirty="0" smtClean="0">
                          <a:effectLst/>
                        </a:rPr>
                        <a:t>– send invoices to</a:t>
                      </a:r>
                      <a:r>
                        <a:rPr lang="en-US" sz="1050" baseline="0" dirty="0" smtClean="0">
                          <a:effectLst/>
                        </a:rPr>
                        <a:t> </a:t>
                      </a:r>
                      <a:r>
                        <a:rPr lang="en-US" sz="1050" dirty="0" smtClean="0">
                          <a:effectLst/>
                        </a:rPr>
                        <a:t>accounts.payable@ohio.edu.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Yes - signature is not required on Supplier Provided </a:t>
                      </a:r>
                      <a:r>
                        <a:rPr lang="en-US" sz="1050" dirty="0" smtClean="0">
                          <a:effectLst/>
                        </a:rPr>
                        <a:t>Agreement. </a:t>
                      </a:r>
                      <a:r>
                        <a:rPr lang="en-US" sz="1050" dirty="0">
                          <a:effectLst/>
                        </a:rPr>
                        <a:t>T</a:t>
                      </a:r>
                      <a:r>
                        <a:rPr lang="en-US" sz="1050" dirty="0" smtClean="0">
                          <a:effectLst/>
                        </a:rPr>
                        <a:t>he </a:t>
                      </a:r>
                      <a:r>
                        <a:rPr lang="en-US" sz="1050" dirty="0">
                          <a:effectLst/>
                        </a:rPr>
                        <a:t>contracts team will gather required signatures.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50" marR="54950" marT="0" marB="0" anchor="ctr">
                    <a:solidFill>
                      <a:srgbClr val="E7EB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30585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96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38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Training:</a:t>
            </a:r>
          </a:p>
          <a:p>
            <a:r>
              <a:rPr lang="en-US" dirty="0" smtClean="0"/>
              <a:t>New Quick Reference Guides:</a:t>
            </a:r>
          </a:p>
          <a:p>
            <a:pPr lvl="1"/>
            <a:r>
              <a:rPr lang="en-US" dirty="0" smtClean="0"/>
              <a:t>Payment Request (Approvers) Quick Reference Guide</a:t>
            </a:r>
          </a:p>
          <a:p>
            <a:pPr lvl="1"/>
            <a:r>
              <a:rPr lang="en-US" dirty="0" smtClean="0"/>
              <a:t>Services Agreement Quick Reference Guide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r>
              <a:rPr lang="en-US" dirty="0" smtClean="0"/>
              <a:t>Project is on hold until completion of the Financial Systems Enhancement project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28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Partner Group Updates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0619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en-US" sz="3200" dirty="0" smtClean="0"/>
          </a:p>
          <a:p>
            <a:pPr>
              <a:spcBef>
                <a:spcPts val="1800"/>
              </a:spcBef>
            </a:pPr>
            <a:endParaRPr lang="en-US" sz="3200" dirty="0" smtClean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4825" y="-795338"/>
            <a:ext cx="10153650" cy="844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592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Partner Group Updates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00619"/>
            <a:ext cx="8075735" cy="435133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/>
              <a:t>Partner </a:t>
            </a:r>
            <a:r>
              <a:rPr lang="en-US" sz="3200" dirty="0"/>
              <a:t>Group rosters, mission and goals have been updated and are reflected on web </a:t>
            </a:r>
            <a:r>
              <a:rPr lang="en-US" sz="3200" dirty="0" smtClean="0"/>
              <a:t>pages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Hospitality Partner Group established email address for feedback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u="sng" dirty="0">
                <a:hlinkClick r:id="rId2"/>
              </a:rPr>
              <a:t>HospPartnerGrp@ohio.edu</a:t>
            </a:r>
            <a:endParaRPr lang="en-US" sz="3200" dirty="0"/>
          </a:p>
          <a:p>
            <a:pPr>
              <a:spcBef>
                <a:spcPts val="1800"/>
              </a:spcBef>
            </a:pPr>
            <a:r>
              <a:rPr lang="en-US" sz="3200" dirty="0" smtClean="0"/>
              <a:t>Please </a:t>
            </a:r>
            <a:r>
              <a:rPr lang="en-US" sz="3200" dirty="0"/>
              <a:t>send any updates to rosters, mission and goals </a:t>
            </a:r>
            <a:r>
              <a:rPr lang="en-US" sz="3200" dirty="0" smtClean="0"/>
              <a:t>for website to </a:t>
            </a:r>
            <a:r>
              <a:rPr lang="en-US" sz="3200" dirty="0"/>
              <a:t>Jennifer Cochran at </a:t>
            </a:r>
            <a:r>
              <a:rPr lang="en-US" sz="3200" dirty="0">
                <a:hlinkClick r:id="rId3"/>
              </a:rPr>
              <a:t>cochraj1@ohio.edu</a:t>
            </a:r>
            <a:r>
              <a:rPr lang="en-US" sz="3200" dirty="0"/>
              <a:t> </a:t>
            </a:r>
          </a:p>
          <a:p>
            <a:pPr>
              <a:spcBef>
                <a:spcPts val="1800"/>
              </a:spcBef>
            </a:pPr>
            <a:endParaRPr lang="en-US" sz="3200" dirty="0" smtClean="0"/>
          </a:p>
          <a:p>
            <a:pPr>
              <a:spcBef>
                <a:spcPts val="1800"/>
              </a:spcBef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527611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  <a:t/>
            </a:r>
            <a:br>
              <a:rPr lang="en-US" sz="54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</a:br>
            <a:r>
              <a:rPr lang="en-US" sz="54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  <a:t/>
            </a:r>
            <a:br>
              <a:rPr lang="en-US" sz="54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</a:br>
            <a:r>
              <a:rPr lang="en-US" sz="5400" dirty="0" smtClean="0">
                <a:solidFill>
                  <a:srgbClr val="00694E"/>
                </a:solidFill>
                <a:latin typeface="Californian FB" panose="0207040306080B030204" pitchFamily="18" charset="0"/>
              </a:rPr>
              <a:t>Next Business Forum</a:t>
            </a:r>
            <a:endParaRPr lang="en-US" sz="5400" dirty="0">
              <a:solidFill>
                <a:srgbClr val="00694E"/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017" y="3911958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Thursday, December 7, 2017 </a:t>
            </a:r>
            <a:br>
              <a:rPr lang="en-US" dirty="0" smtClean="0"/>
            </a:br>
            <a:r>
              <a:rPr lang="en-US" dirty="0" smtClean="0"/>
              <a:t>10 a.m. – 12 p.m.</a:t>
            </a:r>
          </a:p>
          <a:p>
            <a:pPr algn="l"/>
            <a:r>
              <a:rPr lang="en-US" dirty="0" smtClean="0"/>
              <a:t>Baker University </a:t>
            </a:r>
            <a:r>
              <a:rPr lang="en-US" smtClean="0"/>
              <a:t>Center Room 240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62890"/>
          </a:xfrm>
          <a:prstGeom prst="rect">
            <a:avLst/>
          </a:prstGeom>
          <a:solidFill>
            <a:srgbClr val="006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998224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37" y="378878"/>
            <a:ext cx="8718486" cy="2852737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Financial System Enhancements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32507" y="3440672"/>
            <a:ext cx="8012316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776F67"/>
                </a:solidFill>
                <a:latin typeface="+mn-lt"/>
                <a:ea typeface="+mn-ea"/>
                <a:cs typeface="+mn-cs"/>
              </a:defRPr>
            </a:lvl1pPr>
            <a:lvl2pPr marL="4571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</a:pPr>
            <a:r>
              <a:rPr lang="en-US" sz="2000" dirty="0" smtClean="0"/>
              <a:t>Leigh </a:t>
            </a:r>
            <a:r>
              <a:rPr lang="en-US" sz="2000" dirty="0"/>
              <a:t>Casal: </a:t>
            </a:r>
            <a:r>
              <a:rPr lang="en-US" sz="2000" b="0" dirty="0"/>
              <a:t>Change Management Associate, Finance </a:t>
            </a:r>
            <a:r>
              <a:rPr lang="en-US" sz="2000" b="0" dirty="0" smtClean="0"/>
              <a:t>and Administration</a:t>
            </a:r>
          </a:p>
          <a:p>
            <a:pPr algn="r">
              <a:spcBef>
                <a:spcPts val="1200"/>
              </a:spcBef>
            </a:pPr>
            <a:r>
              <a:rPr lang="en-US" sz="2000" dirty="0" smtClean="0"/>
              <a:t>Bo Richardson</a:t>
            </a:r>
            <a:r>
              <a:rPr lang="en-US" sz="2000" b="0" dirty="0" smtClean="0"/>
              <a:t>: Data and Reporting Analyst, Budget Planning and Analysis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17203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10" y="32280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833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Training and Readiness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FA View Demo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84600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Training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192917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sz="1200" dirty="0"/>
              <a:t>Financial Approvers: </a:t>
            </a:r>
            <a:r>
              <a:rPr lang="en-US" sz="1200" dirty="0" smtClean="0"/>
              <a:t>9/28 </a:t>
            </a:r>
            <a:r>
              <a:rPr lang="en-US" sz="1200" dirty="0"/>
              <a:t>– 10/2 </a:t>
            </a:r>
            <a:endParaRPr lang="en-US" sz="1100" dirty="0"/>
          </a:p>
          <a:p>
            <a:pPr lvl="0"/>
            <a:r>
              <a:rPr lang="en-US" sz="1200" dirty="0" smtClean="0"/>
              <a:t>Chart of Accounts </a:t>
            </a:r>
            <a:r>
              <a:rPr lang="en-US" sz="1200" dirty="0"/>
              <a:t>Fundamentals: </a:t>
            </a:r>
            <a:r>
              <a:rPr lang="en-US" sz="1200" dirty="0" smtClean="0"/>
              <a:t>10/19 </a:t>
            </a:r>
            <a:r>
              <a:rPr lang="en-US" sz="1200" dirty="0"/>
              <a:t>- 10/27</a:t>
            </a:r>
            <a:endParaRPr lang="en-US" sz="1100" dirty="0"/>
          </a:p>
          <a:p>
            <a:pPr lvl="0"/>
            <a:r>
              <a:rPr lang="en-US" sz="1200" dirty="0"/>
              <a:t>Grants </a:t>
            </a:r>
            <a:r>
              <a:rPr lang="en-US" sz="1200" dirty="0" smtClean="0"/>
              <a:t>Accounting Fundamentals : 10/24 </a:t>
            </a:r>
            <a:r>
              <a:rPr lang="en-US" sz="1200" dirty="0"/>
              <a:t>– </a:t>
            </a:r>
            <a:r>
              <a:rPr lang="en-US" sz="1200" dirty="0" smtClean="0"/>
              <a:t>11/2</a:t>
            </a:r>
            <a:endParaRPr lang="en-US" sz="1100" dirty="0"/>
          </a:p>
          <a:p>
            <a:pPr lvl="0"/>
            <a:r>
              <a:rPr lang="en-US" sz="1200" dirty="0"/>
              <a:t>Accounting with the new COA: </a:t>
            </a:r>
            <a:r>
              <a:rPr lang="en-US" sz="1200" dirty="0" smtClean="0"/>
              <a:t>11/1 </a:t>
            </a:r>
            <a:r>
              <a:rPr lang="en-US" sz="1200" dirty="0"/>
              <a:t>- </a:t>
            </a:r>
            <a:r>
              <a:rPr lang="en-US" sz="1200" dirty="0" smtClean="0"/>
              <a:t>11/8</a:t>
            </a:r>
            <a:endParaRPr lang="en-US" sz="1100" dirty="0"/>
          </a:p>
          <a:p>
            <a:pPr lvl="0"/>
            <a:r>
              <a:rPr lang="en-US" sz="1200" dirty="0"/>
              <a:t>Report Fundamentals </a:t>
            </a:r>
            <a:r>
              <a:rPr lang="en-US" sz="1200" dirty="0" smtClean="0"/>
              <a:t>: 12/6 </a:t>
            </a:r>
            <a:r>
              <a:rPr lang="en-US" sz="1200" dirty="0"/>
              <a:t>– </a:t>
            </a:r>
            <a:r>
              <a:rPr lang="en-US" sz="1200" dirty="0" smtClean="0"/>
              <a:t>12/18</a:t>
            </a:r>
            <a:endParaRPr lang="en-US" sz="1100" dirty="0"/>
          </a:p>
          <a:p>
            <a:pPr lvl="0"/>
            <a:r>
              <a:rPr lang="en-US" sz="1200" dirty="0" smtClean="0"/>
              <a:t>Casual </a:t>
            </a:r>
            <a:r>
              <a:rPr lang="en-US" sz="1200" dirty="0"/>
              <a:t>User Systems &amp; Tools: </a:t>
            </a:r>
            <a:r>
              <a:rPr lang="en-US" sz="1200" dirty="0" smtClean="0"/>
              <a:t>12/8 </a:t>
            </a:r>
            <a:r>
              <a:rPr lang="en-US" sz="1200" dirty="0"/>
              <a:t>– </a:t>
            </a:r>
            <a:r>
              <a:rPr lang="en-US" sz="1200" dirty="0" smtClean="0"/>
              <a:t>12/18 </a:t>
            </a:r>
          </a:p>
          <a:p>
            <a:pPr lvl="0"/>
            <a:r>
              <a:rPr lang="en-US" sz="1200" dirty="0" smtClean="0"/>
              <a:t>Internal </a:t>
            </a:r>
            <a:r>
              <a:rPr lang="en-US" sz="1200" dirty="0"/>
              <a:t>Awards Set-up: </a:t>
            </a:r>
            <a:r>
              <a:rPr lang="en-US" sz="1200" dirty="0" smtClean="0"/>
              <a:t>February</a:t>
            </a:r>
            <a:endParaRPr lang="en-US" sz="1100" dirty="0"/>
          </a:p>
          <a:p>
            <a:pPr lvl="0"/>
            <a:r>
              <a:rPr lang="en-US" sz="1200" dirty="0"/>
              <a:t>Faculty Training: </a:t>
            </a:r>
            <a:r>
              <a:rPr lang="en-US" sz="1200" dirty="0" smtClean="0"/>
              <a:t>February</a:t>
            </a: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50162" y="3883095"/>
          <a:ext cx="7124700" cy="1661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944891962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1667078652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440370023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3020314247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4084832717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4188711189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4208960769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584470028"/>
                    </a:ext>
                  </a:extLst>
                </a:gridCol>
                <a:gridCol w="225425">
                  <a:extLst>
                    <a:ext uri="{9D8B030D-6E8A-4147-A177-3AD203B41FA5}">
                      <a16:colId xmlns:a16="http://schemas.microsoft.com/office/drawing/2014/main" val="2365142583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val="1068308529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val="1739406196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val="228152054"/>
                    </a:ext>
                  </a:extLst>
                </a:gridCol>
                <a:gridCol w="206375">
                  <a:extLst>
                    <a:ext uri="{9D8B030D-6E8A-4147-A177-3AD203B41FA5}">
                      <a16:colId xmlns:a16="http://schemas.microsoft.com/office/drawing/2014/main" val="3477489304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00778250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973627381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33351526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1640991194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3097080054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3208022615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2455338138"/>
                    </a:ext>
                  </a:extLst>
                </a:gridCol>
                <a:gridCol w="212725">
                  <a:extLst>
                    <a:ext uri="{9D8B030D-6E8A-4147-A177-3AD203B41FA5}">
                      <a16:colId xmlns:a16="http://schemas.microsoft.com/office/drawing/2014/main" val="136444814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98137538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65330384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054910176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94070125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7167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FARM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750026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COA FUNDAMENTALS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875219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GRANTS FUNDAMENTALS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646007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ACCOUNTING WITH COA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86907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REPORTING FUNDAMENTALS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11377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CASUAL USER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993871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FACULTY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1045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INTERNAL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69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776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078244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16545" y="1848353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Invites will go out this week</a:t>
            </a:r>
            <a:endParaRPr lang="en-US" dirty="0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 rot="10800000">
            <a:off x="4006690" y="1758601"/>
            <a:ext cx="661027" cy="505701"/>
          </a:xfrm>
          <a:custGeom>
            <a:avLst/>
            <a:gdLst/>
            <a:ahLst/>
            <a:cxnLst>
              <a:cxn ang="0">
                <a:pos x="2544" y="7862"/>
              </a:cxn>
              <a:cxn ang="0">
                <a:pos x="2389" y="7834"/>
              </a:cxn>
              <a:cxn ang="0">
                <a:pos x="2246" y="7768"/>
              </a:cxn>
              <a:cxn ang="0">
                <a:pos x="2117" y="7665"/>
              </a:cxn>
              <a:cxn ang="0">
                <a:pos x="2015" y="7539"/>
              </a:cxn>
              <a:cxn ang="0">
                <a:pos x="1926" y="7356"/>
              </a:cxn>
              <a:cxn ang="0">
                <a:pos x="1883" y="7152"/>
              </a:cxn>
              <a:cxn ang="0">
                <a:pos x="1885" y="5307"/>
              </a:cxn>
              <a:cxn ang="0">
                <a:pos x="1831" y="4929"/>
              </a:cxn>
              <a:cxn ang="0">
                <a:pos x="1703" y="4593"/>
              </a:cxn>
              <a:cxn ang="0">
                <a:pos x="1595" y="4421"/>
              </a:cxn>
              <a:cxn ang="0">
                <a:pos x="1510" y="4321"/>
              </a:cxn>
              <a:cxn ang="0">
                <a:pos x="1615" y="4195"/>
              </a:cxn>
              <a:cxn ang="0">
                <a:pos x="1733" y="3987"/>
              </a:cxn>
              <a:cxn ang="0">
                <a:pos x="1847" y="3641"/>
              </a:cxn>
              <a:cxn ang="0">
                <a:pos x="1886" y="3259"/>
              </a:cxn>
              <a:cxn ang="0">
                <a:pos x="1888" y="1449"/>
              </a:cxn>
              <a:cxn ang="0">
                <a:pos x="1941" y="1248"/>
              </a:cxn>
              <a:cxn ang="0">
                <a:pos x="2039" y="1070"/>
              </a:cxn>
              <a:cxn ang="0">
                <a:pos x="2141" y="954"/>
              </a:cxn>
              <a:cxn ang="0">
                <a:pos x="2274" y="858"/>
              </a:cxn>
              <a:cxn ang="0">
                <a:pos x="2421" y="800"/>
              </a:cxn>
              <a:cxn ang="0">
                <a:pos x="2575" y="779"/>
              </a:cxn>
              <a:cxn ang="0">
                <a:pos x="2876" y="0"/>
              </a:cxn>
              <a:cxn ang="0">
                <a:pos x="2518" y="250"/>
              </a:cxn>
              <a:cxn ang="0">
                <a:pos x="2235" y="300"/>
              </a:cxn>
              <a:cxn ang="0">
                <a:pos x="1973" y="419"/>
              </a:cxn>
              <a:cxn ang="0">
                <a:pos x="1741" y="604"/>
              </a:cxn>
              <a:cxn ang="0">
                <a:pos x="1573" y="811"/>
              </a:cxn>
              <a:cxn ang="0">
                <a:pos x="1426" y="1110"/>
              </a:cxn>
              <a:cxn ang="0">
                <a:pos x="1354" y="1440"/>
              </a:cxn>
              <a:cxn ang="0">
                <a:pos x="1354" y="3314"/>
              </a:cxn>
              <a:cxn ang="0">
                <a:pos x="1320" y="3569"/>
              </a:cxn>
              <a:cxn ang="0">
                <a:pos x="1239" y="3792"/>
              </a:cxn>
              <a:cxn ang="0">
                <a:pos x="1120" y="3963"/>
              </a:cxn>
              <a:cxn ang="0">
                <a:pos x="1040" y="4026"/>
              </a:cxn>
              <a:cxn ang="0">
                <a:pos x="947" y="4056"/>
              </a:cxn>
              <a:cxn ang="0">
                <a:pos x="0" y="4321"/>
              </a:cxn>
              <a:cxn ang="0">
                <a:pos x="932" y="4587"/>
              </a:cxn>
              <a:cxn ang="0">
                <a:pos x="1014" y="4605"/>
              </a:cxn>
              <a:cxn ang="0">
                <a:pos x="1120" y="4680"/>
              </a:cxn>
              <a:cxn ang="0">
                <a:pos x="1218" y="4812"/>
              </a:cxn>
              <a:cxn ang="0">
                <a:pos x="1308" y="5026"/>
              </a:cxn>
              <a:cxn ang="0">
                <a:pos x="1351" y="5277"/>
              </a:cxn>
              <a:cxn ang="0">
                <a:pos x="1350" y="7134"/>
              </a:cxn>
              <a:cxn ang="0">
                <a:pos x="1405" y="7470"/>
              </a:cxn>
              <a:cxn ang="0">
                <a:pos x="1538" y="7777"/>
              </a:cxn>
              <a:cxn ang="0">
                <a:pos x="1741" y="8039"/>
              </a:cxn>
              <a:cxn ang="0">
                <a:pos x="1923" y="8192"/>
              </a:cxn>
              <a:cxn ang="0">
                <a:pos x="2181" y="8324"/>
              </a:cxn>
              <a:cxn ang="0">
                <a:pos x="2460" y="8388"/>
              </a:cxn>
              <a:cxn ang="0">
                <a:pos x="2876" y="8640"/>
              </a:cxn>
            </a:cxnLst>
            <a:rect l="0" t="0" r="r" b="b"/>
            <a:pathLst>
              <a:path w="3200" h="8640">
                <a:moveTo>
                  <a:pt x="2873" y="7615"/>
                </a:moveTo>
                <a:lnTo>
                  <a:pt x="2873" y="7864"/>
                </a:lnTo>
                <a:lnTo>
                  <a:pt x="2575" y="7864"/>
                </a:lnTo>
                <a:lnTo>
                  <a:pt x="2575" y="7864"/>
                </a:lnTo>
                <a:lnTo>
                  <a:pt x="2544" y="7862"/>
                </a:lnTo>
                <a:lnTo>
                  <a:pt x="2512" y="7861"/>
                </a:lnTo>
                <a:lnTo>
                  <a:pt x="2482" y="7856"/>
                </a:lnTo>
                <a:lnTo>
                  <a:pt x="2451" y="7850"/>
                </a:lnTo>
                <a:lnTo>
                  <a:pt x="2421" y="7843"/>
                </a:lnTo>
                <a:lnTo>
                  <a:pt x="2389" y="7834"/>
                </a:lnTo>
                <a:lnTo>
                  <a:pt x="2359" y="7823"/>
                </a:lnTo>
                <a:lnTo>
                  <a:pt x="2331" y="7812"/>
                </a:lnTo>
                <a:lnTo>
                  <a:pt x="2301" y="7800"/>
                </a:lnTo>
                <a:lnTo>
                  <a:pt x="2274" y="7785"/>
                </a:lnTo>
                <a:lnTo>
                  <a:pt x="2246" y="7768"/>
                </a:lnTo>
                <a:lnTo>
                  <a:pt x="2219" y="7750"/>
                </a:lnTo>
                <a:lnTo>
                  <a:pt x="2192" y="7731"/>
                </a:lnTo>
                <a:lnTo>
                  <a:pt x="2166" y="7710"/>
                </a:lnTo>
                <a:lnTo>
                  <a:pt x="2141" y="7689"/>
                </a:lnTo>
                <a:lnTo>
                  <a:pt x="2117" y="7665"/>
                </a:lnTo>
                <a:lnTo>
                  <a:pt x="2117" y="7665"/>
                </a:lnTo>
                <a:lnTo>
                  <a:pt x="2088" y="7636"/>
                </a:lnTo>
                <a:lnTo>
                  <a:pt x="2063" y="7605"/>
                </a:lnTo>
                <a:lnTo>
                  <a:pt x="2039" y="7573"/>
                </a:lnTo>
                <a:lnTo>
                  <a:pt x="2015" y="7539"/>
                </a:lnTo>
                <a:lnTo>
                  <a:pt x="1994" y="7504"/>
                </a:lnTo>
                <a:lnTo>
                  <a:pt x="1974" y="7468"/>
                </a:lnTo>
                <a:lnTo>
                  <a:pt x="1956" y="7432"/>
                </a:lnTo>
                <a:lnTo>
                  <a:pt x="1941" y="7395"/>
                </a:lnTo>
                <a:lnTo>
                  <a:pt x="1926" y="7356"/>
                </a:lnTo>
                <a:lnTo>
                  <a:pt x="1915" y="7317"/>
                </a:lnTo>
                <a:lnTo>
                  <a:pt x="1904" y="7277"/>
                </a:lnTo>
                <a:lnTo>
                  <a:pt x="1895" y="7236"/>
                </a:lnTo>
                <a:lnTo>
                  <a:pt x="1888" y="7194"/>
                </a:lnTo>
                <a:lnTo>
                  <a:pt x="1883" y="7152"/>
                </a:lnTo>
                <a:lnTo>
                  <a:pt x="1880" y="7110"/>
                </a:lnTo>
                <a:lnTo>
                  <a:pt x="1880" y="7068"/>
                </a:lnTo>
                <a:lnTo>
                  <a:pt x="1886" y="5384"/>
                </a:lnTo>
                <a:lnTo>
                  <a:pt x="1886" y="5384"/>
                </a:lnTo>
                <a:lnTo>
                  <a:pt x="1885" y="5307"/>
                </a:lnTo>
                <a:lnTo>
                  <a:pt x="1880" y="5229"/>
                </a:lnTo>
                <a:lnTo>
                  <a:pt x="1873" y="5152"/>
                </a:lnTo>
                <a:lnTo>
                  <a:pt x="1862" y="5076"/>
                </a:lnTo>
                <a:lnTo>
                  <a:pt x="1847" y="5002"/>
                </a:lnTo>
                <a:lnTo>
                  <a:pt x="1831" y="4929"/>
                </a:lnTo>
                <a:lnTo>
                  <a:pt x="1811" y="4859"/>
                </a:lnTo>
                <a:lnTo>
                  <a:pt x="1787" y="4788"/>
                </a:lnTo>
                <a:lnTo>
                  <a:pt x="1762" y="4721"/>
                </a:lnTo>
                <a:lnTo>
                  <a:pt x="1733" y="4656"/>
                </a:lnTo>
                <a:lnTo>
                  <a:pt x="1703" y="4593"/>
                </a:lnTo>
                <a:lnTo>
                  <a:pt x="1669" y="4533"/>
                </a:lnTo>
                <a:lnTo>
                  <a:pt x="1652" y="4504"/>
                </a:lnTo>
                <a:lnTo>
                  <a:pt x="1633" y="4475"/>
                </a:lnTo>
                <a:lnTo>
                  <a:pt x="1615" y="4448"/>
                </a:lnTo>
                <a:lnTo>
                  <a:pt x="1595" y="4421"/>
                </a:lnTo>
                <a:lnTo>
                  <a:pt x="1574" y="4396"/>
                </a:lnTo>
                <a:lnTo>
                  <a:pt x="1553" y="4370"/>
                </a:lnTo>
                <a:lnTo>
                  <a:pt x="1532" y="4345"/>
                </a:lnTo>
                <a:lnTo>
                  <a:pt x="1510" y="4321"/>
                </a:lnTo>
                <a:lnTo>
                  <a:pt x="1510" y="4321"/>
                </a:lnTo>
                <a:lnTo>
                  <a:pt x="1532" y="4298"/>
                </a:lnTo>
                <a:lnTo>
                  <a:pt x="1553" y="4273"/>
                </a:lnTo>
                <a:lnTo>
                  <a:pt x="1574" y="4247"/>
                </a:lnTo>
                <a:lnTo>
                  <a:pt x="1595" y="4222"/>
                </a:lnTo>
                <a:lnTo>
                  <a:pt x="1615" y="4195"/>
                </a:lnTo>
                <a:lnTo>
                  <a:pt x="1633" y="4168"/>
                </a:lnTo>
                <a:lnTo>
                  <a:pt x="1652" y="4139"/>
                </a:lnTo>
                <a:lnTo>
                  <a:pt x="1669" y="4110"/>
                </a:lnTo>
                <a:lnTo>
                  <a:pt x="1703" y="4050"/>
                </a:lnTo>
                <a:lnTo>
                  <a:pt x="1733" y="3987"/>
                </a:lnTo>
                <a:lnTo>
                  <a:pt x="1762" y="3922"/>
                </a:lnTo>
                <a:lnTo>
                  <a:pt x="1787" y="3855"/>
                </a:lnTo>
                <a:lnTo>
                  <a:pt x="1811" y="3784"/>
                </a:lnTo>
                <a:lnTo>
                  <a:pt x="1831" y="3714"/>
                </a:lnTo>
                <a:lnTo>
                  <a:pt x="1847" y="3641"/>
                </a:lnTo>
                <a:lnTo>
                  <a:pt x="1862" y="3567"/>
                </a:lnTo>
                <a:lnTo>
                  <a:pt x="1873" y="3491"/>
                </a:lnTo>
                <a:lnTo>
                  <a:pt x="1880" y="3414"/>
                </a:lnTo>
                <a:lnTo>
                  <a:pt x="1885" y="3336"/>
                </a:lnTo>
                <a:lnTo>
                  <a:pt x="1886" y="3259"/>
                </a:lnTo>
                <a:lnTo>
                  <a:pt x="1880" y="1575"/>
                </a:lnTo>
                <a:lnTo>
                  <a:pt x="1880" y="1575"/>
                </a:lnTo>
                <a:lnTo>
                  <a:pt x="1880" y="1533"/>
                </a:lnTo>
                <a:lnTo>
                  <a:pt x="1883" y="1491"/>
                </a:lnTo>
                <a:lnTo>
                  <a:pt x="1888" y="1449"/>
                </a:lnTo>
                <a:lnTo>
                  <a:pt x="1895" y="1407"/>
                </a:lnTo>
                <a:lnTo>
                  <a:pt x="1904" y="1366"/>
                </a:lnTo>
                <a:lnTo>
                  <a:pt x="1915" y="1326"/>
                </a:lnTo>
                <a:lnTo>
                  <a:pt x="1926" y="1287"/>
                </a:lnTo>
                <a:lnTo>
                  <a:pt x="1941" y="1248"/>
                </a:lnTo>
                <a:lnTo>
                  <a:pt x="1956" y="1211"/>
                </a:lnTo>
                <a:lnTo>
                  <a:pt x="1974" y="1175"/>
                </a:lnTo>
                <a:lnTo>
                  <a:pt x="1994" y="1139"/>
                </a:lnTo>
                <a:lnTo>
                  <a:pt x="2015" y="1104"/>
                </a:lnTo>
                <a:lnTo>
                  <a:pt x="2039" y="1070"/>
                </a:lnTo>
                <a:lnTo>
                  <a:pt x="2063" y="1038"/>
                </a:lnTo>
                <a:lnTo>
                  <a:pt x="2088" y="1007"/>
                </a:lnTo>
                <a:lnTo>
                  <a:pt x="2117" y="978"/>
                </a:lnTo>
                <a:lnTo>
                  <a:pt x="2117" y="978"/>
                </a:lnTo>
                <a:lnTo>
                  <a:pt x="2141" y="954"/>
                </a:lnTo>
                <a:lnTo>
                  <a:pt x="2166" y="933"/>
                </a:lnTo>
                <a:lnTo>
                  <a:pt x="2192" y="912"/>
                </a:lnTo>
                <a:lnTo>
                  <a:pt x="2219" y="893"/>
                </a:lnTo>
                <a:lnTo>
                  <a:pt x="2246" y="875"/>
                </a:lnTo>
                <a:lnTo>
                  <a:pt x="2274" y="858"/>
                </a:lnTo>
                <a:lnTo>
                  <a:pt x="2301" y="843"/>
                </a:lnTo>
                <a:lnTo>
                  <a:pt x="2331" y="831"/>
                </a:lnTo>
                <a:lnTo>
                  <a:pt x="2359" y="820"/>
                </a:lnTo>
                <a:lnTo>
                  <a:pt x="2389" y="809"/>
                </a:lnTo>
                <a:lnTo>
                  <a:pt x="2421" y="800"/>
                </a:lnTo>
                <a:lnTo>
                  <a:pt x="2451" y="793"/>
                </a:lnTo>
                <a:lnTo>
                  <a:pt x="2482" y="787"/>
                </a:lnTo>
                <a:lnTo>
                  <a:pt x="2512" y="782"/>
                </a:lnTo>
                <a:lnTo>
                  <a:pt x="2544" y="781"/>
                </a:lnTo>
                <a:lnTo>
                  <a:pt x="2575" y="779"/>
                </a:lnTo>
                <a:lnTo>
                  <a:pt x="2873" y="779"/>
                </a:lnTo>
                <a:lnTo>
                  <a:pt x="2873" y="1025"/>
                </a:lnTo>
                <a:lnTo>
                  <a:pt x="2876" y="1025"/>
                </a:lnTo>
                <a:lnTo>
                  <a:pt x="3200" y="512"/>
                </a:lnTo>
                <a:lnTo>
                  <a:pt x="2876" y="0"/>
                </a:lnTo>
                <a:lnTo>
                  <a:pt x="2873" y="0"/>
                </a:lnTo>
                <a:lnTo>
                  <a:pt x="2873" y="249"/>
                </a:lnTo>
                <a:lnTo>
                  <a:pt x="2575" y="249"/>
                </a:lnTo>
                <a:lnTo>
                  <a:pt x="2575" y="249"/>
                </a:lnTo>
                <a:lnTo>
                  <a:pt x="2518" y="250"/>
                </a:lnTo>
                <a:lnTo>
                  <a:pt x="2460" y="255"/>
                </a:lnTo>
                <a:lnTo>
                  <a:pt x="2403" y="262"/>
                </a:lnTo>
                <a:lnTo>
                  <a:pt x="2346" y="271"/>
                </a:lnTo>
                <a:lnTo>
                  <a:pt x="2291" y="285"/>
                </a:lnTo>
                <a:lnTo>
                  <a:pt x="2235" y="300"/>
                </a:lnTo>
                <a:lnTo>
                  <a:pt x="2181" y="319"/>
                </a:lnTo>
                <a:lnTo>
                  <a:pt x="2127" y="340"/>
                </a:lnTo>
                <a:lnTo>
                  <a:pt x="2075" y="364"/>
                </a:lnTo>
                <a:lnTo>
                  <a:pt x="2022" y="391"/>
                </a:lnTo>
                <a:lnTo>
                  <a:pt x="1973" y="419"/>
                </a:lnTo>
                <a:lnTo>
                  <a:pt x="1923" y="451"/>
                </a:lnTo>
                <a:lnTo>
                  <a:pt x="1876" y="485"/>
                </a:lnTo>
                <a:lnTo>
                  <a:pt x="1829" y="523"/>
                </a:lnTo>
                <a:lnTo>
                  <a:pt x="1784" y="562"/>
                </a:lnTo>
                <a:lnTo>
                  <a:pt x="1741" y="604"/>
                </a:lnTo>
                <a:lnTo>
                  <a:pt x="1741" y="604"/>
                </a:lnTo>
                <a:lnTo>
                  <a:pt x="1694" y="652"/>
                </a:lnTo>
                <a:lnTo>
                  <a:pt x="1651" y="703"/>
                </a:lnTo>
                <a:lnTo>
                  <a:pt x="1610" y="755"/>
                </a:lnTo>
                <a:lnTo>
                  <a:pt x="1573" y="811"/>
                </a:lnTo>
                <a:lnTo>
                  <a:pt x="1538" y="866"/>
                </a:lnTo>
                <a:lnTo>
                  <a:pt x="1505" y="924"/>
                </a:lnTo>
                <a:lnTo>
                  <a:pt x="1477" y="986"/>
                </a:lnTo>
                <a:lnTo>
                  <a:pt x="1450" y="1047"/>
                </a:lnTo>
                <a:lnTo>
                  <a:pt x="1426" y="1110"/>
                </a:lnTo>
                <a:lnTo>
                  <a:pt x="1405" y="1173"/>
                </a:lnTo>
                <a:lnTo>
                  <a:pt x="1389" y="1239"/>
                </a:lnTo>
                <a:lnTo>
                  <a:pt x="1374" y="1305"/>
                </a:lnTo>
                <a:lnTo>
                  <a:pt x="1363" y="1372"/>
                </a:lnTo>
                <a:lnTo>
                  <a:pt x="1354" y="1440"/>
                </a:lnTo>
                <a:lnTo>
                  <a:pt x="1350" y="1509"/>
                </a:lnTo>
                <a:lnTo>
                  <a:pt x="1348" y="1578"/>
                </a:lnTo>
                <a:lnTo>
                  <a:pt x="1356" y="3260"/>
                </a:lnTo>
                <a:lnTo>
                  <a:pt x="1356" y="3260"/>
                </a:lnTo>
                <a:lnTo>
                  <a:pt x="1354" y="3314"/>
                </a:lnTo>
                <a:lnTo>
                  <a:pt x="1351" y="3366"/>
                </a:lnTo>
                <a:lnTo>
                  <a:pt x="1347" y="3419"/>
                </a:lnTo>
                <a:lnTo>
                  <a:pt x="1339" y="3470"/>
                </a:lnTo>
                <a:lnTo>
                  <a:pt x="1330" y="3521"/>
                </a:lnTo>
                <a:lnTo>
                  <a:pt x="1320" y="3569"/>
                </a:lnTo>
                <a:lnTo>
                  <a:pt x="1308" y="3617"/>
                </a:lnTo>
                <a:lnTo>
                  <a:pt x="1293" y="3663"/>
                </a:lnTo>
                <a:lnTo>
                  <a:pt x="1276" y="3708"/>
                </a:lnTo>
                <a:lnTo>
                  <a:pt x="1258" y="3751"/>
                </a:lnTo>
                <a:lnTo>
                  <a:pt x="1239" y="3792"/>
                </a:lnTo>
                <a:lnTo>
                  <a:pt x="1218" y="3831"/>
                </a:lnTo>
                <a:lnTo>
                  <a:pt x="1195" y="3867"/>
                </a:lnTo>
                <a:lnTo>
                  <a:pt x="1171" y="3901"/>
                </a:lnTo>
                <a:lnTo>
                  <a:pt x="1146" y="3933"/>
                </a:lnTo>
                <a:lnTo>
                  <a:pt x="1120" y="3963"/>
                </a:lnTo>
                <a:lnTo>
                  <a:pt x="1120" y="3963"/>
                </a:lnTo>
                <a:lnTo>
                  <a:pt x="1102" y="3978"/>
                </a:lnTo>
                <a:lnTo>
                  <a:pt x="1083" y="3994"/>
                </a:lnTo>
                <a:lnTo>
                  <a:pt x="1062" y="4011"/>
                </a:lnTo>
                <a:lnTo>
                  <a:pt x="1040" y="4026"/>
                </a:lnTo>
                <a:lnTo>
                  <a:pt x="1014" y="4038"/>
                </a:lnTo>
                <a:lnTo>
                  <a:pt x="989" y="4047"/>
                </a:lnTo>
                <a:lnTo>
                  <a:pt x="974" y="4051"/>
                </a:lnTo>
                <a:lnTo>
                  <a:pt x="960" y="4054"/>
                </a:lnTo>
                <a:lnTo>
                  <a:pt x="947" y="4056"/>
                </a:lnTo>
                <a:lnTo>
                  <a:pt x="932" y="4056"/>
                </a:lnTo>
                <a:lnTo>
                  <a:pt x="326" y="4056"/>
                </a:lnTo>
                <a:lnTo>
                  <a:pt x="326" y="3807"/>
                </a:lnTo>
                <a:lnTo>
                  <a:pt x="323" y="3807"/>
                </a:lnTo>
                <a:lnTo>
                  <a:pt x="0" y="4321"/>
                </a:lnTo>
                <a:lnTo>
                  <a:pt x="323" y="4833"/>
                </a:lnTo>
                <a:lnTo>
                  <a:pt x="326" y="4833"/>
                </a:lnTo>
                <a:lnTo>
                  <a:pt x="326" y="4587"/>
                </a:lnTo>
                <a:lnTo>
                  <a:pt x="932" y="4587"/>
                </a:lnTo>
                <a:lnTo>
                  <a:pt x="932" y="4587"/>
                </a:lnTo>
                <a:lnTo>
                  <a:pt x="947" y="4587"/>
                </a:lnTo>
                <a:lnTo>
                  <a:pt x="960" y="4589"/>
                </a:lnTo>
                <a:lnTo>
                  <a:pt x="974" y="4592"/>
                </a:lnTo>
                <a:lnTo>
                  <a:pt x="989" y="4596"/>
                </a:lnTo>
                <a:lnTo>
                  <a:pt x="1014" y="4605"/>
                </a:lnTo>
                <a:lnTo>
                  <a:pt x="1040" y="4617"/>
                </a:lnTo>
                <a:lnTo>
                  <a:pt x="1062" y="4632"/>
                </a:lnTo>
                <a:lnTo>
                  <a:pt x="1083" y="4649"/>
                </a:lnTo>
                <a:lnTo>
                  <a:pt x="1102" y="4665"/>
                </a:lnTo>
                <a:lnTo>
                  <a:pt x="1120" y="4680"/>
                </a:lnTo>
                <a:lnTo>
                  <a:pt x="1120" y="4680"/>
                </a:lnTo>
                <a:lnTo>
                  <a:pt x="1146" y="4710"/>
                </a:lnTo>
                <a:lnTo>
                  <a:pt x="1171" y="4742"/>
                </a:lnTo>
                <a:lnTo>
                  <a:pt x="1195" y="4776"/>
                </a:lnTo>
                <a:lnTo>
                  <a:pt x="1218" y="4812"/>
                </a:lnTo>
                <a:lnTo>
                  <a:pt x="1239" y="4851"/>
                </a:lnTo>
                <a:lnTo>
                  <a:pt x="1258" y="4892"/>
                </a:lnTo>
                <a:lnTo>
                  <a:pt x="1276" y="4935"/>
                </a:lnTo>
                <a:lnTo>
                  <a:pt x="1293" y="4980"/>
                </a:lnTo>
                <a:lnTo>
                  <a:pt x="1308" y="5026"/>
                </a:lnTo>
                <a:lnTo>
                  <a:pt x="1320" y="5074"/>
                </a:lnTo>
                <a:lnTo>
                  <a:pt x="1330" y="5122"/>
                </a:lnTo>
                <a:lnTo>
                  <a:pt x="1339" y="5173"/>
                </a:lnTo>
                <a:lnTo>
                  <a:pt x="1347" y="5224"/>
                </a:lnTo>
                <a:lnTo>
                  <a:pt x="1351" y="5277"/>
                </a:lnTo>
                <a:lnTo>
                  <a:pt x="1354" y="5329"/>
                </a:lnTo>
                <a:lnTo>
                  <a:pt x="1356" y="5383"/>
                </a:lnTo>
                <a:lnTo>
                  <a:pt x="1348" y="7065"/>
                </a:lnTo>
                <a:lnTo>
                  <a:pt x="1348" y="7065"/>
                </a:lnTo>
                <a:lnTo>
                  <a:pt x="1350" y="7134"/>
                </a:lnTo>
                <a:lnTo>
                  <a:pt x="1354" y="7203"/>
                </a:lnTo>
                <a:lnTo>
                  <a:pt x="1363" y="7271"/>
                </a:lnTo>
                <a:lnTo>
                  <a:pt x="1374" y="7338"/>
                </a:lnTo>
                <a:lnTo>
                  <a:pt x="1389" y="7404"/>
                </a:lnTo>
                <a:lnTo>
                  <a:pt x="1405" y="7470"/>
                </a:lnTo>
                <a:lnTo>
                  <a:pt x="1426" y="7533"/>
                </a:lnTo>
                <a:lnTo>
                  <a:pt x="1450" y="7596"/>
                </a:lnTo>
                <a:lnTo>
                  <a:pt x="1477" y="7657"/>
                </a:lnTo>
                <a:lnTo>
                  <a:pt x="1505" y="7719"/>
                </a:lnTo>
                <a:lnTo>
                  <a:pt x="1538" y="7777"/>
                </a:lnTo>
                <a:lnTo>
                  <a:pt x="1573" y="7832"/>
                </a:lnTo>
                <a:lnTo>
                  <a:pt x="1610" y="7888"/>
                </a:lnTo>
                <a:lnTo>
                  <a:pt x="1651" y="7940"/>
                </a:lnTo>
                <a:lnTo>
                  <a:pt x="1694" y="7991"/>
                </a:lnTo>
                <a:lnTo>
                  <a:pt x="1741" y="8039"/>
                </a:lnTo>
                <a:lnTo>
                  <a:pt x="1741" y="8039"/>
                </a:lnTo>
                <a:lnTo>
                  <a:pt x="1784" y="8081"/>
                </a:lnTo>
                <a:lnTo>
                  <a:pt x="1829" y="8120"/>
                </a:lnTo>
                <a:lnTo>
                  <a:pt x="1876" y="8158"/>
                </a:lnTo>
                <a:lnTo>
                  <a:pt x="1923" y="8192"/>
                </a:lnTo>
                <a:lnTo>
                  <a:pt x="1973" y="8224"/>
                </a:lnTo>
                <a:lnTo>
                  <a:pt x="2022" y="8252"/>
                </a:lnTo>
                <a:lnTo>
                  <a:pt x="2075" y="8279"/>
                </a:lnTo>
                <a:lnTo>
                  <a:pt x="2127" y="8303"/>
                </a:lnTo>
                <a:lnTo>
                  <a:pt x="2181" y="8324"/>
                </a:lnTo>
                <a:lnTo>
                  <a:pt x="2235" y="8343"/>
                </a:lnTo>
                <a:lnTo>
                  <a:pt x="2291" y="8358"/>
                </a:lnTo>
                <a:lnTo>
                  <a:pt x="2346" y="8372"/>
                </a:lnTo>
                <a:lnTo>
                  <a:pt x="2403" y="8381"/>
                </a:lnTo>
                <a:lnTo>
                  <a:pt x="2460" y="8388"/>
                </a:lnTo>
                <a:lnTo>
                  <a:pt x="2518" y="8393"/>
                </a:lnTo>
                <a:lnTo>
                  <a:pt x="2575" y="8394"/>
                </a:lnTo>
                <a:lnTo>
                  <a:pt x="2873" y="8394"/>
                </a:lnTo>
                <a:lnTo>
                  <a:pt x="2873" y="8640"/>
                </a:lnTo>
                <a:lnTo>
                  <a:pt x="2876" y="8640"/>
                </a:lnTo>
                <a:lnTo>
                  <a:pt x="3200" y="8128"/>
                </a:lnTo>
                <a:lnTo>
                  <a:pt x="2876" y="7615"/>
                </a:lnTo>
                <a:lnTo>
                  <a:pt x="2873" y="7615"/>
                </a:lnTo>
                <a:close/>
              </a:path>
            </a:pathLst>
          </a:custGeom>
          <a:solidFill>
            <a:srgbClr val="7676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 rot="10800000">
            <a:off x="3676177" y="2382064"/>
            <a:ext cx="544291" cy="586135"/>
          </a:xfrm>
          <a:custGeom>
            <a:avLst/>
            <a:gdLst/>
            <a:ahLst/>
            <a:cxnLst>
              <a:cxn ang="0">
                <a:pos x="2544" y="7862"/>
              </a:cxn>
              <a:cxn ang="0">
                <a:pos x="2389" y="7834"/>
              </a:cxn>
              <a:cxn ang="0">
                <a:pos x="2246" y="7768"/>
              </a:cxn>
              <a:cxn ang="0">
                <a:pos x="2117" y="7665"/>
              </a:cxn>
              <a:cxn ang="0">
                <a:pos x="2015" y="7539"/>
              </a:cxn>
              <a:cxn ang="0">
                <a:pos x="1926" y="7356"/>
              </a:cxn>
              <a:cxn ang="0">
                <a:pos x="1883" y="7152"/>
              </a:cxn>
              <a:cxn ang="0">
                <a:pos x="1885" y="5307"/>
              </a:cxn>
              <a:cxn ang="0">
                <a:pos x="1831" y="4929"/>
              </a:cxn>
              <a:cxn ang="0">
                <a:pos x="1703" y="4593"/>
              </a:cxn>
              <a:cxn ang="0">
                <a:pos x="1595" y="4421"/>
              </a:cxn>
              <a:cxn ang="0">
                <a:pos x="1510" y="4321"/>
              </a:cxn>
              <a:cxn ang="0">
                <a:pos x="1615" y="4195"/>
              </a:cxn>
              <a:cxn ang="0">
                <a:pos x="1733" y="3987"/>
              </a:cxn>
              <a:cxn ang="0">
                <a:pos x="1847" y="3641"/>
              </a:cxn>
              <a:cxn ang="0">
                <a:pos x="1886" y="3259"/>
              </a:cxn>
              <a:cxn ang="0">
                <a:pos x="1888" y="1449"/>
              </a:cxn>
              <a:cxn ang="0">
                <a:pos x="1941" y="1248"/>
              </a:cxn>
              <a:cxn ang="0">
                <a:pos x="2039" y="1070"/>
              </a:cxn>
              <a:cxn ang="0">
                <a:pos x="2141" y="954"/>
              </a:cxn>
              <a:cxn ang="0">
                <a:pos x="2274" y="858"/>
              </a:cxn>
              <a:cxn ang="0">
                <a:pos x="2421" y="800"/>
              </a:cxn>
              <a:cxn ang="0">
                <a:pos x="2575" y="779"/>
              </a:cxn>
              <a:cxn ang="0">
                <a:pos x="2876" y="0"/>
              </a:cxn>
              <a:cxn ang="0">
                <a:pos x="2518" y="250"/>
              </a:cxn>
              <a:cxn ang="0">
                <a:pos x="2235" y="300"/>
              </a:cxn>
              <a:cxn ang="0">
                <a:pos x="1973" y="419"/>
              </a:cxn>
              <a:cxn ang="0">
                <a:pos x="1741" y="604"/>
              </a:cxn>
              <a:cxn ang="0">
                <a:pos x="1573" y="811"/>
              </a:cxn>
              <a:cxn ang="0">
                <a:pos x="1426" y="1110"/>
              </a:cxn>
              <a:cxn ang="0">
                <a:pos x="1354" y="1440"/>
              </a:cxn>
              <a:cxn ang="0">
                <a:pos x="1354" y="3314"/>
              </a:cxn>
              <a:cxn ang="0">
                <a:pos x="1320" y="3569"/>
              </a:cxn>
              <a:cxn ang="0">
                <a:pos x="1239" y="3792"/>
              </a:cxn>
              <a:cxn ang="0">
                <a:pos x="1120" y="3963"/>
              </a:cxn>
              <a:cxn ang="0">
                <a:pos x="1040" y="4026"/>
              </a:cxn>
              <a:cxn ang="0">
                <a:pos x="947" y="4056"/>
              </a:cxn>
              <a:cxn ang="0">
                <a:pos x="0" y="4321"/>
              </a:cxn>
              <a:cxn ang="0">
                <a:pos x="932" y="4587"/>
              </a:cxn>
              <a:cxn ang="0">
                <a:pos x="1014" y="4605"/>
              </a:cxn>
              <a:cxn ang="0">
                <a:pos x="1120" y="4680"/>
              </a:cxn>
              <a:cxn ang="0">
                <a:pos x="1218" y="4812"/>
              </a:cxn>
              <a:cxn ang="0">
                <a:pos x="1308" y="5026"/>
              </a:cxn>
              <a:cxn ang="0">
                <a:pos x="1351" y="5277"/>
              </a:cxn>
              <a:cxn ang="0">
                <a:pos x="1350" y="7134"/>
              </a:cxn>
              <a:cxn ang="0">
                <a:pos x="1405" y="7470"/>
              </a:cxn>
              <a:cxn ang="0">
                <a:pos x="1538" y="7777"/>
              </a:cxn>
              <a:cxn ang="0">
                <a:pos x="1741" y="8039"/>
              </a:cxn>
              <a:cxn ang="0">
                <a:pos x="1923" y="8192"/>
              </a:cxn>
              <a:cxn ang="0">
                <a:pos x="2181" y="8324"/>
              </a:cxn>
              <a:cxn ang="0">
                <a:pos x="2460" y="8388"/>
              </a:cxn>
              <a:cxn ang="0">
                <a:pos x="2876" y="8640"/>
              </a:cxn>
            </a:cxnLst>
            <a:rect l="0" t="0" r="r" b="b"/>
            <a:pathLst>
              <a:path w="3200" h="8640">
                <a:moveTo>
                  <a:pt x="2873" y="7615"/>
                </a:moveTo>
                <a:lnTo>
                  <a:pt x="2873" y="7864"/>
                </a:lnTo>
                <a:lnTo>
                  <a:pt x="2575" y="7864"/>
                </a:lnTo>
                <a:lnTo>
                  <a:pt x="2575" y="7864"/>
                </a:lnTo>
                <a:lnTo>
                  <a:pt x="2544" y="7862"/>
                </a:lnTo>
                <a:lnTo>
                  <a:pt x="2512" y="7861"/>
                </a:lnTo>
                <a:lnTo>
                  <a:pt x="2482" y="7856"/>
                </a:lnTo>
                <a:lnTo>
                  <a:pt x="2451" y="7850"/>
                </a:lnTo>
                <a:lnTo>
                  <a:pt x="2421" y="7843"/>
                </a:lnTo>
                <a:lnTo>
                  <a:pt x="2389" y="7834"/>
                </a:lnTo>
                <a:lnTo>
                  <a:pt x="2359" y="7823"/>
                </a:lnTo>
                <a:lnTo>
                  <a:pt x="2331" y="7812"/>
                </a:lnTo>
                <a:lnTo>
                  <a:pt x="2301" y="7800"/>
                </a:lnTo>
                <a:lnTo>
                  <a:pt x="2274" y="7785"/>
                </a:lnTo>
                <a:lnTo>
                  <a:pt x="2246" y="7768"/>
                </a:lnTo>
                <a:lnTo>
                  <a:pt x="2219" y="7750"/>
                </a:lnTo>
                <a:lnTo>
                  <a:pt x="2192" y="7731"/>
                </a:lnTo>
                <a:lnTo>
                  <a:pt x="2166" y="7710"/>
                </a:lnTo>
                <a:lnTo>
                  <a:pt x="2141" y="7689"/>
                </a:lnTo>
                <a:lnTo>
                  <a:pt x="2117" y="7665"/>
                </a:lnTo>
                <a:lnTo>
                  <a:pt x="2117" y="7665"/>
                </a:lnTo>
                <a:lnTo>
                  <a:pt x="2088" y="7636"/>
                </a:lnTo>
                <a:lnTo>
                  <a:pt x="2063" y="7605"/>
                </a:lnTo>
                <a:lnTo>
                  <a:pt x="2039" y="7573"/>
                </a:lnTo>
                <a:lnTo>
                  <a:pt x="2015" y="7539"/>
                </a:lnTo>
                <a:lnTo>
                  <a:pt x="1994" y="7504"/>
                </a:lnTo>
                <a:lnTo>
                  <a:pt x="1974" y="7468"/>
                </a:lnTo>
                <a:lnTo>
                  <a:pt x="1956" y="7432"/>
                </a:lnTo>
                <a:lnTo>
                  <a:pt x="1941" y="7395"/>
                </a:lnTo>
                <a:lnTo>
                  <a:pt x="1926" y="7356"/>
                </a:lnTo>
                <a:lnTo>
                  <a:pt x="1915" y="7317"/>
                </a:lnTo>
                <a:lnTo>
                  <a:pt x="1904" y="7277"/>
                </a:lnTo>
                <a:lnTo>
                  <a:pt x="1895" y="7236"/>
                </a:lnTo>
                <a:lnTo>
                  <a:pt x="1888" y="7194"/>
                </a:lnTo>
                <a:lnTo>
                  <a:pt x="1883" y="7152"/>
                </a:lnTo>
                <a:lnTo>
                  <a:pt x="1880" y="7110"/>
                </a:lnTo>
                <a:lnTo>
                  <a:pt x="1880" y="7068"/>
                </a:lnTo>
                <a:lnTo>
                  <a:pt x="1886" y="5384"/>
                </a:lnTo>
                <a:lnTo>
                  <a:pt x="1886" y="5384"/>
                </a:lnTo>
                <a:lnTo>
                  <a:pt x="1885" y="5307"/>
                </a:lnTo>
                <a:lnTo>
                  <a:pt x="1880" y="5229"/>
                </a:lnTo>
                <a:lnTo>
                  <a:pt x="1873" y="5152"/>
                </a:lnTo>
                <a:lnTo>
                  <a:pt x="1862" y="5076"/>
                </a:lnTo>
                <a:lnTo>
                  <a:pt x="1847" y="5002"/>
                </a:lnTo>
                <a:lnTo>
                  <a:pt x="1831" y="4929"/>
                </a:lnTo>
                <a:lnTo>
                  <a:pt x="1811" y="4859"/>
                </a:lnTo>
                <a:lnTo>
                  <a:pt x="1787" y="4788"/>
                </a:lnTo>
                <a:lnTo>
                  <a:pt x="1762" y="4721"/>
                </a:lnTo>
                <a:lnTo>
                  <a:pt x="1733" y="4656"/>
                </a:lnTo>
                <a:lnTo>
                  <a:pt x="1703" y="4593"/>
                </a:lnTo>
                <a:lnTo>
                  <a:pt x="1669" y="4533"/>
                </a:lnTo>
                <a:lnTo>
                  <a:pt x="1652" y="4504"/>
                </a:lnTo>
                <a:lnTo>
                  <a:pt x="1633" y="4475"/>
                </a:lnTo>
                <a:lnTo>
                  <a:pt x="1615" y="4448"/>
                </a:lnTo>
                <a:lnTo>
                  <a:pt x="1595" y="4421"/>
                </a:lnTo>
                <a:lnTo>
                  <a:pt x="1574" y="4396"/>
                </a:lnTo>
                <a:lnTo>
                  <a:pt x="1553" y="4370"/>
                </a:lnTo>
                <a:lnTo>
                  <a:pt x="1532" y="4345"/>
                </a:lnTo>
                <a:lnTo>
                  <a:pt x="1510" y="4321"/>
                </a:lnTo>
                <a:lnTo>
                  <a:pt x="1510" y="4321"/>
                </a:lnTo>
                <a:lnTo>
                  <a:pt x="1532" y="4298"/>
                </a:lnTo>
                <a:lnTo>
                  <a:pt x="1553" y="4273"/>
                </a:lnTo>
                <a:lnTo>
                  <a:pt x="1574" y="4247"/>
                </a:lnTo>
                <a:lnTo>
                  <a:pt x="1595" y="4222"/>
                </a:lnTo>
                <a:lnTo>
                  <a:pt x="1615" y="4195"/>
                </a:lnTo>
                <a:lnTo>
                  <a:pt x="1633" y="4168"/>
                </a:lnTo>
                <a:lnTo>
                  <a:pt x="1652" y="4139"/>
                </a:lnTo>
                <a:lnTo>
                  <a:pt x="1669" y="4110"/>
                </a:lnTo>
                <a:lnTo>
                  <a:pt x="1703" y="4050"/>
                </a:lnTo>
                <a:lnTo>
                  <a:pt x="1733" y="3987"/>
                </a:lnTo>
                <a:lnTo>
                  <a:pt x="1762" y="3922"/>
                </a:lnTo>
                <a:lnTo>
                  <a:pt x="1787" y="3855"/>
                </a:lnTo>
                <a:lnTo>
                  <a:pt x="1811" y="3784"/>
                </a:lnTo>
                <a:lnTo>
                  <a:pt x="1831" y="3714"/>
                </a:lnTo>
                <a:lnTo>
                  <a:pt x="1847" y="3641"/>
                </a:lnTo>
                <a:lnTo>
                  <a:pt x="1862" y="3567"/>
                </a:lnTo>
                <a:lnTo>
                  <a:pt x="1873" y="3491"/>
                </a:lnTo>
                <a:lnTo>
                  <a:pt x="1880" y="3414"/>
                </a:lnTo>
                <a:lnTo>
                  <a:pt x="1885" y="3336"/>
                </a:lnTo>
                <a:lnTo>
                  <a:pt x="1886" y="3259"/>
                </a:lnTo>
                <a:lnTo>
                  <a:pt x="1880" y="1575"/>
                </a:lnTo>
                <a:lnTo>
                  <a:pt x="1880" y="1575"/>
                </a:lnTo>
                <a:lnTo>
                  <a:pt x="1880" y="1533"/>
                </a:lnTo>
                <a:lnTo>
                  <a:pt x="1883" y="1491"/>
                </a:lnTo>
                <a:lnTo>
                  <a:pt x="1888" y="1449"/>
                </a:lnTo>
                <a:lnTo>
                  <a:pt x="1895" y="1407"/>
                </a:lnTo>
                <a:lnTo>
                  <a:pt x="1904" y="1366"/>
                </a:lnTo>
                <a:lnTo>
                  <a:pt x="1915" y="1326"/>
                </a:lnTo>
                <a:lnTo>
                  <a:pt x="1926" y="1287"/>
                </a:lnTo>
                <a:lnTo>
                  <a:pt x="1941" y="1248"/>
                </a:lnTo>
                <a:lnTo>
                  <a:pt x="1956" y="1211"/>
                </a:lnTo>
                <a:lnTo>
                  <a:pt x="1974" y="1175"/>
                </a:lnTo>
                <a:lnTo>
                  <a:pt x="1994" y="1139"/>
                </a:lnTo>
                <a:lnTo>
                  <a:pt x="2015" y="1104"/>
                </a:lnTo>
                <a:lnTo>
                  <a:pt x="2039" y="1070"/>
                </a:lnTo>
                <a:lnTo>
                  <a:pt x="2063" y="1038"/>
                </a:lnTo>
                <a:lnTo>
                  <a:pt x="2088" y="1007"/>
                </a:lnTo>
                <a:lnTo>
                  <a:pt x="2117" y="978"/>
                </a:lnTo>
                <a:lnTo>
                  <a:pt x="2117" y="978"/>
                </a:lnTo>
                <a:lnTo>
                  <a:pt x="2141" y="954"/>
                </a:lnTo>
                <a:lnTo>
                  <a:pt x="2166" y="933"/>
                </a:lnTo>
                <a:lnTo>
                  <a:pt x="2192" y="912"/>
                </a:lnTo>
                <a:lnTo>
                  <a:pt x="2219" y="893"/>
                </a:lnTo>
                <a:lnTo>
                  <a:pt x="2246" y="875"/>
                </a:lnTo>
                <a:lnTo>
                  <a:pt x="2274" y="858"/>
                </a:lnTo>
                <a:lnTo>
                  <a:pt x="2301" y="843"/>
                </a:lnTo>
                <a:lnTo>
                  <a:pt x="2331" y="831"/>
                </a:lnTo>
                <a:lnTo>
                  <a:pt x="2359" y="820"/>
                </a:lnTo>
                <a:lnTo>
                  <a:pt x="2389" y="809"/>
                </a:lnTo>
                <a:lnTo>
                  <a:pt x="2421" y="800"/>
                </a:lnTo>
                <a:lnTo>
                  <a:pt x="2451" y="793"/>
                </a:lnTo>
                <a:lnTo>
                  <a:pt x="2482" y="787"/>
                </a:lnTo>
                <a:lnTo>
                  <a:pt x="2512" y="782"/>
                </a:lnTo>
                <a:lnTo>
                  <a:pt x="2544" y="781"/>
                </a:lnTo>
                <a:lnTo>
                  <a:pt x="2575" y="779"/>
                </a:lnTo>
                <a:lnTo>
                  <a:pt x="2873" y="779"/>
                </a:lnTo>
                <a:lnTo>
                  <a:pt x="2873" y="1025"/>
                </a:lnTo>
                <a:lnTo>
                  <a:pt x="2876" y="1025"/>
                </a:lnTo>
                <a:lnTo>
                  <a:pt x="3200" y="512"/>
                </a:lnTo>
                <a:lnTo>
                  <a:pt x="2876" y="0"/>
                </a:lnTo>
                <a:lnTo>
                  <a:pt x="2873" y="0"/>
                </a:lnTo>
                <a:lnTo>
                  <a:pt x="2873" y="249"/>
                </a:lnTo>
                <a:lnTo>
                  <a:pt x="2575" y="249"/>
                </a:lnTo>
                <a:lnTo>
                  <a:pt x="2575" y="249"/>
                </a:lnTo>
                <a:lnTo>
                  <a:pt x="2518" y="250"/>
                </a:lnTo>
                <a:lnTo>
                  <a:pt x="2460" y="255"/>
                </a:lnTo>
                <a:lnTo>
                  <a:pt x="2403" y="262"/>
                </a:lnTo>
                <a:lnTo>
                  <a:pt x="2346" y="271"/>
                </a:lnTo>
                <a:lnTo>
                  <a:pt x="2291" y="285"/>
                </a:lnTo>
                <a:lnTo>
                  <a:pt x="2235" y="300"/>
                </a:lnTo>
                <a:lnTo>
                  <a:pt x="2181" y="319"/>
                </a:lnTo>
                <a:lnTo>
                  <a:pt x="2127" y="340"/>
                </a:lnTo>
                <a:lnTo>
                  <a:pt x="2075" y="364"/>
                </a:lnTo>
                <a:lnTo>
                  <a:pt x="2022" y="391"/>
                </a:lnTo>
                <a:lnTo>
                  <a:pt x="1973" y="419"/>
                </a:lnTo>
                <a:lnTo>
                  <a:pt x="1923" y="451"/>
                </a:lnTo>
                <a:lnTo>
                  <a:pt x="1876" y="485"/>
                </a:lnTo>
                <a:lnTo>
                  <a:pt x="1829" y="523"/>
                </a:lnTo>
                <a:lnTo>
                  <a:pt x="1784" y="562"/>
                </a:lnTo>
                <a:lnTo>
                  <a:pt x="1741" y="604"/>
                </a:lnTo>
                <a:lnTo>
                  <a:pt x="1741" y="604"/>
                </a:lnTo>
                <a:lnTo>
                  <a:pt x="1694" y="652"/>
                </a:lnTo>
                <a:lnTo>
                  <a:pt x="1651" y="703"/>
                </a:lnTo>
                <a:lnTo>
                  <a:pt x="1610" y="755"/>
                </a:lnTo>
                <a:lnTo>
                  <a:pt x="1573" y="811"/>
                </a:lnTo>
                <a:lnTo>
                  <a:pt x="1538" y="866"/>
                </a:lnTo>
                <a:lnTo>
                  <a:pt x="1505" y="924"/>
                </a:lnTo>
                <a:lnTo>
                  <a:pt x="1477" y="986"/>
                </a:lnTo>
                <a:lnTo>
                  <a:pt x="1450" y="1047"/>
                </a:lnTo>
                <a:lnTo>
                  <a:pt x="1426" y="1110"/>
                </a:lnTo>
                <a:lnTo>
                  <a:pt x="1405" y="1173"/>
                </a:lnTo>
                <a:lnTo>
                  <a:pt x="1389" y="1239"/>
                </a:lnTo>
                <a:lnTo>
                  <a:pt x="1374" y="1305"/>
                </a:lnTo>
                <a:lnTo>
                  <a:pt x="1363" y="1372"/>
                </a:lnTo>
                <a:lnTo>
                  <a:pt x="1354" y="1440"/>
                </a:lnTo>
                <a:lnTo>
                  <a:pt x="1350" y="1509"/>
                </a:lnTo>
                <a:lnTo>
                  <a:pt x="1348" y="1578"/>
                </a:lnTo>
                <a:lnTo>
                  <a:pt x="1356" y="3260"/>
                </a:lnTo>
                <a:lnTo>
                  <a:pt x="1356" y="3260"/>
                </a:lnTo>
                <a:lnTo>
                  <a:pt x="1354" y="3314"/>
                </a:lnTo>
                <a:lnTo>
                  <a:pt x="1351" y="3366"/>
                </a:lnTo>
                <a:lnTo>
                  <a:pt x="1347" y="3419"/>
                </a:lnTo>
                <a:lnTo>
                  <a:pt x="1339" y="3470"/>
                </a:lnTo>
                <a:lnTo>
                  <a:pt x="1330" y="3521"/>
                </a:lnTo>
                <a:lnTo>
                  <a:pt x="1320" y="3569"/>
                </a:lnTo>
                <a:lnTo>
                  <a:pt x="1308" y="3617"/>
                </a:lnTo>
                <a:lnTo>
                  <a:pt x="1293" y="3663"/>
                </a:lnTo>
                <a:lnTo>
                  <a:pt x="1276" y="3708"/>
                </a:lnTo>
                <a:lnTo>
                  <a:pt x="1258" y="3751"/>
                </a:lnTo>
                <a:lnTo>
                  <a:pt x="1239" y="3792"/>
                </a:lnTo>
                <a:lnTo>
                  <a:pt x="1218" y="3831"/>
                </a:lnTo>
                <a:lnTo>
                  <a:pt x="1195" y="3867"/>
                </a:lnTo>
                <a:lnTo>
                  <a:pt x="1171" y="3901"/>
                </a:lnTo>
                <a:lnTo>
                  <a:pt x="1146" y="3933"/>
                </a:lnTo>
                <a:lnTo>
                  <a:pt x="1120" y="3963"/>
                </a:lnTo>
                <a:lnTo>
                  <a:pt x="1120" y="3963"/>
                </a:lnTo>
                <a:lnTo>
                  <a:pt x="1102" y="3978"/>
                </a:lnTo>
                <a:lnTo>
                  <a:pt x="1083" y="3994"/>
                </a:lnTo>
                <a:lnTo>
                  <a:pt x="1062" y="4011"/>
                </a:lnTo>
                <a:lnTo>
                  <a:pt x="1040" y="4026"/>
                </a:lnTo>
                <a:lnTo>
                  <a:pt x="1014" y="4038"/>
                </a:lnTo>
                <a:lnTo>
                  <a:pt x="989" y="4047"/>
                </a:lnTo>
                <a:lnTo>
                  <a:pt x="974" y="4051"/>
                </a:lnTo>
                <a:lnTo>
                  <a:pt x="960" y="4054"/>
                </a:lnTo>
                <a:lnTo>
                  <a:pt x="947" y="4056"/>
                </a:lnTo>
                <a:lnTo>
                  <a:pt x="932" y="4056"/>
                </a:lnTo>
                <a:lnTo>
                  <a:pt x="326" y="4056"/>
                </a:lnTo>
                <a:lnTo>
                  <a:pt x="326" y="3807"/>
                </a:lnTo>
                <a:lnTo>
                  <a:pt x="323" y="3807"/>
                </a:lnTo>
                <a:lnTo>
                  <a:pt x="0" y="4321"/>
                </a:lnTo>
                <a:lnTo>
                  <a:pt x="323" y="4833"/>
                </a:lnTo>
                <a:lnTo>
                  <a:pt x="326" y="4833"/>
                </a:lnTo>
                <a:lnTo>
                  <a:pt x="326" y="4587"/>
                </a:lnTo>
                <a:lnTo>
                  <a:pt x="932" y="4587"/>
                </a:lnTo>
                <a:lnTo>
                  <a:pt x="932" y="4587"/>
                </a:lnTo>
                <a:lnTo>
                  <a:pt x="947" y="4587"/>
                </a:lnTo>
                <a:lnTo>
                  <a:pt x="960" y="4589"/>
                </a:lnTo>
                <a:lnTo>
                  <a:pt x="974" y="4592"/>
                </a:lnTo>
                <a:lnTo>
                  <a:pt x="989" y="4596"/>
                </a:lnTo>
                <a:lnTo>
                  <a:pt x="1014" y="4605"/>
                </a:lnTo>
                <a:lnTo>
                  <a:pt x="1040" y="4617"/>
                </a:lnTo>
                <a:lnTo>
                  <a:pt x="1062" y="4632"/>
                </a:lnTo>
                <a:lnTo>
                  <a:pt x="1083" y="4649"/>
                </a:lnTo>
                <a:lnTo>
                  <a:pt x="1102" y="4665"/>
                </a:lnTo>
                <a:lnTo>
                  <a:pt x="1120" y="4680"/>
                </a:lnTo>
                <a:lnTo>
                  <a:pt x="1120" y="4680"/>
                </a:lnTo>
                <a:lnTo>
                  <a:pt x="1146" y="4710"/>
                </a:lnTo>
                <a:lnTo>
                  <a:pt x="1171" y="4742"/>
                </a:lnTo>
                <a:lnTo>
                  <a:pt x="1195" y="4776"/>
                </a:lnTo>
                <a:lnTo>
                  <a:pt x="1218" y="4812"/>
                </a:lnTo>
                <a:lnTo>
                  <a:pt x="1239" y="4851"/>
                </a:lnTo>
                <a:lnTo>
                  <a:pt x="1258" y="4892"/>
                </a:lnTo>
                <a:lnTo>
                  <a:pt x="1276" y="4935"/>
                </a:lnTo>
                <a:lnTo>
                  <a:pt x="1293" y="4980"/>
                </a:lnTo>
                <a:lnTo>
                  <a:pt x="1308" y="5026"/>
                </a:lnTo>
                <a:lnTo>
                  <a:pt x="1320" y="5074"/>
                </a:lnTo>
                <a:lnTo>
                  <a:pt x="1330" y="5122"/>
                </a:lnTo>
                <a:lnTo>
                  <a:pt x="1339" y="5173"/>
                </a:lnTo>
                <a:lnTo>
                  <a:pt x="1347" y="5224"/>
                </a:lnTo>
                <a:lnTo>
                  <a:pt x="1351" y="5277"/>
                </a:lnTo>
                <a:lnTo>
                  <a:pt x="1354" y="5329"/>
                </a:lnTo>
                <a:lnTo>
                  <a:pt x="1356" y="5383"/>
                </a:lnTo>
                <a:lnTo>
                  <a:pt x="1348" y="7065"/>
                </a:lnTo>
                <a:lnTo>
                  <a:pt x="1348" y="7065"/>
                </a:lnTo>
                <a:lnTo>
                  <a:pt x="1350" y="7134"/>
                </a:lnTo>
                <a:lnTo>
                  <a:pt x="1354" y="7203"/>
                </a:lnTo>
                <a:lnTo>
                  <a:pt x="1363" y="7271"/>
                </a:lnTo>
                <a:lnTo>
                  <a:pt x="1374" y="7338"/>
                </a:lnTo>
                <a:lnTo>
                  <a:pt x="1389" y="7404"/>
                </a:lnTo>
                <a:lnTo>
                  <a:pt x="1405" y="7470"/>
                </a:lnTo>
                <a:lnTo>
                  <a:pt x="1426" y="7533"/>
                </a:lnTo>
                <a:lnTo>
                  <a:pt x="1450" y="7596"/>
                </a:lnTo>
                <a:lnTo>
                  <a:pt x="1477" y="7657"/>
                </a:lnTo>
                <a:lnTo>
                  <a:pt x="1505" y="7719"/>
                </a:lnTo>
                <a:lnTo>
                  <a:pt x="1538" y="7777"/>
                </a:lnTo>
                <a:lnTo>
                  <a:pt x="1573" y="7832"/>
                </a:lnTo>
                <a:lnTo>
                  <a:pt x="1610" y="7888"/>
                </a:lnTo>
                <a:lnTo>
                  <a:pt x="1651" y="7940"/>
                </a:lnTo>
                <a:lnTo>
                  <a:pt x="1694" y="7991"/>
                </a:lnTo>
                <a:lnTo>
                  <a:pt x="1741" y="8039"/>
                </a:lnTo>
                <a:lnTo>
                  <a:pt x="1741" y="8039"/>
                </a:lnTo>
                <a:lnTo>
                  <a:pt x="1784" y="8081"/>
                </a:lnTo>
                <a:lnTo>
                  <a:pt x="1829" y="8120"/>
                </a:lnTo>
                <a:lnTo>
                  <a:pt x="1876" y="8158"/>
                </a:lnTo>
                <a:lnTo>
                  <a:pt x="1923" y="8192"/>
                </a:lnTo>
                <a:lnTo>
                  <a:pt x="1973" y="8224"/>
                </a:lnTo>
                <a:lnTo>
                  <a:pt x="2022" y="8252"/>
                </a:lnTo>
                <a:lnTo>
                  <a:pt x="2075" y="8279"/>
                </a:lnTo>
                <a:lnTo>
                  <a:pt x="2127" y="8303"/>
                </a:lnTo>
                <a:lnTo>
                  <a:pt x="2181" y="8324"/>
                </a:lnTo>
                <a:lnTo>
                  <a:pt x="2235" y="8343"/>
                </a:lnTo>
                <a:lnTo>
                  <a:pt x="2291" y="8358"/>
                </a:lnTo>
                <a:lnTo>
                  <a:pt x="2346" y="8372"/>
                </a:lnTo>
                <a:lnTo>
                  <a:pt x="2403" y="8381"/>
                </a:lnTo>
                <a:lnTo>
                  <a:pt x="2460" y="8388"/>
                </a:lnTo>
                <a:lnTo>
                  <a:pt x="2518" y="8393"/>
                </a:lnTo>
                <a:lnTo>
                  <a:pt x="2575" y="8394"/>
                </a:lnTo>
                <a:lnTo>
                  <a:pt x="2873" y="8394"/>
                </a:lnTo>
                <a:lnTo>
                  <a:pt x="2873" y="8640"/>
                </a:lnTo>
                <a:lnTo>
                  <a:pt x="2876" y="8640"/>
                </a:lnTo>
                <a:lnTo>
                  <a:pt x="3200" y="8128"/>
                </a:lnTo>
                <a:lnTo>
                  <a:pt x="2876" y="7615"/>
                </a:lnTo>
                <a:lnTo>
                  <a:pt x="2873" y="7615"/>
                </a:lnTo>
                <a:close/>
              </a:path>
            </a:pathLst>
          </a:custGeom>
          <a:solidFill>
            <a:srgbClr val="7676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95774" y="2490466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Invites will go out in mid-late October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829" y="5778940"/>
            <a:ext cx="5431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Invitations based on CFAO/Change Network discretion</a:t>
            </a:r>
            <a:endParaRPr lang="en-US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3543" y="3497694"/>
            <a:ext cx="59910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Regional and extension campuses with receive an invite for remote option for all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Post </a:t>
            </a:r>
            <a:r>
              <a:rPr lang="en-US" sz="3600" dirty="0"/>
              <a:t>Awards and Grants </a:t>
            </a:r>
            <a:r>
              <a:rPr lang="en-US" sz="3600" dirty="0" smtClean="0"/>
              <a:t>Partner </a:t>
            </a:r>
            <a:r>
              <a:rPr lang="en-US" sz="3600" dirty="0"/>
              <a:t>Group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8761"/>
            <a:ext cx="7886700" cy="3863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Post Awards </a:t>
            </a:r>
            <a:r>
              <a:rPr lang="en-US" sz="3200" dirty="0" smtClean="0"/>
              <a:t>and </a:t>
            </a:r>
            <a:r>
              <a:rPr lang="en-US" sz="3200" dirty="0"/>
              <a:t>Grants Partner Group is charged with developing solutions to issues that impact the application, implementation and accounting for external awards.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624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Finalizing COA Fundamentals, Grants Fundamentals and Accounting with new COA</a:t>
            </a:r>
          </a:p>
          <a:p>
            <a:pPr lvl="1"/>
            <a:r>
              <a:rPr lang="en-US" dirty="0" smtClean="0"/>
              <a:t>Internal dry </a:t>
            </a:r>
            <a:r>
              <a:rPr lang="en-US" dirty="0"/>
              <a:t>r</a:t>
            </a:r>
            <a:r>
              <a:rPr lang="en-US" dirty="0" smtClean="0"/>
              <a:t>un and dry </a:t>
            </a:r>
            <a:r>
              <a:rPr lang="en-US" dirty="0"/>
              <a:t>r</a:t>
            </a:r>
            <a:r>
              <a:rPr lang="en-US" dirty="0" smtClean="0"/>
              <a:t>un with Change Network to ensure training is effective</a:t>
            </a:r>
          </a:p>
          <a:p>
            <a:r>
              <a:rPr lang="en-US" dirty="0" smtClean="0"/>
              <a:t>Interactive Questions and Quick Reference Guides</a:t>
            </a:r>
          </a:p>
          <a:p>
            <a:r>
              <a:rPr lang="en-US" dirty="0" err="1" smtClean="0"/>
              <a:t>Qualtrics</a:t>
            </a:r>
            <a:r>
              <a:rPr lang="en-US" dirty="0" smtClean="0"/>
              <a:t> evaluations after each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72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Near-term Focus: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483880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Training </a:t>
            </a:r>
            <a:r>
              <a:rPr lang="en-US" dirty="0"/>
              <a:t>development and defining go-live and post implementation support</a:t>
            </a:r>
          </a:p>
          <a:p>
            <a:pPr>
              <a:lnSpc>
                <a:spcPct val="100000"/>
              </a:lnSpc>
            </a:pPr>
            <a:r>
              <a:rPr lang="en-US" dirty="0"/>
              <a:t>Continue to update mapping to reflect campus changes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Development of </a:t>
            </a:r>
            <a:r>
              <a:rPr lang="en-US" dirty="0"/>
              <a:t>report definitions for General Ledger and Grants dashboards</a:t>
            </a:r>
          </a:p>
          <a:p>
            <a:pPr>
              <a:lnSpc>
                <a:spcPct val="100000"/>
              </a:lnSpc>
            </a:pP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integrations and remediation as items are discovered in </a:t>
            </a:r>
            <a:r>
              <a:rPr lang="en-US" dirty="0" smtClean="0"/>
              <a:t>testing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Developing FAQs and </a:t>
            </a:r>
            <a:r>
              <a:rPr lang="en-US" dirty="0"/>
              <a:t>u</a:t>
            </a:r>
            <a:r>
              <a:rPr lang="en-US" dirty="0" smtClean="0"/>
              <a:t>pdating COA Website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Upcoming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344" y="1483880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Object Codes and </a:t>
            </a:r>
            <a:r>
              <a:rPr lang="en-US" dirty="0"/>
              <a:t>d</a:t>
            </a:r>
            <a:r>
              <a:rPr lang="en-US" dirty="0" smtClean="0"/>
              <a:t>efinitions</a:t>
            </a:r>
          </a:p>
          <a:p>
            <a:pPr>
              <a:lnSpc>
                <a:spcPct val="100000"/>
              </a:lnSpc>
            </a:pPr>
            <a:r>
              <a:rPr lang="en-US" dirty="0"/>
              <a:t>Invitations to register for </a:t>
            </a:r>
            <a:r>
              <a:rPr lang="en-US" dirty="0" smtClean="0"/>
              <a:t>training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FA View Demos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Go-live schedule and support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Website updated with training materials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8038" y="709158"/>
            <a:ext cx="7886700" cy="650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694E"/>
                </a:solidFill>
                <a:latin typeface="Californian FB" panose="0207040306080B030204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COA Resources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3344" y="13600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COA Website: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hlinkClick r:id="rId2"/>
              </a:rPr>
              <a:t>https://www.ohio.edu/finance/coa/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 smtClean="0"/>
              <a:t>All COA information posted on website</a:t>
            </a:r>
          </a:p>
          <a:p>
            <a:pPr lvl="1"/>
            <a:r>
              <a:rPr lang="en-US" dirty="0" smtClean="0"/>
              <a:t>Utilize site to check on COA project news and updates</a:t>
            </a:r>
          </a:p>
          <a:p>
            <a:pPr lvl="1"/>
            <a:r>
              <a:rPr lang="en-US" dirty="0" smtClean="0"/>
              <a:t>FAQs</a:t>
            </a:r>
          </a:p>
          <a:p>
            <a:pPr lvl="1"/>
            <a:r>
              <a:rPr lang="en-US" dirty="0" smtClean="0"/>
              <a:t>Change Network</a:t>
            </a:r>
          </a:p>
          <a:p>
            <a:pPr lvl="1"/>
            <a:r>
              <a:rPr lang="en-US" dirty="0" smtClean="0"/>
              <a:t>Segment overviews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/>
              <a:t>Q</a:t>
            </a:r>
            <a:r>
              <a:rPr lang="en-US" i="1" dirty="0" smtClean="0"/>
              <a:t>uestions?</a:t>
            </a:r>
          </a:p>
          <a:p>
            <a:pPr lvl="1"/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COA@ohio.edu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378"/>
            <a:ext cx="7886700" cy="46235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Co-chairs</a:t>
            </a:r>
          </a:p>
          <a:p>
            <a:pPr lvl="1"/>
            <a:r>
              <a:rPr lang="en-US" dirty="0" smtClean="0"/>
              <a:t>Luanne Bowman, Russ College of Engineering and Technology</a:t>
            </a:r>
          </a:p>
          <a:p>
            <a:pPr lvl="1"/>
            <a:r>
              <a:rPr lang="en-US" dirty="0" smtClean="0"/>
              <a:t>Cindy Perry, Grants Accounting</a:t>
            </a:r>
          </a:p>
          <a:p>
            <a:r>
              <a:rPr lang="en-US" dirty="0" smtClean="0"/>
              <a:t>Membership</a:t>
            </a:r>
          </a:p>
          <a:p>
            <a:pPr lvl="1"/>
            <a:r>
              <a:rPr lang="en-US" sz="2200" dirty="0" smtClean="0"/>
              <a:t>Connie Pollard, College of Arts and Sciences</a:t>
            </a:r>
          </a:p>
          <a:p>
            <a:pPr lvl="1"/>
            <a:r>
              <a:rPr lang="en-US" sz="2200" dirty="0" smtClean="0"/>
              <a:t>Beth </a:t>
            </a:r>
            <a:r>
              <a:rPr lang="en-US" sz="2200" dirty="0" err="1" smtClean="0"/>
              <a:t>Tragert</a:t>
            </a:r>
            <a:r>
              <a:rPr lang="en-US" sz="2200" dirty="0" smtClean="0"/>
              <a:t>, College of Health Sciences and Professions</a:t>
            </a:r>
          </a:p>
          <a:p>
            <a:pPr lvl="1"/>
            <a:r>
              <a:rPr lang="en-US" sz="2200" dirty="0" smtClean="0"/>
              <a:t>Kelly Coates, Heritage </a:t>
            </a:r>
            <a:r>
              <a:rPr lang="en-US" sz="2200" dirty="0"/>
              <a:t>College of Osteopathic </a:t>
            </a:r>
            <a:r>
              <a:rPr lang="en-US" sz="2200" dirty="0" smtClean="0"/>
              <a:t>Medicine</a:t>
            </a:r>
          </a:p>
          <a:p>
            <a:pPr lvl="1"/>
            <a:r>
              <a:rPr lang="en-US" sz="2200" dirty="0" smtClean="0"/>
              <a:t>Linda Shapiro, Heritage College of Osteopathic Medicine</a:t>
            </a:r>
          </a:p>
          <a:p>
            <a:pPr lvl="1"/>
            <a:r>
              <a:rPr lang="en-US" sz="2200" dirty="0" smtClean="0"/>
              <a:t>Chip Rice, Patton College of Education</a:t>
            </a:r>
          </a:p>
          <a:p>
            <a:pPr lvl="1"/>
            <a:r>
              <a:rPr lang="en-US" sz="2200" dirty="0" smtClean="0"/>
              <a:t>Shannon Bruce, Russ College of Engineering and Technology</a:t>
            </a:r>
          </a:p>
          <a:p>
            <a:pPr lvl="1"/>
            <a:r>
              <a:rPr lang="en-US" sz="2200" dirty="0" smtClean="0"/>
              <a:t>Mike Finney, Voinovich School</a:t>
            </a:r>
          </a:p>
          <a:p>
            <a:pPr lvl="1"/>
            <a:r>
              <a:rPr lang="en-US" sz="2200" dirty="0" smtClean="0"/>
              <a:t>Thea </a:t>
            </a:r>
            <a:r>
              <a:rPr lang="en-US" sz="2200" dirty="0" err="1" smtClean="0"/>
              <a:t>Arocho</a:t>
            </a:r>
            <a:r>
              <a:rPr lang="en-US" sz="2200" dirty="0" smtClean="0"/>
              <a:t>, Office of Research and Sponsored Programs</a:t>
            </a:r>
          </a:p>
          <a:p>
            <a:pPr lvl="1"/>
            <a:r>
              <a:rPr lang="en-US" sz="2200" dirty="0" smtClean="0"/>
              <a:t>Keith </a:t>
            </a:r>
            <a:r>
              <a:rPr lang="en-US" sz="2200" dirty="0" err="1" smtClean="0"/>
              <a:t>Leffler</a:t>
            </a:r>
            <a:r>
              <a:rPr lang="en-US" sz="2200" dirty="0" smtClean="0"/>
              <a:t>, Vice President for Research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8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Award and Grants Partner Group Goals for FY18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0211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Current identified issues that have impacted or will impact sponsored research</a:t>
            </a:r>
          </a:p>
          <a:p>
            <a:pPr lvl="1"/>
            <a:r>
              <a:rPr lang="en-US" dirty="0" smtClean="0"/>
              <a:t>Accounting for vacation and sick </a:t>
            </a:r>
            <a:r>
              <a:rPr lang="en-US" dirty="0"/>
              <a:t>l</a:t>
            </a:r>
            <a:r>
              <a:rPr lang="en-US" dirty="0" smtClean="0"/>
              <a:t>eave payout for grant-funded personnel </a:t>
            </a:r>
          </a:p>
          <a:p>
            <a:pPr lvl="1"/>
            <a:r>
              <a:rPr lang="en-US" dirty="0" smtClean="0"/>
              <a:t>Cost share process to ensure expenditures are tracked</a:t>
            </a:r>
            <a:endParaRPr lang="en-US" dirty="0"/>
          </a:p>
          <a:p>
            <a:pPr lvl="1"/>
            <a:r>
              <a:rPr lang="en-US" dirty="0" smtClean="0"/>
              <a:t>Uniform Guidance – Procurement Standards implementation</a:t>
            </a:r>
          </a:p>
          <a:p>
            <a:pPr lvl="1"/>
            <a:r>
              <a:rPr lang="en-US" dirty="0" smtClean="0"/>
              <a:t>Information on audits and best practices</a:t>
            </a:r>
          </a:p>
          <a:p>
            <a:pPr lvl="1"/>
            <a:r>
              <a:rPr lang="en-US" dirty="0" smtClean="0"/>
              <a:t>Other areas that may be identified as the group meetings continue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228819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4"/>
            <a:ext cx="7886700" cy="1203646"/>
          </a:xfrm>
        </p:spPr>
        <p:txBody>
          <a:bodyPr>
            <a:normAutofit/>
          </a:bodyPr>
          <a:lstStyle/>
          <a:p>
            <a:r>
              <a:rPr lang="en-US" dirty="0" smtClean="0"/>
              <a:t>Vacation and Sick Leave pay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9829"/>
            <a:ext cx="7886700" cy="461625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How can research centers cover vacation payouts or extended sick leave costs for soft-funded employees?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Paid Time Off (PTO) for all employees is accrued in accordance with University Policy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This accrual of PTO occurs as researchers work on specific projects but the time/cost is not factored into the direct charges to the project, therefore creating a financial gap.</a:t>
            </a:r>
          </a:p>
          <a:p>
            <a:pPr lvl="1">
              <a:spcBef>
                <a:spcPts val="1800"/>
              </a:spcBef>
            </a:pPr>
            <a:r>
              <a:rPr lang="en-US" sz="2200" dirty="0" smtClean="0"/>
              <a:t>For long-term research employees who have accrued maximum PTO balances, this can create a significant financial burden on a Center when employees utilize the PTO to which they are entitled, or terminate, which results in an unused vacation payout.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030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344" y="146183"/>
            <a:ext cx="7886700" cy="1759735"/>
          </a:xfrm>
        </p:spPr>
        <p:txBody>
          <a:bodyPr>
            <a:normAutofit/>
          </a:bodyPr>
          <a:lstStyle/>
          <a:p>
            <a:r>
              <a:rPr lang="en-US" dirty="0" smtClean="0"/>
              <a:t>Vacation and Sick Leave pay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9829"/>
            <a:ext cx="7886700" cy="4402128"/>
          </a:xfrm>
        </p:spPr>
        <p:txBody>
          <a:bodyPr>
            <a:normAutofit/>
          </a:bodyPr>
          <a:lstStyle/>
          <a:p>
            <a:pPr lvl="1">
              <a:spcBef>
                <a:spcPts val="1800"/>
              </a:spcBef>
            </a:pPr>
            <a:r>
              <a:rPr lang="en-US" dirty="0" smtClean="0"/>
              <a:t>Next Steps on this issue for the group:</a:t>
            </a:r>
          </a:p>
          <a:p>
            <a:pPr lvl="2">
              <a:spcBef>
                <a:spcPts val="1800"/>
              </a:spcBef>
            </a:pPr>
            <a:r>
              <a:rPr lang="en-US" sz="2200" dirty="0" smtClean="0"/>
              <a:t>Review how various units handle PTO for soft-funded employees – including how large research centers handle the financial burden</a:t>
            </a:r>
          </a:p>
          <a:p>
            <a:pPr lvl="2">
              <a:spcBef>
                <a:spcPts val="18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eview data which shows the current PTO liability for soft-funded employees within the </a:t>
            </a:r>
            <a:r>
              <a:rPr lang="en-US" sz="2200" dirty="0"/>
              <a:t>c</a:t>
            </a:r>
            <a:r>
              <a:rPr lang="en-US" sz="2200" dirty="0" smtClean="0"/>
              <a:t>olleges</a:t>
            </a:r>
          </a:p>
          <a:p>
            <a:pPr lvl="2">
              <a:spcBef>
                <a:spcPts val="1800"/>
              </a:spcBef>
            </a:pPr>
            <a:r>
              <a:rPr lang="en-US" sz="2200" dirty="0"/>
              <a:t>D</a:t>
            </a:r>
            <a:r>
              <a:rPr lang="en-US" sz="2200" dirty="0" smtClean="0"/>
              <a:t>iscuss possible alternatives for a methodology to recoup these costs and offset the financial liability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57662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10A52A94-B249-401F-B3F2-E55CF63B1D99}" vid="{0BAC749F-353C-4558-A30E-D462C2DAFC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</TotalTime>
  <Words>2330</Words>
  <Application>Microsoft Office PowerPoint</Application>
  <PresentationFormat>On-screen Show (4:3)</PresentationFormat>
  <Paragraphs>648</Paragraphs>
  <Slides>53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MS PGothic</vt:lpstr>
      <vt:lpstr>Arial</vt:lpstr>
      <vt:lpstr>Calibri</vt:lpstr>
      <vt:lpstr>Calibri Light</vt:lpstr>
      <vt:lpstr>Californian FB</vt:lpstr>
      <vt:lpstr>Symbol</vt:lpstr>
      <vt:lpstr>Times New Roman</vt:lpstr>
      <vt:lpstr>Office Theme</vt:lpstr>
      <vt:lpstr>Business Forum</vt:lpstr>
      <vt:lpstr>Agenda</vt:lpstr>
      <vt:lpstr>Post Awards and Grants Partner Group</vt:lpstr>
      <vt:lpstr>Agenda</vt:lpstr>
      <vt:lpstr>Post Awards and Grants Partner Group Charge</vt:lpstr>
      <vt:lpstr>Representation </vt:lpstr>
      <vt:lpstr>Post Award and Grants Partner Group Goals for FY18</vt:lpstr>
      <vt:lpstr>Vacation and Sick Leave pay out</vt:lpstr>
      <vt:lpstr>Vacation and Sick Leave pay out</vt:lpstr>
      <vt:lpstr>Cost Share process</vt:lpstr>
      <vt:lpstr>Uniform Guidance: Procurement Standards</vt:lpstr>
      <vt:lpstr>Discussion Questions</vt:lpstr>
      <vt:lpstr>Questions?</vt:lpstr>
      <vt:lpstr>Payroll Partner Group</vt:lpstr>
      <vt:lpstr>Agenda</vt:lpstr>
      <vt:lpstr>Payroll Partner Group – Charge</vt:lpstr>
      <vt:lpstr>Payroll Partner Group – Vision</vt:lpstr>
      <vt:lpstr>Payroll Partner Group – Goals</vt:lpstr>
      <vt:lpstr>PowerPoint Presentation</vt:lpstr>
      <vt:lpstr>Individual Compensation Distribution</vt:lpstr>
      <vt:lpstr>Future Plans</vt:lpstr>
      <vt:lpstr>Questions?</vt:lpstr>
      <vt:lpstr>Compensation Partner Group </vt:lpstr>
      <vt:lpstr>Compensation Partner Group</vt:lpstr>
      <vt:lpstr>Membership Changes</vt:lpstr>
      <vt:lpstr>Compensation Partner Group Update</vt:lpstr>
      <vt:lpstr>Compensation Partner Group Update</vt:lpstr>
      <vt:lpstr>Compensation Partner Group Update</vt:lpstr>
      <vt:lpstr>Questions?</vt:lpstr>
      <vt:lpstr>Dual Career Network Enhancements</vt:lpstr>
      <vt:lpstr>Dual Career Network Enhancements</vt:lpstr>
      <vt:lpstr>OHIO Ready Staff Updates</vt:lpstr>
      <vt:lpstr>PowerPoint Presentation</vt:lpstr>
      <vt:lpstr>Mail Services Account Change  </vt:lpstr>
      <vt:lpstr>Mail Services Account Change</vt:lpstr>
      <vt:lpstr>Mail Services Account Change</vt:lpstr>
      <vt:lpstr>Capital Project Process and System Development</vt:lpstr>
      <vt:lpstr>Affordability and Efficiency Work Group</vt:lpstr>
      <vt:lpstr>Work Group Representation </vt:lpstr>
      <vt:lpstr>Affordability and Efficiency Work Group</vt:lpstr>
      <vt:lpstr>P2P Improvements Project - Outcome</vt:lpstr>
      <vt:lpstr>Old vs. New Service Agreements</vt:lpstr>
      <vt:lpstr>Training and Next Steps</vt:lpstr>
      <vt:lpstr>Partner Group Updates</vt:lpstr>
      <vt:lpstr>Partner Group Updates</vt:lpstr>
      <vt:lpstr>  Next Business Forum</vt:lpstr>
      <vt:lpstr>Financial System Enhancements  </vt:lpstr>
      <vt:lpstr>Agenda</vt:lpstr>
      <vt:lpstr>Training</vt:lpstr>
      <vt:lpstr>Training Effectiveness</vt:lpstr>
      <vt:lpstr>Near-term Focus:</vt:lpstr>
      <vt:lpstr>Upcoming Communication</vt:lpstr>
      <vt:lpstr>PowerPoint Presentation</vt:lpstr>
    </vt:vector>
  </TitlesOfParts>
  <Company>Ohio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Casal, Leigh</dc:creator>
  <cp:lastModifiedBy>Cochran, Jennifer</cp:lastModifiedBy>
  <cp:revision>70</cp:revision>
  <dcterms:created xsi:type="dcterms:W3CDTF">2015-07-31T18:30:00Z</dcterms:created>
  <dcterms:modified xsi:type="dcterms:W3CDTF">2017-10-10T16:07:48Z</dcterms:modified>
</cp:coreProperties>
</file>