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4"/>
    <p:sldMasterId id="2147483747" r:id="rId5"/>
  </p:sldMasterIdLst>
  <p:notesMasterIdLst>
    <p:notesMasterId r:id="rId56"/>
  </p:notesMasterIdLst>
  <p:handoutMasterIdLst>
    <p:handoutMasterId r:id="rId57"/>
  </p:handoutMasterIdLst>
  <p:sldIdLst>
    <p:sldId id="266" r:id="rId6"/>
    <p:sldId id="323" r:id="rId7"/>
    <p:sldId id="330" r:id="rId8"/>
    <p:sldId id="331" r:id="rId9"/>
    <p:sldId id="332" r:id="rId10"/>
    <p:sldId id="333" r:id="rId11"/>
    <p:sldId id="334" r:id="rId12"/>
    <p:sldId id="335" r:id="rId13"/>
    <p:sldId id="336" r:id="rId14"/>
    <p:sldId id="337" r:id="rId15"/>
    <p:sldId id="338" r:id="rId16"/>
    <p:sldId id="303" r:id="rId17"/>
    <p:sldId id="314" r:id="rId18"/>
    <p:sldId id="315" r:id="rId19"/>
    <p:sldId id="316" r:id="rId20"/>
    <p:sldId id="317" r:id="rId21"/>
    <p:sldId id="318" r:id="rId22"/>
    <p:sldId id="319" r:id="rId23"/>
    <p:sldId id="320" r:id="rId24"/>
    <p:sldId id="321" r:id="rId25"/>
    <p:sldId id="322" r:id="rId26"/>
    <p:sldId id="297" r:id="rId27"/>
    <p:sldId id="298" r:id="rId28"/>
    <p:sldId id="299" r:id="rId29"/>
    <p:sldId id="300" r:id="rId30"/>
    <p:sldId id="302" r:id="rId31"/>
    <p:sldId id="269" r:id="rId32"/>
    <p:sldId id="339" r:id="rId33"/>
    <p:sldId id="276" r:id="rId34"/>
    <p:sldId id="340" r:id="rId35"/>
    <p:sldId id="288" r:id="rId36"/>
    <p:sldId id="278" r:id="rId37"/>
    <p:sldId id="289" r:id="rId38"/>
    <p:sldId id="291" r:id="rId39"/>
    <p:sldId id="292" r:id="rId40"/>
    <p:sldId id="293" r:id="rId41"/>
    <p:sldId id="294" r:id="rId42"/>
    <p:sldId id="279" r:id="rId43"/>
    <p:sldId id="281" r:id="rId44"/>
    <p:sldId id="295" r:id="rId45"/>
    <p:sldId id="296" r:id="rId46"/>
    <p:sldId id="290" r:id="rId47"/>
    <p:sldId id="274" r:id="rId48"/>
    <p:sldId id="324" r:id="rId49"/>
    <p:sldId id="325" r:id="rId50"/>
    <p:sldId id="326" r:id="rId51"/>
    <p:sldId id="327" r:id="rId52"/>
    <p:sldId id="328" r:id="rId53"/>
    <p:sldId id="329" r:id="rId54"/>
    <p:sldId id="301" r:id="rId55"/>
  </p:sldIdLst>
  <p:sldSz cx="12192000" cy="6858000"/>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4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napToObjects="1">
      <p:cViewPr varScale="1">
        <p:scale>
          <a:sx n="88" d="100"/>
          <a:sy n="88" d="100"/>
        </p:scale>
        <p:origin x="355" y="6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presProps" Target="presProps.xml"/><Relationship Id="rId5" Type="http://schemas.openxmlformats.org/officeDocument/2006/relationships/slideMaster" Target="slideMasters/slideMaster2.xml"/><Relationship Id="rId61" Type="http://schemas.openxmlformats.org/officeDocument/2006/relationships/tableStyles" Target="tableStyle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notesMaster" Target="notesMasters/notes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handoutMaster" Target="handoutMasters/handoutMaster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AB513A-4367-954F-8B4E-B3ACE1F43750}" type="datetimeFigureOut">
              <a:rPr lang="en-US" smtClean="0"/>
              <a:t>6/6/2019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7CC903-D83C-9941-A2C7-15D43A8B4DB6}" type="slidenum">
              <a:rPr lang="en-US" smtClean="0"/>
              <a:t>‹#›</a:t>
            </a:fld>
            <a:endParaRPr lang="en-US" dirty="0"/>
          </a:p>
        </p:txBody>
      </p:sp>
    </p:spTree>
    <p:extLst>
      <p:ext uri="{BB962C8B-B14F-4D97-AF65-F5344CB8AC3E}">
        <p14:creationId xmlns:p14="http://schemas.microsoft.com/office/powerpoint/2010/main" val="559716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66A6B7-70AC-FA42-B0BF-60CEBFDDE76E}" type="datetimeFigureOut">
              <a:rPr lang="en-US" smtClean="0"/>
              <a:t>6/6/2019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447DE-007B-464E-9DA9-501168DD47C6}" type="slidenum">
              <a:rPr lang="en-US" smtClean="0"/>
              <a:t>‹#›</a:t>
            </a:fld>
            <a:endParaRPr lang="en-US" dirty="0"/>
          </a:p>
        </p:txBody>
      </p:sp>
    </p:spTree>
    <p:extLst>
      <p:ext uri="{BB962C8B-B14F-4D97-AF65-F5344CB8AC3E}">
        <p14:creationId xmlns:p14="http://schemas.microsoft.com/office/powerpoint/2010/main" val="1742612291"/>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B60961-7EAA-413A-A2BD-34163A23A5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9896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B60961-7EAA-413A-A2BD-34163A23A5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024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B60961-7EAA-413A-A2BD-34163A23A5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869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B60961-7EAA-413A-A2BD-34163A23A5A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6310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65742"/>
            <a:ext cx="10972800" cy="1901107"/>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Committee Header</a:t>
            </a:r>
            <a:br>
              <a:rPr lang="en-US" dirty="0" smtClean="0"/>
            </a:br>
            <a:endParaRPr lang="en-US" dirty="0"/>
          </a:p>
        </p:txBody>
      </p:sp>
      <p:sp>
        <p:nvSpPr>
          <p:cNvPr id="13" name="Text Placeholder 12"/>
          <p:cNvSpPr>
            <a:spLocks noGrp="1"/>
          </p:cNvSpPr>
          <p:nvPr>
            <p:ph type="body" sz="quarter" idx="10"/>
          </p:nvPr>
        </p:nvSpPr>
        <p:spPr>
          <a:xfrm>
            <a:off x="3001884" y="2373775"/>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12"/>
          <p:cNvSpPr>
            <a:spLocks noGrp="1"/>
          </p:cNvSpPr>
          <p:nvPr>
            <p:ph type="body" sz="quarter" idx="12"/>
          </p:nvPr>
        </p:nvSpPr>
        <p:spPr>
          <a:xfrm>
            <a:off x="3001882" y="4686285"/>
            <a:ext cx="6100233" cy="485377"/>
          </a:xfrm>
          <a:prstGeom prst="rect">
            <a:avLst/>
          </a:prstGeom>
        </p:spPr>
        <p:txBody>
          <a:bodyPr vert="horz">
            <a:normAutofit/>
          </a:bodyPr>
          <a:lstStyle>
            <a:lvl1pPr marL="0" indent="0" algn="ctr">
              <a:buNone/>
              <a:defRPr sz="3200" b="1"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131361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265734"/>
            <a:ext cx="11451337"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11372075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2913052" y="1265734"/>
            <a:ext cx="5760952"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24474385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Tex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4344" y="1735541"/>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54344" y="379126"/>
            <a:ext cx="11456075" cy="78984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37423" y="1270559"/>
            <a:ext cx="6017155" cy="386416"/>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Content Placeholder 3"/>
          <p:cNvSpPr>
            <a:spLocks noGrp="1"/>
          </p:cNvSpPr>
          <p:nvPr>
            <p:ph sz="half" idx="11"/>
          </p:nvPr>
        </p:nvSpPr>
        <p:spPr>
          <a:xfrm>
            <a:off x="6282822" y="1738926"/>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81638564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8" name="Text Placeholder 12"/>
          <p:cNvSpPr>
            <a:spLocks noGrp="1"/>
          </p:cNvSpPr>
          <p:nvPr>
            <p:ph type="body" sz="quarter" idx="10"/>
          </p:nvPr>
        </p:nvSpPr>
        <p:spPr>
          <a:xfrm>
            <a:off x="437423" y="1751604"/>
            <a:ext cx="5408207" cy="386416"/>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9" name="Text Placeholder 12"/>
          <p:cNvSpPr>
            <a:spLocks noGrp="1"/>
          </p:cNvSpPr>
          <p:nvPr>
            <p:ph type="body" sz="quarter" idx="13"/>
          </p:nvPr>
        </p:nvSpPr>
        <p:spPr>
          <a:xfrm>
            <a:off x="6396445" y="1735397"/>
            <a:ext cx="5408207" cy="402624"/>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10" name="Content Placeholder 3"/>
          <p:cNvSpPr>
            <a:spLocks noGrp="1"/>
          </p:cNvSpPr>
          <p:nvPr>
            <p:ph sz="half" idx="2"/>
          </p:nvPr>
        </p:nvSpPr>
        <p:spPr>
          <a:xfrm>
            <a:off x="383118" y="2168791"/>
            <a:ext cx="5498823" cy="4466485"/>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3"/>
          <p:cNvSpPr>
            <a:spLocks noGrp="1"/>
          </p:cNvSpPr>
          <p:nvPr>
            <p:ph sz="half" idx="14"/>
          </p:nvPr>
        </p:nvSpPr>
        <p:spPr>
          <a:xfrm>
            <a:off x="6277054" y="2168791"/>
            <a:ext cx="5527597" cy="4458308"/>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2061225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Image (No body Copy)">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354344" y="1695501"/>
            <a:ext cx="5453143" cy="4897184"/>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0" name="Title 1"/>
          <p:cNvSpPr>
            <a:spLocks noGrp="1"/>
          </p:cNvSpPr>
          <p:nvPr>
            <p:ph type="title"/>
          </p:nvPr>
        </p:nvSpPr>
        <p:spPr>
          <a:xfrm>
            <a:off x="354344" y="379126"/>
            <a:ext cx="11372313" cy="774228"/>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3"/>
          </p:nvPr>
        </p:nvSpPr>
        <p:spPr>
          <a:xfrm>
            <a:off x="456036" y="1221934"/>
            <a:ext cx="5998541" cy="422501"/>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6" name="Content Placeholder 3"/>
          <p:cNvSpPr>
            <a:spLocks noGrp="1"/>
          </p:cNvSpPr>
          <p:nvPr>
            <p:ph sz="half" idx="2"/>
          </p:nvPr>
        </p:nvSpPr>
        <p:spPr>
          <a:xfrm>
            <a:off x="6193157" y="1704100"/>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996427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Images (No body copy)">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4" y="1783077"/>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4" name="Picture Placeholder 2"/>
          <p:cNvSpPr>
            <a:spLocks noGrp="1"/>
          </p:cNvSpPr>
          <p:nvPr>
            <p:ph type="pic" idx="13"/>
          </p:nvPr>
        </p:nvSpPr>
        <p:spPr>
          <a:xfrm>
            <a:off x="354344" y="4054664"/>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5" name="Picture Placeholder 2"/>
          <p:cNvSpPr>
            <a:spLocks noGrp="1"/>
          </p:cNvSpPr>
          <p:nvPr>
            <p:ph type="pic" idx="14"/>
          </p:nvPr>
        </p:nvSpPr>
        <p:spPr>
          <a:xfrm>
            <a:off x="6254218" y="1783077"/>
            <a:ext cx="5544036"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6" name="Picture Placeholder 2"/>
          <p:cNvSpPr>
            <a:spLocks noGrp="1"/>
          </p:cNvSpPr>
          <p:nvPr>
            <p:ph type="pic" idx="15"/>
          </p:nvPr>
        </p:nvSpPr>
        <p:spPr>
          <a:xfrm>
            <a:off x="6254218" y="4054662"/>
            <a:ext cx="5556201"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1" name="Title 1"/>
          <p:cNvSpPr>
            <a:spLocks noGrp="1"/>
          </p:cNvSpPr>
          <p:nvPr>
            <p:ph type="title"/>
          </p:nvPr>
        </p:nvSpPr>
        <p:spPr>
          <a:xfrm>
            <a:off x="354344" y="379126"/>
            <a:ext cx="11456075" cy="809092"/>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3" name="Text Placeholder 12"/>
          <p:cNvSpPr>
            <a:spLocks noGrp="1"/>
          </p:cNvSpPr>
          <p:nvPr>
            <p:ph type="body" sz="quarter" idx="10"/>
          </p:nvPr>
        </p:nvSpPr>
        <p:spPr>
          <a:xfrm>
            <a:off x="428116" y="1264415"/>
            <a:ext cx="6026461" cy="458204"/>
          </a:xfrm>
          <a:prstGeom prst="rect">
            <a:avLst/>
          </a:prstGeom>
        </p:spPr>
        <p:txBody>
          <a:bodyPr vert="horz">
            <a:norm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43323315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images with body copy">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354344" y="178768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2" name="Picture Placeholder 2"/>
          <p:cNvSpPr>
            <a:spLocks noGrp="1"/>
          </p:cNvSpPr>
          <p:nvPr>
            <p:ph type="pic" idx="13"/>
          </p:nvPr>
        </p:nvSpPr>
        <p:spPr>
          <a:xfrm>
            <a:off x="354344" y="412444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3" name="Title 1"/>
          <p:cNvSpPr>
            <a:spLocks noGrp="1"/>
          </p:cNvSpPr>
          <p:nvPr>
            <p:ph type="title"/>
          </p:nvPr>
        </p:nvSpPr>
        <p:spPr>
          <a:xfrm>
            <a:off x="354344" y="379126"/>
            <a:ext cx="11380288" cy="838669"/>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0"/>
          </p:nvPr>
        </p:nvSpPr>
        <p:spPr>
          <a:xfrm>
            <a:off x="428116" y="1297856"/>
            <a:ext cx="6026461" cy="431537"/>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Content Placeholder 3"/>
          <p:cNvSpPr>
            <a:spLocks noGrp="1"/>
          </p:cNvSpPr>
          <p:nvPr>
            <p:ph sz="half" idx="2"/>
          </p:nvPr>
        </p:nvSpPr>
        <p:spPr>
          <a:xfrm>
            <a:off x="6201132" y="1787685"/>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23275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mage Top / Copy Bottom">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5" y="375437"/>
            <a:ext cx="5411893"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4" name="Picture Placeholder 2"/>
          <p:cNvSpPr>
            <a:spLocks noGrp="1"/>
          </p:cNvSpPr>
          <p:nvPr>
            <p:ph type="pic" idx="10"/>
          </p:nvPr>
        </p:nvSpPr>
        <p:spPr>
          <a:xfrm>
            <a:off x="5975011" y="375437"/>
            <a:ext cx="5742339"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7" name="Content Placeholder 5"/>
          <p:cNvSpPr>
            <a:spLocks noGrp="1"/>
          </p:cNvSpPr>
          <p:nvPr>
            <p:ph sz="quarter" idx="4"/>
          </p:nvPr>
        </p:nvSpPr>
        <p:spPr>
          <a:xfrm>
            <a:off x="4588288" y="4412497"/>
            <a:ext cx="7138368" cy="1924977"/>
          </a:xfrm>
          <a:prstGeom prst="rect">
            <a:avLst/>
          </a:prstGeom>
        </p:spPr>
        <p:txBody>
          <a:bodyPr>
            <a:normAutofit/>
          </a:bodyPr>
          <a:lstStyle>
            <a:lvl1pPr marL="457189" indent="-457189">
              <a:buFont typeface="Arial"/>
              <a:buChar char="•"/>
              <a:defRPr sz="3200" b="0" i="0">
                <a:solidFill>
                  <a:schemeClr val="tx1">
                    <a:lumMod val="75000"/>
                  </a:schemeClr>
                </a:solidFill>
                <a:latin typeface="Arial Hebrew"/>
                <a:cs typeface="Arial Hebrew"/>
              </a:defRPr>
            </a:lvl1pPr>
            <a:lvl2pPr marL="990575" indent="-380990">
              <a:buFont typeface="Arial"/>
              <a:buChar char="•"/>
              <a:defRPr sz="2800" b="0" i="0">
                <a:solidFill>
                  <a:schemeClr val="tx1">
                    <a:lumMod val="75000"/>
                  </a:schemeClr>
                </a:solidFill>
                <a:latin typeface="Arial Hebrew"/>
                <a:cs typeface="Arial Hebrew"/>
              </a:defRPr>
            </a:lvl2pPr>
            <a:lvl3pPr marL="1523962" indent="-304792">
              <a:buFont typeface="Arial"/>
              <a:buChar char="•"/>
              <a:defRPr sz="2400" b="0" i="0">
                <a:solidFill>
                  <a:schemeClr val="tx1">
                    <a:lumMod val="75000"/>
                  </a:schemeClr>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p:txBody>
      </p:sp>
      <p:sp>
        <p:nvSpPr>
          <p:cNvPr id="10" name="Title 1"/>
          <p:cNvSpPr>
            <a:spLocks noGrp="1"/>
          </p:cNvSpPr>
          <p:nvPr>
            <p:ph type="title"/>
          </p:nvPr>
        </p:nvSpPr>
        <p:spPr>
          <a:xfrm>
            <a:off x="354344" y="4402671"/>
            <a:ext cx="4224637"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1" name="Text Placeholder 12"/>
          <p:cNvSpPr>
            <a:spLocks noGrp="1"/>
          </p:cNvSpPr>
          <p:nvPr>
            <p:ph type="body" sz="quarter" idx="11"/>
          </p:nvPr>
        </p:nvSpPr>
        <p:spPr>
          <a:xfrm>
            <a:off x="354343" y="5895671"/>
            <a:ext cx="4224637"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4103116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Image Top / Copy Bottom">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354344" y="375437"/>
            <a:ext cx="11446768" cy="4008619"/>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1" name="Content Placeholder 5"/>
          <p:cNvSpPr>
            <a:spLocks noGrp="1"/>
          </p:cNvSpPr>
          <p:nvPr>
            <p:ph sz="quarter" idx="4"/>
          </p:nvPr>
        </p:nvSpPr>
        <p:spPr>
          <a:xfrm>
            <a:off x="4616208" y="4402670"/>
            <a:ext cx="7156984" cy="1924977"/>
          </a:xfrm>
          <a:prstGeom prst="rect">
            <a:avLst/>
          </a:prstGeom>
        </p:spPr>
        <p:txBody>
          <a:bodyPr>
            <a:normAutofit/>
          </a:bodyPr>
          <a:lstStyle>
            <a:lvl1pPr marL="457189" indent="-457189">
              <a:buFont typeface="Arial"/>
              <a:buChar char="•"/>
              <a:defRPr sz="3200" b="0" i="0">
                <a:solidFill>
                  <a:srgbClr val="776F67"/>
                </a:solidFill>
                <a:latin typeface="Arial Hebrew"/>
                <a:cs typeface="Arial Hebrew"/>
              </a:defRPr>
            </a:lvl1pPr>
            <a:lvl2pPr marL="990575" indent="-380990">
              <a:buFont typeface="Arial"/>
              <a:buChar char="•"/>
              <a:defRPr sz="2800" b="0" i="0">
                <a:solidFill>
                  <a:srgbClr val="776F67"/>
                </a:solidFill>
                <a:latin typeface="Arial Hebrew"/>
                <a:cs typeface="Arial Hebrew"/>
              </a:defRPr>
            </a:lvl2pPr>
            <a:lvl3pPr marL="1523962" indent="-304792">
              <a:buFont typeface="Arial"/>
              <a:buChar char="•"/>
              <a:defRPr sz="2400" b="0" i="0">
                <a:solidFill>
                  <a:srgbClr val="776F67"/>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p:txBody>
      </p:sp>
      <p:sp>
        <p:nvSpPr>
          <p:cNvPr id="13" name="Title 1"/>
          <p:cNvSpPr>
            <a:spLocks noGrp="1"/>
          </p:cNvSpPr>
          <p:nvPr>
            <p:ph type="title"/>
          </p:nvPr>
        </p:nvSpPr>
        <p:spPr>
          <a:xfrm>
            <a:off x="354345" y="4402671"/>
            <a:ext cx="4261863" cy="1451720"/>
          </a:xfrm>
          <a:prstGeom prst="rect">
            <a:avLst/>
          </a:prstGeom>
        </p:spPr>
        <p:txBody>
          <a:bodyPr vert="horz">
            <a:noAutofit/>
          </a:bodyPr>
          <a:lstStyle>
            <a:lvl1pPr algn="l">
              <a:defRPr sz="4000" b="1">
                <a:solidFill>
                  <a:schemeClr val="bg2"/>
                </a:solidFill>
                <a:latin typeface="Arial"/>
                <a:cs typeface="Arial"/>
              </a:defRPr>
            </a:lvl1pPr>
          </a:lstStyle>
          <a:p>
            <a:r>
              <a:rPr lang="en-US" smtClean="0"/>
              <a:t>Click to edit Master title style</a:t>
            </a:r>
            <a:endParaRPr lang="en-US" dirty="0"/>
          </a:p>
        </p:txBody>
      </p:sp>
      <p:sp>
        <p:nvSpPr>
          <p:cNvPr id="14" name="Text Placeholder 12"/>
          <p:cNvSpPr>
            <a:spLocks noGrp="1"/>
          </p:cNvSpPr>
          <p:nvPr>
            <p:ph type="body" sz="quarter" idx="11"/>
          </p:nvPr>
        </p:nvSpPr>
        <p:spPr>
          <a:xfrm>
            <a:off x="354345" y="5942480"/>
            <a:ext cx="4261863"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181954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with Text">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1532277" y="1751241"/>
            <a:ext cx="2355867" cy="2153092"/>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7" name="Content Placeholder 5"/>
          <p:cNvSpPr>
            <a:spLocks noGrp="1"/>
          </p:cNvSpPr>
          <p:nvPr>
            <p:ph sz="quarter" idx="4" hasCustomPrompt="1"/>
          </p:nvPr>
        </p:nvSpPr>
        <p:spPr>
          <a:xfrm>
            <a:off x="1532277" y="4075129"/>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8" name="Picture Placeholder 2"/>
          <p:cNvSpPr>
            <a:spLocks noGrp="1"/>
          </p:cNvSpPr>
          <p:nvPr>
            <p:ph type="pic" idx="10"/>
          </p:nvPr>
        </p:nvSpPr>
        <p:spPr>
          <a:xfrm>
            <a:off x="4786713" y="1750716"/>
            <a:ext cx="2355867" cy="215361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9" name="Content Placeholder 5"/>
          <p:cNvSpPr>
            <a:spLocks noGrp="1"/>
          </p:cNvSpPr>
          <p:nvPr>
            <p:ph sz="quarter" idx="11" hasCustomPrompt="1"/>
          </p:nvPr>
        </p:nvSpPr>
        <p:spPr>
          <a:xfrm>
            <a:off x="4786713" y="4074604"/>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0" name="Picture Placeholder 2"/>
          <p:cNvSpPr>
            <a:spLocks noGrp="1"/>
          </p:cNvSpPr>
          <p:nvPr>
            <p:ph type="pic" idx="12"/>
          </p:nvPr>
        </p:nvSpPr>
        <p:spPr>
          <a:xfrm>
            <a:off x="8041149" y="1750716"/>
            <a:ext cx="2355867" cy="215045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11" name="Content Placeholder 5"/>
          <p:cNvSpPr>
            <a:spLocks noGrp="1"/>
          </p:cNvSpPr>
          <p:nvPr>
            <p:ph sz="quarter" idx="13" hasCustomPrompt="1"/>
          </p:nvPr>
        </p:nvSpPr>
        <p:spPr>
          <a:xfrm>
            <a:off x="8041149" y="4102972"/>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dirty="0" smtClean="0"/>
              <a:t>Text</a:t>
            </a:r>
          </a:p>
        </p:txBody>
      </p:sp>
      <p:sp>
        <p:nvSpPr>
          <p:cNvPr id="15" name="Title 1"/>
          <p:cNvSpPr>
            <a:spLocks noGrp="1"/>
          </p:cNvSpPr>
          <p:nvPr>
            <p:ph type="title"/>
          </p:nvPr>
        </p:nvSpPr>
        <p:spPr>
          <a:xfrm>
            <a:off x="354344" y="379126"/>
            <a:ext cx="11335085" cy="777905"/>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6" name="Text Placeholder 12"/>
          <p:cNvSpPr>
            <a:spLocks noGrp="1"/>
          </p:cNvSpPr>
          <p:nvPr>
            <p:ph type="body" sz="quarter" idx="16"/>
          </p:nvPr>
        </p:nvSpPr>
        <p:spPr>
          <a:xfrm>
            <a:off x="428116" y="1280207"/>
            <a:ext cx="6026461"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99123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393209"/>
            <a:ext cx="10972800" cy="1956865"/>
          </a:xfrm>
          <a:prstGeom prst="rect">
            <a:avLst/>
          </a:prstGeom>
        </p:spPr>
        <p:txBody>
          <a:bodyPr vert="horz">
            <a:normAutofit/>
          </a:bodyPr>
          <a:lstStyle>
            <a:lvl1pPr>
              <a:defRPr sz="6000" b="1">
                <a:solidFill>
                  <a:schemeClr val="bg2"/>
                </a:solidFill>
                <a:latin typeface="Arial"/>
                <a:cs typeface="Arial"/>
              </a:defRPr>
            </a:lvl1pPr>
          </a:lstStyle>
          <a:p>
            <a:r>
              <a:rPr lang="en-US" dirty="0" smtClean="0"/>
              <a:t>Click to edit Master title style – 2 line agenda topic</a:t>
            </a:r>
            <a:endParaRPr lang="en-US" dirty="0"/>
          </a:p>
        </p:txBody>
      </p:sp>
      <p:sp>
        <p:nvSpPr>
          <p:cNvPr id="5" name="Text Placeholder 12"/>
          <p:cNvSpPr>
            <a:spLocks noGrp="1"/>
          </p:cNvSpPr>
          <p:nvPr>
            <p:ph type="body" sz="quarter" idx="11"/>
          </p:nvPr>
        </p:nvSpPr>
        <p:spPr>
          <a:xfrm>
            <a:off x="3045882" y="2001242"/>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6" name="Text Placeholder 12"/>
          <p:cNvSpPr>
            <a:spLocks noGrp="1"/>
          </p:cNvSpPr>
          <p:nvPr>
            <p:ph type="body" sz="quarter" idx="12"/>
          </p:nvPr>
        </p:nvSpPr>
        <p:spPr>
          <a:xfrm>
            <a:off x="2498892" y="4369507"/>
            <a:ext cx="7194211" cy="751952"/>
          </a:xfrm>
          <a:prstGeom prst="rect">
            <a:avLst/>
          </a:prstGeom>
        </p:spPr>
        <p:txBody>
          <a:bodyPr vert="horz">
            <a:no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12"/>
          <p:cNvSpPr>
            <a:spLocks noGrp="1"/>
          </p:cNvSpPr>
          <p:nvPr>
            <p:ph type="body" sz="quarter" idx="13"/>
          </p:nvPr>
        </p:nvSpPr>
        <p:spPr>
          <a:xfrm>
            <a:off x="3045884" y="5140892"/>
            <a:ext cx="6100233" cy="602267"/>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4181529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83619" y="568359"/>
            <a:ext cx="11422063" cy="604315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Tree>
    <p:extLst>
      <p:ext uri="{BB962C8B-B14F-4D97-AF65-F5344CB8AC3E}">
        <p14:creationId xmlns:p14="http://schemas.microsoft.com/office/powerpoint/2010/main" val="3682602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0" y="0"/>
            <a:ext cx="12192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242373699"/>
      </p:ext>
    </p:extLst>
  </p:cSld>
  <p:clrMapOvr>
    <a:masterClrMapping/>
  </p:clrMapOvr>
  <p:extLst mod="1">
    <p:ext uri="{DCECCB84-F9BA-43D5-87BE-67443E8EF086}">
      <p15:sldGuideLst xmlns:p15="http://schemas.microsoft.com/office/powerpoint/2012/main">
        <p15:guide id="1" orient="horz" pos="4200">
          <p15:clr>
            <a:srgbClr val="FBAE40"/>
          </p15:clr>
        </p15:guide>
        <p15:guide id="2" pos="290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7792" y="365127"/>
            <a:ext cx="10515600" cy="1325563"/>
          </a:xfrm>
        </p:spPr>
        <p:txBody>
          <a:bodyPr>
            <a:normAutofit/>
          </a:bodyPr>
          <a:lstStyle>
            <a:lvl1pPr>
              <a:defRPr sz="3600" b="1" cap="all" baseline="0">
                <a:solidFill>
                  <a:srgbClr val="00694E"/>
                </a:solidFill>
                <a:latin typeface="Frutiger 45 Light" panose="020B0500000000000000"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0"/>
            <a:ext cx="12192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1706078148"/>
      </p:ext>
    </p:extLst>
  </p:cSld>
  <p:clrMapOvr>
    <a:masterClrMapping/>
  </p:clrMapOvr>
  <p:extLst mod="1">
    <p:ext uri="{DCECCB84-F9BA-43D5-87BE-67443E8EF086}">
      <p15:sldGuideLst xmlns:p15="http://schemas.microsoft.com/office/powerpoint/2012/main">
        <p15:guide id="1" orient="horz" pos="2160">
          <p15:clr>
            <a:srgbClr val="FBAE40"/>
          </p15:clr>
        </p15:guide>
        <p15:guide id="2" pos="40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a:solidFill>
                  <a:srgbClr val="00694E"/>
                </a:solidFill>
                <a:latin typeface="Frutiger 45 Light" panose="020B0500000000000000" pitchFamily="34" charset="0"/>
              </a:defRPr>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rgbClr val="776F6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8" name="Slide Number Placeholder 5"/>
          <p:cNvSpPr txBox="1">
            <a:spLocks/>
          </p:cNvSpPr>
          <p:nvPr userDrawn="1"/>
        </p:nvSpPr>
        <p:spPr>
          <a:xfrm>
            <a:off x="8063264" y="6429265"/>
            <a:ext cx="36576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400" dirty="0"/>
          </a:p>
        </p:txBody>
      </p:sp>
      <p:sp>
        <p:nvSpPr>
          <p:cNvPr id="9" name="Rectangle 8"/>
          <p:cNvSpPr/>
          <p:nvPr userDrawn="1"/>
        </p:nvSpPr>
        <p:spPr>
          <a:xfrm>
            <a:off x="0" y="0"/>
            <a:ext cx="12192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22093811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750319"/>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750319"/>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userDrawn="1"/>
        </p:nvSpPr>
        <p:spPr>
          <a:xfrm>
            <a:off x="0" y="0"/>
            <a:ext cx="12192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
        <p:nvSpPr>
          <p:cNvPr id="10" name="Title 1"/>
          <p:cNvSpPr>
            <a:spLocks noGrp="1"/>
          </p:cNvSpPr>
          <p:nvPr>
            <p:ph type="title"/>
          </p:nvPr>
        </p:nvSpPr>
        <p:spPr>
          <a:xfrm>
            <a:off x="737792" y="365127"/>
            <a:ext cx="10515600" cy="1325563"/>
          </a:xfrm>
        </p:spPr>
        <p:txBody>
          <a:bodyPr>
            <a:normAutofit/>
          </a:bodyPr>
          <a:lstStyle>
            <a:lvl1pPr>
              <a:defRPr sz="3600" b="1" cap="all" baseline="0">
                <a:solidFill>
                  <a:srgbClr val="00694E"/>
                </a:solidFill>
                <a:latin typeface="Frutiger 45 Light" panose="020B0500000000000000" pitchFamily="34" charset="0"/>
              </a:defRPr>
            </a:lvl1pPr>
          </a:lstStyle>
          <a:p>
            <a:r>
              <a:rPr lang="en-US" dirty="0"/>
              <a:t>Click to edit Master title style</a:t>
            </a:r>
          </a:p>
        </p:txBody>
      </p:sp>
    </p:spTree>
    <p:extLst>
      <p:ext uri="{BB962C8B-B14F-4D97-AF65-F5344CB8AC3E}">
        <p14:creationId xmlns:p14="http://schemas.microsoft.com/office/powerpoint/2010/main" val="32801971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9" y="1681163"/>
            <a:ext cx="5157787"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solidFill>
            <a:srgbClr val="00694E"/>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737792" y="365127"/>
            <a:ext cx="10515600" cy="1325563"/>
          </a:xfrm>
        </p:spPr>
        <p:txBody>
          <a:bodyPr>
            <a:normAutofit/>
          </a:bodyPr>
          <a:lstStyle>
            <a:lvl1pPr>
              <a:defRPr sz="4000" b="1" cap="all" baseline="0">
                <a:solidFill>
                  <a:srgbClr val="00694E"/>
                </a:solidFill>
                <a:latin typeface="Frutiger 45 Light" panose="020B0500000000000000" pitchFamily="34" charset="0"/>
              </a:defRPr>
            </a:lvl1pPr>
          </a:lstStyle>
          <a:p>
            <a:r>
              <a:rPr lang="en-US" dirty="0"/>
              <a:t>Click to edit Master title style</a:t>
            </a:r>
          </a:p>
        </p:txBody>
      </p:sp>
      <p:sp>
        <p:nvSpPr>
          <p:cNvPr id="14" name="Rectangle 13"/>
          <p:cNvSpPr/>
          <p:nvPr userDrawn="1"/>
        </p:nvSpPr>
        <p:spPr>
          <a:xfrm>
            <a:off x="0" y="0"/>
            <a:ext cx="12192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2826801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53618"/>
            <a:ext cx="10515600" cy="1325563"/>
          </a:xfrm>
        </p:spPr>
        <p:txBody>
          <a:bodyPr>
            <a:normAutofit/>
          </a:bodyPr>
          <a:lstStyle>
            <a:lvl1pPr>
              <a:defRPr sz="3600" b="1" cap="all" baseline="0">
                <a:solidFill>
                  <a:srgbClr val="00694E"/>
                </a:solidFill>
                <a:latin typeface="Frutiger 45 Light" panose="020B0500000000000000" pitchFamily="34" charset="0"/>
              </a:defRPr>
            </a:lvl1pPr>
          </a:lstStyle>
          <a:p>
            <a:r>
              <a:rPr lang="en-US" dirty="0"/>
              <a:t>Click to edit Master title style</a:t>
            </a:r>
          </a:p>
        </p:txBody>
      </p:sp>
      <p:sp>
        <p:nvSpPr>
          <p:cNvPr id="10" name="Rectangle 9"/>
          <p:cNvSpPr/>
          <p:nvPr userDrawn="1"/>
        </p:nvSpPr>
        <p:spPr>
          <a:xfrm>
            <a:off x="0" y="0"/>
            <a:ext cx="12192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39393617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a:xfrm>
            <a:off x="0" y="0"/>
            <a:ext cx="12192000" cy="262890"/>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37660716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00694E"/>
          </a:solidFill>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p:cNvSpPr/>
          <p:nvPr userDrawn="1"/>
        </p:nvSpPr>
        <p:spPr>
          <a:xfrm>
            <a:off x="0" y="0"/>
            <a:ext cx="12192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35917820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solidFill>
            <a:srgbClr val="00694E"/>
          </a:solidFill>
        </p:spPr>
        <p:txBody>
          <a:bodyPr anchor="b"/>
          <a:lstStyle>
            <a:lvl1pPr>
              <a:defRPr sz="3200">
                <a:solidFill>
                  <a:schemeClr val="bg1"/>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p:cNvSpPr/>
          <p:nvPr userDrawn="1"/>
        </p:nvSpPr>
        <p:spPr>
          <a:xfrm>
            <a:off x="0" y="0"/>
            <a:ext cx="12192000" cy="185738"/>
          </a:xfrm>
          <a:prstGeom prst="rect">
            <a:avLst/>
          </a:prstGeom>
          <a:solidFill>
            <a:srgbClr val="0069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800" dirty="0"/>
          </a:p>
        </p:txBody>
      </p:sp>
    </p:spTree>
    <p:extLst>
      <p:ext uri="{BB962C8B-B14F-4D97-AF65-F5344CB8AC3E}">
        <p14:creationId xmlns:p14="http://schemas.microsoft.com/office/powerpoint/2010/main" val="2643674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Title">
    <p:spTree>
      <p:nvGrpSpPr>
        <p:cNvPr id="1" name=""/>
        <p:cNvGrpSpPr/>
        <p:nvPr/>
      </p:nvGrpSpPr>
      <p:grpSpPr>
        <a:xfrm>
          <a:off x="0" y="0"/>
          <a:ext cx="0" cy="0"/>
          <a:chOff x="0" y="0"/>
          <a:chExt cx="0" cy="0"/>
        </a:xfrm>
      </p:grpSpPr>
      <p:sp>
        <p:nvSpPr>
          <p:cNvPr id="6" name="Title 1"/>
          <p:cNvSpPr>
            <a:spLocks noGrp="1"/>
          </p:cNvSpPr>
          <p:nvPr>
            <p:ph type="title"/>
          </p:nvPr>
        </p:nvSpPr>
        <p:spPr>
          <a:xfrm>
            <a:off x="609600" y="2765743"/>
            <a:ext cx="10972800" cy="1143000"/>
          </a:xfrm>
          <a:prstGeom prst="rect">
            <a:avLst/>
          </a:prstGeom>
        </p:spPr>
        <p:txBody>
          <a:bodyPr vert="horz">
            <a:normAutofit/>
          </a:bodyPr>
          <a:lstStyle>
            <a:lvl1pPr>
              <a:defRPr sz="6000" b="1">
                <a:solidFill>
                  <a:schemeClr val="bg2"/>
                </a:solidFill>
                <a:latin typeface="Arial"/>
                <a:cs typeface="Arial"/>
              </a:defRPr>
            </a:lvl1pPr>
          </a:lstStyle>
          <a:p>
            <a:r>
              <a:rPr lang="en-US" smtClean="0"/>
              <a:t>Click to edit Master title style</a:t>
            </a:r>
            <a:endParaRPr lang="en-US" dirty="0"/>
          </a:p>
        </p:txBody>
      </p:sp>
      <p:sp>
        <p:nvSpPr>
          <p:cNvPr id="9" name="Text Placeholder 12"/>
          <p:cNvSpPr>
            <a:spLocks noGrp="1"/>
          </p:cNvSpPr>
          <p:nvPr>
            <p:ph type="body" sz="quarter" idx="10"/>
          </p:nvPr>
        </p:nvSpPr>
        <p:spPr>
          <a:xfrm>
            <a:off x="3045882" y="2379652"/>
            <a:ext cx="6100233" cy="372533"/>
          </a:xfrm>
          <a:prstGeom prst="rect">
            <a:avLst/>
          </a:prstGeom>
        </p:spPr>
        <p:txBody>
          <a:bodyPr vert="horz">
            <a:normAutofit/>
          </a:bodyPr>
          <a:lstStyle>
            <a:lvl1pPr marL="0" indent="0" algn="ctr">
              <a:buNone/>
              <a:defRPr sz="2400" b="0"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11" name="Text Placeholder 12"/>
          <p:cNvSpPr>
            <a:spLocks noGrp="1"/>
          </p:cNvSpPr>
          <p:nvPr>
            <p:ph type="body" sz="quarter" idx="13"/>
          </p:nvPr>
        </p:nvSpPr>
        <p:spPr>
          <a:xfrm>
            <a:off x="2461663" y="3922301"/>
            <a:ext cx="7268667" cy="745599"/>
          </a:xfrm>
          <a:prstGeom prst="rect">
            <a:avLst/>
          </a:prstGeom>
        </p:spPr>
        <p:txBody>
          <a:bodyPr vert="horz">
            <a:norm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5" name="Text Placeholder 12"/>
          <p:cNvSpPr>
            <a:spLocks noGrp="1"/>
          </p:cNvSpPr>
          <p:nvPr>
            <p:ph type="body" sz="quarter" idx="14"/>
          </p:nvPr>
        </p:nvSpPr>
        <p:spPr>
          <a:xfrm>
            <a:off x="3045881" y="4681456"/>
            <a:ext cx="6100233" cy="599789"/>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2804940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Title and Content (No picture)">
    <p:spTree>
      <p:nvGrpSpPr>
        <p:cNvPr id="1" name=""/>
        <p:cNvGrpSpPr/>
        <p:nvPr/>
      </p:nvGrpSpPr>
      <p:grpSpPr>
        <a:xfrm>
          <a:off x="0" y="0"/>
          <a:ext cx="0" cy="0"/>
          <a:chOff x="0" y="0"/>
          <a:chExt cx="0" cy="0"/>
        </a:xfrm>
      </p:grpSpPr>
      <p:sp>
        <p:nvSpPr>
          <p:cNvPr id="10" name="Text Placeholder 12"/>
          <p:cNvSpPr>
            <a:spLocks noGrp="1"/>
          </p:cNvSpPr>
          <p:nvPr>
            <p:ph type="body" sz="quarter" idx="10"/>
          </p:nvPr>
        </p:nvSpPr>
        <p:spPr>
          <a:xfrm>
            <a:off x="393606" y="1748987"/>
            <a:ext cx="6027815" cy="372533"/>
          </a:xfrm>
          <a:prstGeom prst="rect">
            <a:avLst/>
          </a:prstGeom>
        </p:spPr>
        <p:txBody>
          <a:bodyPr vert="horz">
            <a:noAutofit/>
          </a:bodyPr>
          <a:lstStyle>
            <a:lvl1pPr marL="0" indent="0" algn="l">
              <a:buNone/>
              <a:defRPr sz="1800" b="0" i="0">
                <a:solidFill>
                  <a:srgbClr val="282828"/>
                </a:solidFill>
                <a:latin typeface="Arial"/>
                <a:cs typeface="Arial"/>
              </a:defRPr>
            </a:lvl1pPr>
            <a:lvl2pPr marL="457189" indent="0">
              <a:buNone/>
              <a:defRPr sz="1400"/>
            </a:lvl2pPr>
            <a:lvl3pPr marL="914378" indent="0">
              <a:buNone/>
              <a:defRPr sz="1200"/>
            </a:lvl3pPr>
            <a:lvl4pPr marL="1371566" indent="0">
              <a:buNone/>
              <a:defRPr sz="1100"/>
            </a:lvl4pPr>
            <a:lvl5pPr marL="1828754" indent="0">
              <a:buNone/>
              <a:defRPr sz="1100"/>
            </a:lvl5pPr>
          </a:lstStyle>
          <a:p>
            <a:pPr lvl="0"/>
            <a:r>
              <a:rPr lang="en-US" smtClean="0"/>
              <a:t>Click to edit Master text styles</a:t>
            </a:r>
          </a:p>
        </p:txBody>
      </p:sp>
      <p:sp>
        <p:nvSpPr>
          <p:cNvPr id="7" name="Text Placeholder 6"/>
          <p:cNvSpPr>
            <a:spLocks noGrp="1"/>
          </p:cNvSpPr>
          <p:nvPr>
            <p:ph type="body" sz="quarter" idx="11" hasCustomPrompt="1"/>
          </p:nvPr>
        </p:nvSpPr>
        <p:spPr>
          <a:xfrm>
            <a:off x="383119" y="327215"/>
            <a:ext cx="11421533" cy="1373717"/>
          </a:xfrm>
          <a:prstGeom prst="rect">
            <a:avLst/>
          </a:prstGeom>
        </p:spPr>
        <p:txBody>
          <a:bodyPr/>
          <a:lstStyle>
            <a:lvl1pPr marL="0" indent="0">
              <a:buNone/>
              <a:defRPr sz="3300" b="1" baseline="0">
                <a:solidFill>
                  <a:schemeClr val="bg2"/>
                </a:solidFill>
              </a:defRPr>
            </a:lvl1pPr>
          </a:lstStyle>
          <a:p>
            <a:pPr lvl="0"/>
            <a:r>
              <a:rPr lang="en-US" dirty="0" smtClean="0"/>
              <a:t>Click to edit Master title style – 2 line slide Header</a:t>
            </a:r>
          </a:p>
        </p:txBody>
      </p:sp>
      <p:sp>
        <p:nvSpPr>
          <p:cNvPr id="5" name="Content Placeholder 2"/>
          <p:cNvSpPr>
            <a:spLocks noGrp="1"/>
          </p:cNvSpPr>
          <p:nvPr>
            <p:ph idx="1"/>
          </p:nvPr>
        </p:nvSpPr>
        <p:spPr>
          <a:xfrm>
            <a:off x="383619" y="2169572"/>
            <a:ext cx="11422063" cy="4479068"/>
          </a:xfrm>
          <a:prstGeom prst="rect">
            <a:avLst/>
          </a:prstGeom>
        </p:spPr>
        <p:txBody>
          <a:bodyPr>
            <a:normAutofit/>
          </a:bodyPr>
          <a:lstStyle>
            <a:lvl1pPr marL="342892" indent="-342892">
              <a:buClr>
                <a:schemeClr val="tx1"/>
              </a:buClr>
              <a:buFont typeface="Arial"/>
              <a:buChar char="•"/>
              <a:defRPr sz="3000" b="0" i="0">
                <a:solidFill>
                  <a:schemeClr val="tx1">
                    <a:lumMod val="75000"/>
                  </a:schemeClr>
                </a:solidFill>
                <a:latin typeface="Arial"/>
                <a:cs typeface="Arial"/>
              </a:defRPr>
            </a:lvl1pPr>
            <a:lvl2pPr marL="742931" indent="-285743">
              <a:buClr>
                <a:schemeClr val="tx1"/>
              </a:buClr>
              <a:buFont typeface="Arial"/>
              <a:buChar char="•"/>
              <a:defRPr sz="2700" b="0" i="0">
                <a:solidFill>
                  <a:schemeClr val="tx1">
                    <a:lumMod val="75000"/>
                  </a:schemeClr>
                </a:solidFill>
                <a:latin typeface="Arial"/>
                <a:cs typeface="Arial"/>
              </a:defRPr>
            </a:lvl2pPr>
            <a:lvl3pPr marL="1142972" indent="-228594">
              <a:buClr>
                <a:schemeClr val="tx1"/>
              </a:buClr>
              <a:buFont typeface="Arial"/>
              <a:buChar char="•"/>
              <a:defRPr b="0" i="0">
                <a:solidFill>
                  <a:schemeClr val="tx1">
                    <a:lumMod val="75000"/>
                  </a:schemeClr>
                </a:solidFill>
                <a:latin typeface="Arial"/>
                <a:cs typeface="Arial"/>
              </a:defRPr>
            </a:lvl3pPr>
            <a:lvl4pPr marL="1600160" indent="-228594">
              <a:buClr>
                <a:schemeClr val="tx1"/>
              </a:buClr>
              <a:buFont typeface="Arial"/>
              <a:buChar char="•"/>
              <a:defRPr sz="1800" b="0" i="0">
                <a:solidFill>
                  <a:schemeClr val="tx1">
                    <a:lumMod val="75000"/>
                  </a:schemeClr>
                </a:solidFill>
                <a:latin typeface="Arial"/>
                <a:cs typeface="Arial"/>
              </a:defRPr>
            </a:lvl4pPr>
            <a:lvl5pPr marL="2057348" indent="-228594">
              <a:buClr>
                <a:schemeClr val="tx1"/>
              </a:buClr>
              <a:buFont typeface="Arial"/>
              <a:buChar char="•"/>
              <a:defRPr sz="18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085972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10" name="Text Placeholder 12"/>
          <p:cNvSpPr>
            <a:spLocks noGrp="1"/>
          </p:cNvSpPr>
          <p:nvPr>
            <p:ph type="body" sz="quarter" idx="10"/>
          </p:nvPr>
        </p:nvSpPr>
        <p:spPr>
          <a:xfrm>
            <a:off x="405920" y="1231558"/>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36737724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No picture)">
    <p:spTree>
      <p:nvGrpSpPr>
        <p:cNvPr id="1" name=""/>
        <p:cNvGrpSpPr/>
        <p:nvPr/>
      </p:nvGrpSpPr>
      <p:grpSpPr>
        <a:xfrm>
          <a:off x="0" y="0"/>
          <a:ext cx="0" cy="0"/>
          <a:chOff x="0" y="0"/>
          <a:chExt cx="0" cy="0"/>
        </a:xfrm>
      </p:grpSpPr>
      <p:sp>
        <p:nvSpPr>
          <p:cNvPr id="10" name="Text Placeholder 12"/>
          <p:cNvSpPr>
            <a:spLocks noGrp="1"/>
          </p:cNvSpPr>
          <p:nvPr>
            <p:ph type="body" sz="quarter" idx="10"/>
          </p:nvPr>
        </p:nvSpPr>
        <p:spPr>
          <a:xfrm>
            <a:off x="393605" y="1748985"/>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
        <p:nvSpPr>
          <p:cNvPr id="7" name="Text Placeholder 6"/>
          <p:cNvSpPr>
            <a:spLocks noGrp="1"/>
          </p:cNvSpPr>
          <p:nvPr>
            <p:ph type="body" sz="quarter" idx="11" hasCustomPrompt="1"/>
          </p:nvPr>
        </p:nvSpPr>
        <p:spPr>
          <a:xfrm>
            <a:off x="383118" y="327214"/>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p:txBody>
      </p:sp>
      <p:sp>
        <p:nvSpPr>
          <p:cNvPr id="5" name="Content Placeholder 2"/>
          <p:cNvSpPr>
            <a:spLocks noGrp="1"/>
          </p:cNvSpPr>
          <p:nvPr>
            <p:ph idx="1"/>
          </p:nvPr>
        </p:nvSpPr>
        <p:spPr>
          <a:xfrm>
            <a:off x="383618" y="2169572"/>
            <a:ext cx="11422063" cy="4479068"/>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224288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No picture)">
    <p:spTree>
      <p:nvGrpSpPr>
        <p:cNvPr id="1" name=""/>
        <p:cNvGrpSpPr/>
        <p:nvPr/>
      </p:nvGrpSpPr>
      <p:grpSpPr>
        <a:xfrm>
          <a:off x="0" y="0"/>
          <a:ext cx="0" cy="0"/>
          <a:chOff x="0" y="0"/>
          <a:chExt cx="0" cy="0"/>
        </a:xfrm>
      </p:grpSpPr>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
        <p:nvSpPr>
          <p:cNvPr id="4" name="Content Placeholder 2"/>
          <p:cNvSpPr>
            <a:spLocks noGrp="1"/>
          </p:cNvSpPr>
          <p:nvPr>
            <p:ph idx="1"/>
          </p:nvPr>
        </p:nvSpPr>
        <p:spPr>
          <a:xfrm>
            <a:off x="383618" y="1237785"/>
            <a:ext cx="11422063" cy="5410855"/>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9496024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dirty="0" smtClean="0"/>
              <a:t>Click to edit Master title style – 2 line slide Header</a:t>
            </a:r>
          </a:p>
          <a:p>
            <a:pPr lvl="0"/>
            <a:endParaRPr lang="en-US" dirty="0"/>
          </a:p>
        </p:txBody>
      </p:sp>
      <p:sp>
        <p:nvSpPr>
          <p:cNvPr id="4"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3380816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756" y="1275043"/>
            <a:ext cx="6105307" cy="5232083"/>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4548863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664138"/>
            <a:ext cx="11451337" cy="5083676"/>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dirty="0" smtClean="0"/>
              <a:t>Click icon to add picture</a:t>
            </a:r>
            <a:endParaRPr lang="en-US" dirty="0"/>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smtClean="0"/>
              <a:t>Click to edit Master title style</a:t>
            </a:r>
            <a:endParaRPr lang="en-US" dirty="0"/>
          </a:p>
        </p:txBody>
      </p:sp>
      <p:sp>
        <p:nvSpPr>
          <p:cNvPr id="6" name="Text Placeholder 12"/>
          <p:cNvSpPr>
            <a:spLocks noGrp="1"/>
          </p:cNvSpPr>
          <p:nvPr>
            <p:ph type="body" sz="quarter" idx="10"/>
          </p:nvPr>
        </p:nvSpPr>
        <p:spPr>
          <a:xfrm>
            <a:off x="432404" y="1226820"/>
            <a:ext cx="601715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smtClean="0"/>
              <a:t>Click to edit Master text styles</a:t>
            </a:r>
          </a:p>
        </p:txBody>
      </p:sp>
    </p:spTree>
    <p:extLst>
      <p:ext uri="{BB962C8B-B14F-4D97-AF65-F5344CB8AC3E}">
        <p14:creationId xmlns:p14="http://schemas.microsoft.com/office/powerpoint/2010/main" val="36826029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jpe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2.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BOT_BACK2.jpg"/>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4" name="Slide Number Placeholder 5"/>
          <p:cNvSpPr>
            <a:spLocks noGrp="1"/>
          </p:cNvSpPr>
          <p:nvPr>
            <p:ph type="sldNum" sz="quarter" idx="4"/>
          </p:nvPr>
        </p:nvSpPr>
        <p:spPr>
          <a:xfrm>
            <a:off x="8176325" y="2"/>
            <a:ext cx="3916505" cy="371172"/>
          </a:xfrm>
          <a:prstGeom prst="rect">
            <a:avLst/>
          </a:prstGeom>
        </p:spPr>
        <p:txBody>
          <a:bodyPr vert="horz" lIns="91440" tIns="45720" rIns="91440" bIns="45720" rtlCol="0" anchor="ctr"/>
          <a:lstStyle>
            <a:lvl1pPr algn="r">
              <a:defRPr sz="1600" b="0" i="0">
                <a:solidFill>
                  <a:schemeClr val="bg1"/>
                </a:solidFill>
                <a:latin typeface="Arial"/>
                <a:cs typeface="Arial"/>
              </a:defRPr>
            </a:lvl1pPr>
          </a:lstStyle>
          <a:p>
            <a:fld id="{0346FD00-478A-9541-917F-B0A6CB3C172F}" type="slidenum">
              <a:rPr lang="en-US" smtClean="0"/>
              <a:pPr/>
              <a:t>‹#›</a:t>
            </a:fld>
            <a:endParaRPr lang="en-US" dirty="0"/>
          </a:p>
        </p:txBody>
      </p:sp>
      <p:pic>
        <p:nvPicPr>
          <p:cNvPr id="5" name="Picture 4" descr="BOT_BACK2.jpg"/>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6" name="Slide Number Placeholder 5"/>
          <p:cNvSpPr txBox="1">
            <a:spLocks/>
          </p:cNvSpPr>
          <p:nvPr userDrawn="1"/>
        </p:nvSpPr>
        <p:spPr>
          <a:xfrm>
            <a:off x="8176325" y="17615"/>
            <a:ext cx="3916505" cy="371172"/>
          </a:xfrm>
          <a:prstGeom prst="rect">
            <a:avLst/>
          </a:prstGeom>
        </p:spPr>
        <p:txBody>
          <a:bodyPr vert="horz" lIns="121920" tIns="60960" rIns="121920" bIns="60960" rtlCol="0" anchor="ctr"/>
          <a:lstStyle>
            <a:defPPr>
              <a:defRPr lang="en-US"/>
            </a:defPPr>
            <a:lvl1pPr marL="0" algn="r" defTabSz="457200" rtl="0" eaLnBrk="1" latinLnBrk="0" hangingPunct="1">
              <a:defRPr sz="1200" b="0" i="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46FD00-478A-9541-917F-B0A6CB3C172F}" type="slidenum">
              <a:rPr lang="en-US" sz="1600" smtClean="0"/>
              <a:pPr/>
              <a:t>‹#›</a:t>
            </a:fld>
            <a:endParaRPr lang="en-US" sz="1600" dirty="0"/>
          </a:p>
        </p:txBody>
      </p:sp>
    </p:spTree>
    <p:extLst>
      <p:ext uri="{BB962C8B-B14F-4D97-AF65-F5344CB8AC3E}">
        <p14:creationId xmlns:p14="http://schemas.microsoft.com/office/powerpoint/2010/main" val="654583067"/>
      </p:ext>
    </p:extLst>
  </p:cSld>
  <p:clrMap bg1="lt1" tx1="dk1" bg2="lt2" tx2="dk2" accent1="accent1" accent2="accent2" accent3="accent3" accent4="accent4" accent5="accent5" accent6="accent6" hlink="hlink" folHlink="folHlink"/>
  <p:sldLayoutIdLst>
    <p:sldLayoutId id="2147483728" r:id="rId1"/>
    <p:sldLayoutId id="2147483739" r:id="rId2"/>
    <p:sldLayoutId id="2147483729" r:id="rId3"/>
    <p:sldLayoutId id="2147483730" r:id="rId4"/>
    <p:sldLayoutId id="2147483744" r:id="rId5"/>
    <p:sldLayoutId id="2147483741" r:id="rId6"/>
    <p:sldLayoutId id="2147483745" r:id="rId7"/>
    <p:sldLayoutId id="2147483742" r:id="rId8"/>
    <p:sldLayoutId id="2147483731" r:id="rId9"/>
    <p:sldLayoutId id="2147483740" r:id="rId10"/>
    <p:sldLayoutId id="2147483743" r:id="rId11"/>
    <p:sldLayoutId id="2147483732" r:id="rId12"/>
    <p:sldLayoutId id="2147483746" r:id="rId13"/>
    <p:sldLayoutId id="2147483733" r:id="rId14"/>
    <p:sldLayoutId id="2147483734" r:id="rId15"/>
    <p:sldLayoutId id="2147483735" r:id="rId16"/>
    <p:sldLayoutId id="2147483736" r:id="rId17"/>
    <p:sldLayoutId id="2147483737" r:id="rId18"/>
    <p:sldLayoutId id="2147483738" r:id="rId19"/>
    <p:sldLayoutId id="2147483662" r:id="rId20"/>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p:nvPr userDrawn="1"/>
        </p:nvPicPr>
        <p:blipFill>
          <a:blip r:embed="rId12" cstate="print">
            <a:extLst>
              <a:ext uri="{28A0092B-C50C-407E-A947-70E740481C1C}">
                <a14:useLocalDpi xmlns:a14="http://schemas.microsoft.com/office/drawing/2010/main" val="0"/>
              </a:ext>
            </a:extLst>
          </a:blip>
          <a:stretch>
            <a:fillRect/>
          </a:stretch>
        </p:blipFill>
        <p:spPr>
          <a:xfrm>
            <a:off x="376562" y="5983989"/>
            <a:ext cx="3502660" cy="714375"/>
          </a:xfrm>
          <a:prstGeom prst="rect">
            <a:avLst/>
          </a:prstGeom>
          <a:ln>
            <a:noFill/>
          </a:ln>
          <a:effectLst/>
        </p:spPr>
      </p:pic>
      <p:sp>
        <p:nvSpPr>
          <p:cNvPr id="8" name="Slide Number Placeholder 5"/>
          <p:cNvSpPr txBox="1">
            <a:spLocks/>
          </p:cNvSpPr>
          <p:nvPr userDrawn="1"/>
        </p:nvSpPr>
        <p:spPr>
          <a:xfrm>
            <a:off x="8063264" y="6429265"/>
            <a:ext cx="3657600"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rgbClr val="776F67"/>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29AE96C-178F-4579-987E-146274CDF160}" type="slidenum">
              <a:rPr lang="en-US" sz="1400" smtClean="0"/>
              <a:pPr/>
              <a:t>‹#›</a:t>
            </a:fld>
            <a:endParaRPr lang="en-US" sz="1400" dirty="0"/>
          </a:p>
        </p:txBody>
      </p:sp>
    </p:spTree>
    <p:extLst>
      <p:ext uri="{BB962C8B-B14F-4D97-AF65-F5344CB8AC3E}">
        <p14:creationId xmlns:p14="http://schemas.microsoft.com/office/powerpoint/2010/main" val="388635880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Lst>
  <p:txStyles>
    <p:titleStyle>
      <a:lvl1pPr algn="l" defTabSz="914400" rtl="0" eaLnBrk="1" latinLnBrk="0" hangingPunct="1">
        <a:lnSpc>
          <a:spcPct val="90000"/>
        </a:lnSpc>
        <a:spcBef>
          <a:spcPct val="0"/>
        </a:spcBef>
        <a:buNone/>
        <a:defRPr sz="3600" b="1" kern="1200" cap="all" baseline="0">
          <a:solidFill>
            <a:schemeClr val="tx1"/>
          </a:solidFill>
          <a:latin typeface="Frutiger 45 Light"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3" Type="http://schemas.openxmlformats.org/officeDocument/2006/relationships/hyperlink" Target="mailto:april.howard@ohio.edu" TargetMode="External"/><Relationship Id="rId2" Type="http://schemas.openxmlformats.org/officeDocument/2006/relationships/hyperlink" Target="mailto:woods1@ohio.edu" TargetMode="Externa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www.ohio.edu/finance/systems/concur"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mailto:mitchep2@ohio.edu" TargetMode="External"/><Relationship Id="rId2" Type="http://schemas.openxmlformats.org/officeDocument/2006/relationships/hyperlink" Target="https://catmailohio.sharepoint.com/:w:/r/sites/PolicyManagement/Active%20Policies/55.030/2019-04-23-55-030-draft-01-mcgrew.docx?d=wed28dde140484842849148337ab090fb&amp;csf=1&amp;e=aaOdDe" TargetMode="External"/><Relationship Id="rId1" Type="http://schemas.openxmlformats.org/officeDocument/2006/relationships/slideLayout" Target="../slideLayouts/slideLayout5.xml"/><Relationship Id="rId5" Type="http://schemas.openxmlformats.org/officeDocument/2006/relationships/hyperlink" Target="mailto:westm2@ohio.edu" TargetMode="External"/><Relationship Id="rId4" Type="http://schemas.openxmlformats.org/officeDocument/2006/relationships/hyperlink" Target="mailto:mcgrewd1@ohi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mailto:payroll@ohio.edu"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mailto:finance@ohio.edu" TargetMode="External"/><Relationship Id="rId2" Type="http://schemas.openxmlformats.org/officeDocument/2006/relationships/hyperlink" Target="mailto:accounts.payable@ohio.edu"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3.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mailto:sanok@ohio.edu"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mailto:sanok@ohio.edu"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0.xml.rels><?xml version="1.0" encoding="UTF-8" standalone="yes"?>
<Relationships xmlns="http://schemas.openxmlformats.org/package/2006/relationships"><Relationship Id="rId2" Type="http://schemas.openxmlformats.org/officeDocument/2006/relationships/hyperlink" Target="https://www.ohio.edu/finance/purchasing/tax-exempt-purchases"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www.state.gov/airline-tax-exemption/"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hyperlink" Target="https://www.ohio.edu/oit/collaborate/email-calendar/mailing-lists/join-or-leave-catmail-distribution-group" TargetMode="Externa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hyperlink" Target="mailto:financecustomercare@ohio.edu"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www.ohio.edu/sites/default/files/sites/finance/purchasing/files/bobcatbuy-access.pdf" TargetMode="Externa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hyperlink" Target="mailto:servicedesk@ohio.edu" TargetMode="Externa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hyperlink" Target="https://www.ohio.edu/oit/help" TargetMode="External"/><Relationship Id="rId2" Type="http://schemas.openxmlformats.org/officeDocument/2006/relationships/hyperlink" Target="https://www.ohio.edu/finance/systems"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Forum</a:t>
            </a:r>
            <a:endParaRPr lang="en-US" dirty="0"/>
          </a:p>
        </p:txBody>
      </p:sp>
      <p:sp>
        <p:nvSpPr>
          <p:cNvPr id="3" name="Text Placeholder 2"/>
          <p:cNvSpPr>
            <a:spLocks noGrp="1"/>
          </p:cNvSpPr>
          <p:nvPr>
            <p:ph type="body" sz="quarter" idx="10"/>
          </p:nvPr>
        </p:nvSpPr>
        <p:spPr/>
        <p:txBody>
          <a:bodyPr>
            <a:normAutofit fontScale="92500" lnSpcReduction="20000"/>
          </a:bodyPr>
          <a:lstStyle/>
          <a:p>
            <a:r>
              <a:rPr lang="en-US" dirty="0" smtClean="0"/>
              <a:t>June </a:t>
            </a:r>
            <a:r>
              <a:rPr lang="en-US" dirty="0"/>
              <a:t>6</a:t>
            </a:r>
            <a:r>
              <a:rPr lang="en-US" dirty="0" smtClean="0"/>
              <a:t>, 2019</a:t>
            </a:r>
            <a:endParaRPr lang="en-US" dirty="0"/>
          </a:p>
        </p:txBody>
      </p:sp>
      <p:sp>
        <p:nvSpPr>
          <p:cNvPr id="5" name="Text Placeholder 4"/>
          <p:cNvSpPr>
            <a:spLocks noGrp="1"/>
          </p:cNvSpPr>
          <p:nvPr>
            <p:ph type="body" sz="quarter" idx="14"/>
          </p:nvPr>
        </p:nvSpPr>
        <p:spPr/>
        <p:txBody>
          <a:bodyPr>
            <a:normAutofit fontScale="62500" lnSpcReduction="20000"/>
          </a:bodyPr>
          <a:lstStyle/>
          <a:p>
            <a:r>
              <a:rPr lang="en-US" dirty="0" smtClean="0"/>
              <a:t>Human Resources and Training Center 141-145</a:t>
            </a:r>
            <a:endParaRPr lang="en-US" dirty="0"/>
          </a:p>
        </p:txBody>
      </p:sp>
    </p:spTree>
    <p:extLst>
      <p:ext uri="{BB962C8B-B14F-4D97-AF65-F5344CB8AC3E}">
        <p14:creationId xmlns:p14="http://schemas.microsoft.com/office/powerpoint/2010/main" val="270918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Questions??</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08857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4" name="Content Placeholder 3"/>
          <p:cNvSpPr>
            <a:spLocks noGrp="1"/>
          </p:cNvSpPr>
          <p:nvPr>
            <p:ph idx="1"/>
          </p:nvPr>
        </p:nvSpPr>
        <p:spPr/>
        <p:txBody>
          <a:bodyPr/>
          <a:lstStyle/>
          <a:p>
            <a:r>
              <a:rPr lang="en-US" dirty="0" smtClean="0"/>
              <a:t>Steve Wood</a:t>
            </a:r>
          </a:p>
          <a:p>
            <a:pPr lvl="1"/>
            <a:r>
              <a:rPr lang="en-US" dirty="0" smtClean="0"/>
              <a:t>740-593-2726</a:t>
            </a:r>
          </a:p>
          <a:p>
            <a:pPr lvl="1"/>
            <a:r>
              <a:rPr lang="en-US" dirty="0" smtClean="0">
                <a:hlinkClick r:id="rId2"/>
              </a:rPr>
              <a:t>woods1@ohio.edu</a:t>
            </a:r>
            <a:endParaRPr lang="en-US" dirty="0" smtClean="0"/>
          </a:p>
          <a:p>
            <a:pPr lvl="1"/>
            <a:endParaRPr lang="en-US" dirty="0"/>
          </a:p>
          <a:p>
            <a:r>
              <a:rPr lang="en-US" dirty="0" smtClean="0"/>
              <a:t>April Howard</a:t>
            </a:r>
          </a:p>
          <a:p>
            <a:pPr lvl="1"/>
            <a:r>
              <a:rPr lang="en-US" dirty="0" smtClean="0"/>
              <a:t>740-593-2851</a:t>
            </a:r>
          </a:p>
          <a:p>
            <a:pPr lvl="1"/>
            <a:r>
              <a:rPr lang="en-US" dirty="0" smtClean="0">
                <a:hlinkClick r:id="rId3"/>
              </a:rPr>
              <a:t>april.howard@ohio.edu</a:t>
            </a:r>
            <a:endParaRPr lang="en-US" dirty="0" smtClean="0"/>
          </a:p>
          <a:p>
            <a:pPr lvl="1"/>
            <a:endParaRPr lang="en-US" dirty="0"/>
          </a:p>
        </p:txBody>
      </p:sp>
      <p:sp>
        <p:nvSpPr>
          <p:cNvPr id="6" name="Title 1"/>
          <p:cNvSpPr txBox="1">
            <a:spLocks/>
          </p:cNvSpPr>
          <p:nvPr/>
        </p:nvSpPr>
        <p:spPr>
          <a:xfrm>
            <a:off x="531223" y="365127"/>
            <a:ext cx="9432821" cy="1325563"/>
          </a:xfrm>
          <a:prstGeom prst="rect">
            <a:avLst/>
          </a:prstGeom>
        </p:spPr>
        <p:txBody>
          <a:bodyPr vert="horz" lIns="91440" tIns="45720" rIns="91440" bIns="45720" rtlCol="0" anchor="ctr">
            <a:noAutofit/>
          </a:bodyPr>
          <a:lstStyle>
            <a:lvl1pPr>
              <a:lnSpc>
                <a:spcPct val="90000"/>
              </a:lnSpc>
              <a:spcBef>
                <a:spcPct val="0"/>
              </a:spcBef>
              <a:buNone/>
              <a:defRPr sz="3600" b="1" cap="all" baseline="0">
                <a:solidFill>
                  <a:srgbClr val="00694E"/>
                </a:solidFill>
                <a:latin typeface="Frutiger 45 Light" panose="020B0500000000000000" pitchFamily="34" charset="0"/>
                <a:ea typeface="+mj-ea"/>
                <a:cs typeface="+mj-cs"/>
              </a:defRPr>
            </a:lvl1pPr>
          </a:lstStyle>
          <a:p>
            <a:pPr defTabSz="914400"/>
            <a:r>
              <a:rPr lang="en-US" sz="4000" dirty="0">
                <a:latin typeface="Arial" panose="020B0604020202020204" pitchFamily="34" charset="0"/>
                <a:cs typeface="Arial" panose="020B0604020202020204" pitchFamily="34" charset="0"/>
              </a:rPr>
              <a:t>Improve usage of “</a:t>
            </a:r>
            <a:r>
              <a:rPr lang="en-US" sz="4000" dirty="0" err="1">
                <a:latin typeface="Arial" panose="020B0604020202020204" pitchFamily="34" charset="0"/>
                <a:cs typeface="Arial" panose="020B0604020202020204" pitchFamily="34" charset="0"/>
              </a:rPr>
              <a:t>reservable</a:t>
            </a:r>
            <a:r>
              <a:rPr lang="en-US" sz="4000" dirty="0">
                <a:latin typeface="Arial" panose="020B0604020202020204" pitchFamily="34" charset="0"/>
                <a:cs typeface="Arial" panose="020B0604020202020204" pitchFamily="34" charset="0"/>
              </a:rPr>
              <a:t>” interior space</a:t>
            </a:r>
          </a:p>
        </p:txBody>
      </p:sp>
    </p:spTree>
    <p:extLst>
      <p:ext uri="{BB962C8B-B14F-4D97-AF65-F5344CB8AC3E}">
        <p14:creationId xmlns:p14="http://schemas.microsoft.com/office/powerpoint/2010/main" val="1099337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P2P Partner Group Agenda</a:t>
            </a:r>
            <a:endParaRPr lang="en-US" dirty="0"/>
          </a:p>
        </p:txBody>
      </p:sp>
      <p:sp>
        <p:nvSpPr>
          <p:cNvPr id="4" name="Content Placeholder 3"/>
          <p:cNvSpPr>
            <a:spLocks noGrp="1"/>
          </p:cNvSpPr>
          <p:nvPr>
            <p:ph idx="1"/>
          </p:nvPr>
        </p:nvSpPr>
        <p:spPr>
          <a:xfrm>
            <a:off x="383618" y="1447800"/>
            <a:ext cx="11422063" cy="5200840"/>
          </a:xfrm>
        </p:spPr>
        <p:txBody>
          <a:bodyPr>
            <a:normAutofit/>
          </a:bodyPr>
          <a:lstStyle/>
          <a:p>
            <a:r>
              <a:rPr lang="en-US" dirty="0" smtClean="0"/>
              <a:t>Membership</a:t>
            </a:r>
          </a:p>
          <a:p>
            <a:r>
              <a:rPr lang="en-US" dirty="0" smtClean="0"/>
              <a:t>Charge</a:t>
            </a:r>
          </a:p>
          <a:p>
            <a:r>
              <a:rPr lang="en-US" dirty="0" smtClean="0"/>
              <a:t>Progress on 2019 Goals</a:t>
            </a:r>
            <a:endParaRPr lang="en-US" dirty="0"/>
          </a:p>
        </p:txBody>
      </p:sp>
    </p:spTree>
    <p:extLst>
      <p:ext uri="{BB962C8B-B14F-4D97-AF65-F5344CB8AC3E}">
        <p14:creationId xmlns:p14="http://schemas.microsoft.com/office/powerpoint/2010/main" val="2953334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P2P Partner Group Representation</a:t>
            </a:r>
            <a:endParaRPr lang="en-US" dirty="0"/>
          </a:p>
        </p:txBody>
      </p:sp>
      <p:sp>
        <p:nvSpPr>
          <p:cNvPr id="4" name="Content Placeholder 3"/>
          <p:cNvSpPr>
            <a:spLocks noGrp="1"/>
          </p:cNvSpPr>
          <p:nvPr>
            <p:ph idx="1"/>
          </p:nvPr>
        </p:nvSpPr>
        <p:spPr>
          <a:xfrm>
            <a:off x="383618" y="1447800"/>
            <a:ext cx="11422063" cy="5200840"/>
          </a:xfrm>
        </p:spPr>
        <p:txBody>
          <a:bodyPr>
            <a:normAutofit fontScale="70000" lnSpcReduction="20000"/>
          </a:bodyPr>
          <a:lstStyle/>
          <a:p>
            <a:pPr marL="0" indent="0">
              <a:buNone/>
            </a:pPr>
            <a:r>
              <a:rPr lang="en-US" dirty="0"/>
              <a:t>Julie Allison, Finance and Administration, Co-Chair</a:t>
            </a:r>
          </a:p>
          <a:p>
            <a:pPr marL="0" indent="0">
              <a:buNone/>
            </a:pPr>
            <a:r>
              <a:rPr lang="en-US" dirty="0"/>
              <a:t>Kelly Broughton, University Libraries, Co-Chair</a:t>
            </a:r>
          </a:p>
          <a:p>
            <a:pPr marL="0" indent="0">
              <a:buNone/>
            </a:pPr>
            <a:endParaRPr lang="en-US" dirty="0"/>
          </a:p>
          <a:p>
            <a:pPr marL="0" indent="0">
              <a:buNone/>
            </a:pPr>
            <a:r>
              <a:rPr lang="en-US" dirty="0"/>
              <a:t>Diane Cahill, Office of Global Affairs &amp; International Studies</a:t>
            </a:r>
          </a:p>
          <a:p>
            <a:pPr marL="0" indent="0">
              <a:buNone/>
            </a:pPr>
            <a:r>
              <a:rPr lang="en-US" dirty="0"/>
              <a:t>Wayne Chiasson, Physics and Astronomy (Arts &amp; Sciences)</a:t>
            </a:r>
          </a:p>
          <a:p>
            <a:pPr marL="0" indent="0">
              <a:buNone/>
            </a:pPr>
            <a:r>
              <a:rPr lang="en-US" dirty="0"/>
              <a:t>Kelly Coates, Heritage College of Osteopathic Medicine</a:t>
            </a:r>
          </a:p>
          <a:p>
            <a:pPr marL="0" indent="0">
              <a:buNone/>
            </a:pPr>
            <a:r>
              <a:rPr lang="en-US" dirty="0"/>
              <a:t>Kim Hayden, Regional Campuses</a:t>
            </a:r>
          </a:p>
          <a:p>
            <a:pPr marL="0" indent="0">
              <a:buNone/>
            </a:pPr>
            <a:r>
              <a:rPr lang="en-US" dirty="0"/>
              <a:t>David Ingram, Physics and Astronomy (Arts &amp; Sciences)</a:t>
            </a:r>
          </a:p>
          <a:p>
            <a:pPr marL="0" indent="0">
              <a:buNone/>
            </a:pPr>
            <a:r>
              <a:rPr lang="en-US" dirty="0"/>
              <a:t>Heather Krugman, Scripps College of Communication</a:t>
            </a:r>
          </a:p>
          <a:p>
            <a:pPr marL="0" indent="0">
              <a:buNone/>
            </a:pPr>
            <a:r>
              <a:rPr lang="en-US" dirty="0"/>
              <a:t>Keith Leffler, Research and Sponsored Programs</a:t>
            </a:r>
          </a:p>
          <a:p>
            <a:pPr marL="0" indent="0">
              <a:buNone/>
            </a:pPr>
            <a:r>
              <a:rPr lang="en-US" dirty="0"/>
              <a:t>Becky Maccombs, Russ College of Engineering</a:t>
            </a:r>
          </a:p>
          <a:p>
            <a:pPr marL="0" indent="0">
              <a:buNone/>
            </a:pPr>
            <a:r>
              <a:rPr lang="en-US" dirty="0"/>
              <a:t>Erin Robb, Culinary Services (Auxiliaries)</a:t>
            </a:r>
          </a:p>
        </p:txBody>
      </p:sp>
    </p:spTree>
    <p:extLst>
      <p:ext uri="{BB962C8B-B14F-4D97-AF65-F5344CB8AC3E}">
        <p14:creationId xmlns:p14="http://schemas.microsoft.com/office/powerpoint/2010/main" val="19562956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P2P Partner Group Charge</a:t>
            </a:r>
            <a:endParaRPr lang="en-US" dirty="0"/>
          </a:p>
        </p:txBody>
      </p:sp>
      <p:sp>
        <p:nvSpPr>
          <p:cNvPr id="4" name="Content Placeholder 3"/>
          <p:cNvSpPr>
            <a:spLocks noGrp="1"/>
          </p:cNvSpPr>
          <p:nvPr>
            <p:ph idx="1"/>
          </p:nvPr>
        </p:nvSpPr>
        <p:spPr>
          <a:xfrm>
            <a:off x="383618" y="1447800"/>
            <a:ext cx="11422063" cy="5200840"/>
          </a:xfrm>
        </p:spPr>
        <p:txBody>
          <a:bodyPr>
            <a:normAutofit fontScale="92500" lnSpcReduction="20000"/>
          </a:bodyPr>
          <a:lstStyle/>
          <a:p>
            <a:r>
              <a:rPr lang="en-US" dirty="0"/>
              <a:t>Develop solutions to improve policies, processes, and communications between planning units and the Purchasing &amp; Payments department of the Division of Finance</a:t>
            </a:r>
          </a:p>
          <a:p>
            <a:pPr marL="0" indent="0">
              <a:buNone/>
            </a:pPr>
            <a:endParaRPr lang="en-US" dirty="0"/>
          </a:p>
          <a:p>
            <a:r>
              <a:rPr lang="en-US" dirty="0"/>
              <a:t>Gather feedback, review recommendations, and assist in the prioritization of issues related to university operations centered on purchasing and payments, including contract and insurance services, travel, </a:t>
            </a:r>
            <a:r>
              <a:rPr lang="en-US" dirty="0" err="1"/>
              <a:t>PCard</a:t>
            </a:r>
            <a:r>
              <a:rPr lang="en-US" dirty="0"/>
              <a:t>, and suppliers </a:t>
            </a:r>
          </a:p>
        </p:txBody>
      </p:sp>
    </p:spTree>
    <p:extLst>
      <p:ext uri="{BB962C8B-B14F-4D97-AF65-F5344CB8AC3E}">
        <p14:creationId xmlns:p14="http://schemas.microsoft.com/office/powerpoint/2010/main" val="2156964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P2P Partner Group 2019 Goals</a:t>
            </a:r>
            <a:endParaRPr lang="en-US" dirty="0"/>
          </a:p>
        </p:txBody>
      </p:sp>
      <p:sp>
        <p:nvSpPr>
          <p:cNvPr id="4" name="Content Placeholder 3"/>
          <p:cNvSpPr>
            <a:spLocks noGrp="1"/>
          </p:cNvSpPr>
          <p:nvPr>
            <p:ph idx="1"/>
          </p:nvPr>
        </p:nvSpPr>
        <p:spPr>
          <a:xfrm>
            <a:off x="383618" y="1447800"/>
            <a:ext cx="11422063" cy="5200840"/>
          </a:xfrm>
        </p:spPr>
        <p:txBody>
          <a:bodyPr>
            <a:normAutofit fontScale="85000" lnSpcReduction="20000"/>
          </a:bodyPr>
          <a:lstStyle/>
          <a:p>
            <a:pPr marL="514350" indent="-514350">
              <a:buFont typeface="+mj-lt"/>
              <a:buAutoNum type="arabicPeriod"/>
            </a:pPr>
            <a:r>
              <a:rPr lang="en-US" dirty="0"/>
              <a:t>Review and update University policies and procedures to align with best practices as well as state &amp; federal regulations for: </a:t>
            </a:r>
          </a:p>
          <a:p>
            <a:pPr lvl="1"/>
            <a:r>
              <a:rPr lang="en-US" dirty="0"/>
              <a:t>Travel </a:t>
            </a:r>
          </a:p>
          <a:p>
            <a:pPr lvl="1"/>
            <a:r>
              <a:rPr lang="en-US" dirty="0"/>
              <a:t>Purchasing </a:t>
            </a:r>
          </a:p>
          <a:p>
            <a:pPr lvl="1"/>
            <a:r>
              <a:rPr lang="en-US" dirty="0"/>
              <a:t>Competitive bidding</a:t>
            </a:r>
          </a:p>
          <a:p>
            <a:pPr lvl="1"/>
            <a:r>
              <a:rPr lang="en-US" dirty="0" err="1"/>
              <a:t>PCard</a:t>
            </a:r>
            <a:endParaRPr lang="en-US" dirty="0"/>
          </a:p>
          <a:p>
            <a:pPr marL="514350" indent="-514350">
              <a:buFont typeface="+mj-lt"/>
              <a:buAutoNum type="arabicPeriod"/>
            </a:pPr>
            <a:r>
              <a:rPr lang="en-US" dirty="0"/>
              <a:t>Advise and provide feedback on the development of training and communication strategies for university faculty and staff on policy and procedures within the scope of the partner group</a:t>
            </a:r>
          </a:p>
        </p:txBody>
      </p:sp>
    </p:spTree>
    <p:extLst>
      <p:ext uri="{BB962C8B-B14F-4D97-AF65-F5344CB8AC3E}">
        <p14:creationId xmlns:p14="http://schemas.microsoft.com/office/powerpoint/2010/main" val="1479664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latin typeface="+mj-lt"/>
              </a:rPr>
              <a:t>Policy 41.121 - Reimbursement for Official Travel and Entertainment</a:t>
            </a:r>
          </a:p>
        </p:txBody>
      </p:sp>
      <p:sp>
        <p:nvSpPr>
          <p:cNvPr id="4" name="Content Placeholder 3"/>
          <p:cNvSpPr>
            <a:spLocks noGrp="1"/>
          </p:cNvSpPr>
          <p:nvPr>
            <p:ph idx="1"/>
          </p:nvPr>
        </p:nvSpPr>
        <p:spPr/>
        <p:txBody>
          <a:bodyPr/>
          <a:lstStyle/>
          <a:p>
            <a:pPr lvl="0"/>
            <a:r>
              <a:rPr lang="en-US" dirty="0"/>
              <a:t>Completed with Travel Work Group</a:t>
            </a:r>
          </a:p>
          <a:p>
            <a:pPr lvl="0"/>
            <a:r>
              <a:rPr lang="en-US" dirty="0"/>
              <a:t>Effective March 19, 2019</a:t>
            </a:r>
          </a:p>
        </p:txBody>
      </p:sp>
    </p:spTree>
    <p:extLst>
      <p:ext uri="{BB962C8B-B14F-4D97-AF65-F5344CB8AC3E}">
        <p14:creationId xmlns:p14="http://schemas.microsoft.com/office/powerpoint/2010/main" val="1280267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latin typeface="+mj-lt"/>
              </a:rPr>
              <a:t>Concur Expense Training</a:t>
            </a:r>
          </a:p>
        </p:txBody>
      </p:sp>
      <p:sp>
        <p:nvSpPr>
          <p:cNvPr id="4" name="Content Placeholder 3"/>
          <p:cNvSpPr>
            <a:spLocks noGrp="1"/>
          </p:cNvSpPr>
          <p:nvPr>
            <p:ph idx="1"/>
          </p:nvPr>
        </p:nvSpPr>
        <p:spPr>
          <a:xfrm>
            <a:off x="383618" y="1890898"/>
            <a:ext cx="11422063" cy="4479068"/>
          </a:xfrm>
        </p:spPr>
        <p:txBody>
          <a:bodyPr>
            <a:normAutofit fontScale="92500" lnSpcReduction="20000"/>
          </a:bodyPr>
          <a:lstStyle/>
          <a:p>
            <a:r>
              <a:rPr lang="en-US" dirty="0"/>
              <a:t>Reviewed and provided feedback on Concur Expense Reporting Training</a:t>
            </a:r>
          </a:p>
          <a:p>
            <a:pPr marL="0" indent="0">
              <a:buNone/>
            </a:pPr>
            <a:endParaRPr lang="en-US" dirty="0"/>
          </a:p>
          <a:p>
            <a:r>
              <a:rPr lang="en-US" dirty="0"/>
              <a:t>Available through Professional Development Pathways</a:t>
            </a:r>
          </a:p>
          <a:p>
            <a:pPr marL="0" indent="0">
              <a:buNone/>
            </a:pPr>
            <a:endParaRPr lang="en-US" dirty="0"/>
          </a:p>
          <a:p>
            <a:r>
              <a:rPr lang="en-US" dirty="0"/>
              <a:t>Enroll on the Concur web page:</a:t>
            </a:r>
          </a:p>
          <a:p>
            <a:pPr marL="0" indent="0">
              <a:buNone/>
            </a:pPr>
            <a:r>
              <a:rPr lang="en-US" dirty="0">
                <a:hlinkClick r:id="rId2"/>
              </a:rPr>
              <a:t>https://www.ohio.edu/finance/systems/concur</a:t>
            </a:r>
            <a:endParaRPr lang="en-US" dirty="0"/>
          </a:p>
        </p:txBody>
      </p:sp>
    </p:spTree>
    <p:extLst>
      <p:ext uri="{BB962C8B-B14F-4D97-AF65-F5344CB8AC3E}">
        <p14:creationId xmlns:p14="http://schemas.microsoft.com/office/powerpoint/2010/main" val="1719388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latin typeface="+mj-lt"/>
              </a:rPr>
              <a:t>DRAFT Policy 55.030 – Purchasing</a:t>
            </a:r>
          </a:p>
        </p:txBody>
      </p:sp>
      <p:sp>
        <p:nvSpPr>
          <p:cNvPr id="4" name="Content Placeholder 3"/>
          <p:cNvSpPr>
            <a:spLocks noGrp="1"/>
          </p:cNvSpPr>
          <p:nvPr>
            <p:ph idx="1"/>
          </p:nvPr>
        </p:nvSpPr>
        <p:spPr>
          <a:xfrm>
            <a:off x="382588" y="1700931"/>
            <a:ext cx="11422063" cy="4479068"/>
          </a:xfrm>
        </p:spPr>
        <p:txBody>
          <a:bodyPr>
            <a:normAutofit fontScale="77500" lnSpcReduction="20000"/>
          </a:bodyPr>
          <a:lstStyle/>
          <a:p>
            <a:pPr lvl="0"/>
            <a:r>
              <a:rPr lang="en-US" dirty="0"/>
              <a:t>Consolidates and updates 5 policies</a:t>
            </a:r>
          </a:p>
          <a:p>
            <a:pPr lvl="1"/>
            <a:r>
              <a:rPr lang="en-US" dirty="0"/>
              <a:t>Policy 55.003 - Purchasing Authority: Vendor Selection …</a:t>
            </a:r>
          </a:p>
          <a:p>
            <a:pPr lvl="1"/>
            <a:r>
              <a:rPr lang="en-US" dirty="0"/>
              <a:t>Policy 55.012 - Purchasing - Direct Payment</a:t>
            </a:r>
          </a:p>
          <a:p>
            <a:pPr lvl="1"/>
            <a:r>
              <a:rPr lang="en-US" dirty="0"/>
              <a:t>Policy 55.031 - Purchasing - Radioactive Materials, Narcotics …</a:t>
            </a:r>
          </a:p>
          <a:p>
            <a:pPr lvl="1"/>
            <a:r>
              <a:rPr lang="en-US" dirty="0"/>
              <a:t>Policy 55.040 - Purchasing - Receipt of Items …</a:t>
            </a:r>
          </a:p>
          <a:p>
            <a:pPr lvl="1"/>
            <a:r>
              <a:rPr lang="en-US" dirty="0"/>
              <a:t>Policy 55.060 - Purchasing - Blanket Purchase Orders</a:t>
            </a:r>
          </a:p>
          <a:p>
            <a:pPr lvl="0"/>
            <a:r>
              <a:rPr lang="en-US" dirty="0"/>
              <a:t>Aligns language with current practice and provides flexibility for future practices as well as removes process</a:t>
            </a:r>
          </a:p>
          <a:p>
            <a:pPr lvl="0"/>
            <a:r>
              <a:rPr lang="en-US" dirty="0"/>
              <a:t>Brings policy into compliance with the Governor’s Mandate on Affordability &amp; Efficiency</a:t>
            </a:r>
          </a:p>
        </p:txBody>
      </p:sp>
    </p:spTree>
    <p:extLst>
      <p:ext uri="{BB962C8B-B14F-4D97-AF65-F5344CB8AC3E}">
        <p14:creationId xmlns:p14="http://schemas.microsoft.com/office/powerpoint/2010/main" val="1294757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latin typeface="+mj-lt"/>
              </a:rPr>
              <a:t>Policy 55.030 – Purchasing</a:t>
            </a:r>
          </a:p>
        </p:txBody>
      </p:sp>
      <p:sp>
        <p:nvSpPr>
          <p:cNvPr id="4" name="Content Placeholder 3"/>
          <p:cNvSpPr>
            <a:spLocks noGrp="1"/>
          </p:cNvSpPr>
          <p:nvPr>
            <p:ph idx="1"/>
          </p:nvPr>
        </p:nvSpPr>
        <p:spPr>
          <a:xfrm>
            <a:off x="382588" y="1693360"/>
            <a:ext cx="11422063" cy="4479068"/>
          </a:xfrm>
        </p:spPr>
        <p:txBody>
          <a:bodyPr>
            <a:normAutofit fontScale="85000" lnSpcReduction="20000"/>
          </a:bodyPr>
          <a:lstStyle/>
          <a:p>
            <a:pPr lvl="0"/>
            <a:r>
              <a:rPr lang="en-US" dirty="0">
                <a:hlinkClick r:id="rId2"/>
              </a:rPr>
              <a:t>See draft policy 55.030 here</a:t>
            </a:r>
            <a:endParaRPr lang="en-US" dirty="0"/>
          </a:p>
          <a:p>
            <a:r>
              <a:rPr lang="en-US" dirty="0"/>
              <a:t>Reviewers include: Executive Staff, Vice Presidents, Research Council, Deans, Chairs &amp; Directors, CFAO’s, Risk Mgt. &amp; Insurance, Facilities, Senates, Internal Audit, </a:t>
            </a:r>
          </a:p>
          <a:p>
            <a:r>
              <a:rPr lang="en-US" dirty="0"/>
              <a:t>Comments due </a:t>
            </a:r>
            <a:r>
              <a:rPr lang="en-US" b="1" dirty="0"/>
              <a:t>by 5:00pm on Tuesday, June 11, 2019</a:t>
            </a:r>
            <a:r>
              <a:rPr lang="en-US" dirty="0"/>
              <a:t> to:</a:t>
            </a:r>
          </a:p>
          <a:p>
            <a:pPr marL="457200" lvl="1" indent="0">
              <a:buNone/>
            </a:pPr>
            <a:r>
              <a:rPr lang="en-US" sz="2800" dirty="0"/>
              <a:t>Polly Mitchell </a:t>
            </a:r>
            <a:r>
              <a:rPr lang="en-US" sz="2800" b="1" u="sng" dirty="0">
                <a:hlinkClick r:id="rId3"/>
              </a:rPr>
              <a:t>mitchep2@ohio.edu</a:t>
            </a:r>
            <a:endParaRPr lang="en-US" sz="2800" dirty="0"/>
          </a:p>
          <a:p>
            <a:pPr marL="457200" lvl="1" indent="0">
              <a:buNone/>
            </a:pPr>
            <a:r>
              <a:rPr lang="en-US" sz="2800" dirty="0"/>
              <a:t>Diana McGrew </a:t>
            </a:r>
            <a:r>
              <a:rPr lang="en-US" sz="2800" b="1" u="sng" dirty="0">
                <a:hlinkClick r:id="rId4"/>
              </a:rPr>
              <a:t>mcgrewd1@ohio.edu</a:t>
            </a:r>
            <a:endParaRPr lang="en-US" sz="2800" dirty="0"/>
          </a:p>
          <a:p>
            <a:pPr marL="457200" lvl="1" indent="0">
              <a:buNone/>
            </a:pPr>
            <a:r>
              <a:rPr lang="en-US" sz="2800" dirty="0"/>
              <a:t>Miranda West </a:t>
            </a:r>
            <a:r>
              <a:rPr lang="en-US" sz="2800" b="1" u="sng" dirty="0">
                <a:hlinkClick r:id="rId5"/>
              </a:rPr>
              <a:t>westm2@ohio.edu</a:t>
            </a:r>
            <a:endParaRPr lang="en-US" sz="2800" dirty="0"/>
          </a:p>
        </p:txBody>
      </p:sp>
    </p:spTree>
    <p:extLst>
      <p:ext uri="{BB962C8B-B14F-4D97-AF65-F5344CB8AC3E}">
        <p14:creationId xmlns:p14="http://schemas.microsoft.com/office/powerpoint/2010/main" val="2304600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Business Forum Agenda</a:t>
            </a:r>
            <a:endParaRPr lang="en-US" dirty="0"/>
          </a:p>
        </p:txBody>
      </p:sp>
      <p:sp>
        <p:nvSpPr>
          <p:cNvPr id="3" name="Content Placeholder 2"/>
          <p:cNvSpPr>
            <a:spLocks noGrp="1"/>
          </p:cNvSpPr>
          <p:nvPr>
            <p:ph idx="1"/>
          </p:nvPr>
        </p:nvSpPr>
        <p:spPr/>
        <p:txBody>
          <a:bodyPr>
            <a:normAutofit/>
          </a:bodyPr>
          <a:lstStyle/>
          <a:p>
            <a:r>
              <a:rPr lang="en-US" dirty="0" smtClean="0"/>
              <a:t>Facilities Partner Group</a:t>
            </a:r>
          </a:p>
          <a:p>
            <a:r>
              <a:rPr lang="en-US" dirty="0" smtClean="0"/>
              <a:t>P2P </a:t>
            </a:r>
            <a:r>
              <a:rPr lang="en-US" dirty="0"/>
              <a:t>Partner </a:t>
            </a:r>
            <a:r>
              <a:rPr lang="en-US" dirty="0" smtClean="0"/>
              <a:t>Group</a:t>
            </a:r>
            <a:endParaRPr lang="en-US" dirty="0"/>
          </a:p>
          <a:p>
            <a:r>
              <a:rPr lang="en-US" dirty="0" smtClean="0"/>
              <a:t>Payroll End of Fiscal Year Announcements</a:t>
            </a:r>
          </a:p>
          <a:p>
            <a:r>
              <a:rPr lang="en-US" dirty="0" smtClean="0"/>
              <a:t>Finance Announcements</a:t>
            </a:r>
          </a:p>
          <a:p>
            <a:r>
              <a:rPr lang="en-US" dirty="0" smtClean="0"/>
              <a:t>Provisioning for Finance</a:t>
            </a:r>
          </a:p>
          <a:p>
            <a:pPr marL="0" indent="0">
              <a:buNone/>
            </a:pPr>
            <a:endParaRPr lang="en-US" dirty="0" smtClean="0"/>
          </a:p>
          <a:p>
            <a:endParaRPr lang="en-US" dirty="0" smtClean="0"/>
          </a:p>
        </p:txBody>
      </p:sp>
    </p:spTree>
    <p:extLst>
      <p:ext uri="{BB962C8B-B14F-4D97-AF65-F5344CB8AC3E}">
        <p14:creationId xmlns:p14="http://schemas.microsoft.com/office/powerpoint/2010/main" val="29366161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latin typeface="Garamond" panose="02020404030301010803" pitchFamily="18" charset="0"/>
              </a:rPr>
              <a:t>P2P Partner Group Up Next</a:t>
            </a:r>
            <a:endParaRPr lang="en-US" dirty="0"/>
          </a:p>
        </p:txBody>
      </p:sp>
      <p:sp>
        <p:nvSpPr>
          <p:cNvPr id="4" name="Content Placeholder 3"/>
          <p:cNvSpPr>
            <a:spLocks noGrp="1"/>
          </p:cNvSpPr>
          <p:nvPr>
            <p:ph idx="1"/>
          </p:nvPr>
        </p:nvSpPr>
        <p:spPr/>
        <p:txBody>
          <a:bodyPr/>
          <a:lstStyle/>
          <a:p>
            <a:r>
              <a:rPr lang="en-US" dirty="0"/>
              <a:t>PCARD policy update</a:t>
            </a:r>
          </a:p>
          <a:p>
            <a:endParaRPr lang="en-US" dirty="0"/>
          </a:p>
          <a:p>
            <a:r>
              <a:rPr lang="en-US" dirty="0"/>
              <a:t>Competitive bidding policy update</a:t>
            </a:r>
          </a:p>
        </p:txBody>
      </p:sp>
    </p:spTree>
    <p:extLst>
      <p:ext uri="{BB962C8B-B14F-4D97-AF65-F5344CB8AC3E}">
        <p14:creationId xmlns:p14="http://schemas.microsoft.com/office/powerpoint/2010/main" val="1142393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973564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436914" y="2620081"/>
            <a:ext cx="9749080" cy="1373717"/>
          </a:xfrm>
        </p:spPr>
        <p:txBody>
          <a:bodyPr/>
          <a:lstStyle/>
          <a:p>
            <a:pPr algn="ctr"/>
            <a:r>
              <a:rPr lang="en-US" dirty="0">
                <a:latin typeface="+mj-lt"/>
              </a:rPr>
              <a:t>End of Fiscal Year Announcements</a:t>
            </a:r>
          </a:p>
        </p:txBody>
      </p:sp>
      <p:sp>
        <p:nvSpPr>
          <p:cNvPr id="5" name="Text Placeholder 2"/>
          <p:cNvSpPr>
            <a:spLocks noGrp="1"/>
          </p:cNvSpPr>
          <p:nvPr>
            <p:ph type="body" sz="quarter" idx="11"/>
          </p:nvPr>
        </p:nvSpPr>
        <p:spPr>
          <a:xfrm>
            <a:off x="1247671" y="1585976"/>
            <a:ext cx="9464040" cy="1373717"/>
          </a:xfrm>
        </p:spPr>
        <p:txBody>
          <a:bodyPr/>
          <a:lstStyle/>
          <a:p>
            <a:pPr algn="ctr"/>
            <a:r>
              <a:rPr lang="en-US" dirty="0" smtClean="0">
                <a:latin typeface="+mj-lt"/>
              </a:rPr>
              <a:t>Payroll </a:t>
            </a:r>
            <a:endParaRPr lang="en-US" dirty="0">
              <a:latin typeface="+mj-lt"/>
            </a:endParaRPr>
          </a:p>
        </p:txBody>
      </p:sp>
    </p:spTree>
    <p:extLst>
      <p:ext uri="{BB962C8B-B14F-4D97-AF65-F5344CB8AC3E}">
        <p14:creationId xmlns:p14="http://schemas.microsoft.com/office/powerpoint/2010/main" val="3474849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634711" cy="848443"/>
          </a:xfrm>
        </p:spPr>
        <p:txBody>
          <a:bodyPr/>
          <a:lstStyle/>
          <a:p>
            <a:r>
              <a:rPr lang="en-US" sz="4000" dirty="0" smtClean="0"/>
              <a:t>End </a:t>
            </a:r>
            <a:r>
              <a:rPr lang="en-US" sz="4000" dirty="0"/>
              <a:t>of fiscal year reconciliation of leave usage</a:t>
            </a:r>
          </a:p>
        </p:txBody>
      </p:sp>
      <p:sp>
        <p:nvSpPr>
          <p:cNvPr id="4" name="Content Placeholder 3"/>
          <p:cNvSpPr>
            <a:spLocks noGrp="1"/>
          </p:cNvSpPr>
          <p:nvPr>
            <p:ph idx="1"/>
          </p:nvPr>
        </p:nvSpPr>
        <p:spPr>
          <a:xfrm>
            <a:off x="383618" y="1024932"/>
            <a:ext cx="11422063" cy="5623708"/>
          </a:xfrm>
        </p:spPr>
        <p:txBody>
          <a:bodyPr>
            <a:normAutofit/>
          </a:bodyPr>
          <a:lstStyle/>
          <a:p>
            <a:r>
              <a:rPr lang="en-US" sz="2000" dirty="0"/>
              <a:t>As the end of FY19 approaches, faculty and staff are reminded to record all planned and/or confirmed absences through June 30 in the appropriate system to ensure that leave balances are appropriately reflected and carried over into FY20. </a:t>
            </a:r>
            <a:endParaRPr lang="en-US" sz="2000" dirty="0" smtClean="0"/>
          </a:p>
          <a:p>
            <a:pPr marL="0" indent="0">
              <a:buNone/>
            </a:pPr>
            <a:endParaRPr lang="en-US" sz="2000" dirty="0" smtClean="0"/>
          </a:p>
          <a:p>
            <a:r>
              <a:rPr lang="en-US" sz="2000" dirty="0" smtClean="0"/>
              <a:t>Classified </a:t>
            </a:r>
            <a:r>
              <a:rPr lang="en-US" sz="2000" dirty="0"/>
              <a:t>and administrative hourly staff using </a:t>
            </a:r>
            <a:r>
              <a:rPr lang="en-US" sz="2000" dirty="0" err="1"/>
              <a:t>WorkForce</a:t>
            </a:r>
            <a:r>
              <a:rPr lang="en-US" sz="2000" dirty="0"/>
              <a:t> time entry can view up-to-date usage and balance information through </a:t>
            </a:r>
            <a:r>
              <a:rPr lang="en-US" sz="2000" dirty="0" err="1"/>
              <a:t>WorkForce</a:t>
            </a:r>
            <a:r>
              <a:rPr lang="en-US" sz="2000" dirty="0"/>
              <a:t> as data is entered and submitted each pay period. Earned PTO is added the first Friday of each pay period. </a:t>
            </a:r>
            <a:endParaRPr lang="en-US" sz="2000" dirty="0" smtClean="0"/>
          </a:p>
          <a:p>
            <a:endParaRPr lang="en-US" sz="2000" dirty="0" smtClean="0"/>
          </a:p>
          <a:p>
            <a:r>
              <a:rPr lang="en-US" sz="2000" dirty="0" smtClean="0"/>
              <a:t>Salaried </a:t>
            </a:r>
            <a:r>
              <a:rPr lang="en-US" sz="2000" dirty="0"/>
              <a:t>Faculty and Administrators should refer to Absence Management in My Personal Information (MPI) to obtain current leave balances and should report all vacation and sick leave usage in Absence Management. </a:t>
            </a:r>
            <a:endParaRPr lang="en-US" sz="2000" dirty="0" smtClean="0"/>
          </a:p>
          <a:p>
            <a:pPr marL="0" indent="0">
              <a:buNone/>
            </a:pPr>
            <a:endParaRPr lang="en-US" sz="2000" dirty="0" smtClean="0"/>
          </a:p>
          <a:p>
            <a:r>
              <a:rPr lang="en-US" sz="2000" dirty="0"/>
              <a:t>Last day to use Personal Days for </a:t>
            </a:r>
            <a:r>
              <a:rPr lang="en-US" sz="2000" dirty="0" smtClean="0"/>
              <a:t>FY19</a:t>
            </a:r>
            <a:endParaRPr lang="en-US" sz="2000" dirty="0"/>
          </a:p>
          <a:p>
            <a:pPr lvl="1"/>
            <a:r>
              <a:rPr lang="en-US" sz="2000" dirty="0"/>
              <a:t>Hourly Classified and Administrative Staff	</a:t>
            </a:r>
            <a:r>
              <a:rPr lang="en-US" sz="2000" dirty="0" smtClean="0"/>
              <a:t>Saturday</a:t>
            </a:r>
            <a:r>
              <a:rPr lang="en-US" sz="2000" dirty="0"/>
              <a:t>, June </a:t>
            </a:r>
            <a:r>
              <a:rPr lang="en-US" sz="2000" dirty="0" smtClean="0"/>
              <a:t>22, 2019</a:t>
            </a:r>
            <a:endParaRPr lang="en-US" sz="2000" dirty="0"/>
          </a:p>
          <a:p>
            <a:pPr lvl="1"/>
            <a:r>
              <a:rPr lang="en-US" sz="2000" dirty="0"/>
              <a:t>Salaried Administrative Staff			</a:t>
            </a:r>
            <a:r>
              <a:rPr lang="en-US" sz="2000" dirty="0" smtClean="0"/>
              <a:t>	Sunday, </a:t>
            </a:r>
            <a:r>
              <a:rPr lang="en-US" sz="2000" dirty="0"/>
              <a:t>June 30, </a:t>
            </a:r>
            <a:r>
              <a:rPr lang="en-US" sz="2000" dirty="0" smtClean="0"/>
              <a:t>2019</a:t>
            </a:r>
            <a:endParaRPr lang="en-US" sz="2000" dirty="0"/>
          </a:p>
          <a:p>
            <a:endParaRPr lang="en-US" sz="2000" dirty="0"/>
          </a:p>
        </p:txBody>
      </p:sp>
    </p:spTree>
    <p:extLst>
      <p:ext uri="{BB962C8B-B14F-4D97-AF65-F5344CB8AC3E}">
        <p14:creationId xmlns:p14="http://schemas.microsoft.com/office/powerpoint/2010/main" val="37332975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618" y="1140329"/>
            <a:ext cx="11422063" cy="5508311"/>
          </a:xfrm>
        </p:spPr>
        <p:txBody>
          <a:bodyPr>
            <a:normAutofit/>
          </a:bodyPr>
          <a:lstStyle/>
          <a:p>
            <a:pPr marL="0" indent="0">
              <a:buNone/>
            </a:pPr>
            <a:r>
              <a:rPr lang="en-US" sz="1800" dirty="0"/>
              <a:t>On July 1, personal days for FY20 will be established. </a:t>
            </a:r>
            <a:endParaRPr lang="en-US" sz="1800" dirty="0" smtClean="0"/>
          </a:p>
          <a:p>
            <a:pPr marL="0" indent="0">
              <a:buNone/>
            </a:pPr>
            <a:endParaRPr lang="en-US" sz="1800" dirty="0"/>
          </a:p>
          <a:p>
            <a:pPr lvl="1">
              <a:buFont typeface="Arial" panose="020B0604020202020204" pitchFamily="34" charset="0"/>
              <a:buChar char="•"/>
            </a:pPr>
            <a:r>
              <a:rPr lang="en-US" sz="1800" dirty="0" smtClean="0"/>
              <a:t>For </a:t>
            </a:r>
            <a:r>
              <a:rPr lang="en-US" sz="1800" dirty="0"/>
              <a:t>employees assigned eight-hour shifts with a sick leave balance of at least 120 hours (15 days), 24 hours of time will be converted. </a:t>
            </a:r>
            <a:endParaRPr lang="en-US" sz="1800" dirty="0" smtClean="0"/>
          </a:p>
          <a:p>
            <a:pPr marL="609585" lvl="1" indent="0">
              <a:buNone/>
            </a:pPr>
            <a:endParaRPr lang="en-US" sz="1800" dirty="0"/>
          </a:p>
          <a:p>
            <a:pPr lvl="1"/>
            <a:r>
              <a:rPr lang="en-US" sz="1800" dirty="0" smtClean="0"/>
              <a:t>For </a:t>
            </a:r>
            <a:r>
              <a:rPr lang="en-US" sz="1800" dirty="0"/>
              <a:t>classified employees permanently assigned 10-hour shifts with a sick leave balance of at least 150 hours (15 days), 30 hours of time will be converted. </a:t>
            </a:r>
            <a:endParaRPr lang="en-US" sz="1800" dirty="0" smtClean="0"/>
          </a:p>
          <a:p>
            <a:pPr marL="609585" lvl="1" indent="0">
              <a:buNone/>
            </a:pPr>
            <a:endParaRPr lang="en-US" sz="1800" dirty="0"/>
          </a:p>
          <a:p>
            <a:pPr lvl="1"/>
            <a:r>
              <a:rPr lang="en-US" sz="1800" dirty="0" smtClean="0"/>
              <a:t>All </a:t>
            </a:r>
            <a:r>
              <a:rPr lang="en-US" sz="1800" dirty="0"/>
              <a:t>permanent and provisional full-time and part-time classified employees and administrators, who have a sick leave balance in excess of the amounts noted above as of the dates listed below, will have three days of sick leave time converted to personal leave for FY20. </a:t>
            </a:r>
            <a:endParaRPr lang="en-US" sz="1800" dirty="0" smtClean="0"/>
          </a:p>
          <a:p>
            <a:pPr marL="609585" lvl="1" indent="0">
              <a:buNone/>
            </a:pPr>
            <a:endParaRPr lang="en-US" sz="1800" dirty="0" smtClean="0"/>
          </a:p>
          <a:p>
            <a:pPr lvl="2"/>
            <a:r>
              <a:rPr lang="en-US" sz="1800" dirty="0" smtClean="0"/>
              <a:t>Classified and administrative hourly staff may use their newly accrued personal hours on or after July 1, 2019. Please note that accrual totals will not be visible in </a:t>
            </a:r>
            <a:r>
              <a:rPr lang="en-US" sz="1800" dirty="0" err="1" smtClean="0"/>
              <a:t>WorkForce</a:t>
            </a:r>
            <a:r>
              <a:rPr lang="en-US" sz="1800" dirty="0" smtClean="0"/>
              <a:t> until July 1.  </a:t>
            </a:r>
          </a:p>
          <a:p>
            <a:pPr lvl="1"/>
            <a:endParaRPr lang="en-US" sz="1800" dirty="0" smtClean="0"/>
          </a:p>
          <a:p>
            <a:pPr lvl="2"/>
            <a:r>
              <a:rPr lang="en-US" sz="1800" dirty="0" smtClean="0"/>
              <a:t>Salaried administrative staff may use their newly accrued personal hours on or after the pay period beginning July 1, 2019. </a:t>
            </a:r>
          </a:p>
          <a:p>
            <a:pPr marL="609585" lvl="1" indent="0">
              <a:buNone/>
            </a:pPr>
            <a:endParaRPr lang="en-US" sz="1800" dirty="0"/>
          </a:p>
          <a:p>
            <a:pPr marL="0" indent="0">
              <a:buNone/>
            </a:pPr>
            <a:endParaRPr lang="en-US" sz="3600" dirty="0"/>
          </a:p>
        </p:txBody>
      </p:sp>
      <p:sp>
        <p:nvSpPr>
          <p:cNvPr id="3" name="Title 2"/>
          <p:cNvSpPr>
            <a:spLocks noGrp="1"/>
          </p:cNvSpPr>
          <p:nvPr>
            <p:ph type="title"/>
          </p:nvPr>
        </p:nvSpPr>
        <p:spPr/>
        <p:txBody>
          <a:bodyPr/>
          <a:lstStyle/>
          <a:p>
            <a:r>
              <a:rPr lang="en-US" sz="4000" dirty="0">
                <a:latin typeface="+mj-lt"/>
              </a:rPr>
              <a:t>Personal Days for </a:t>
            </a:r>
            <a:r>
              <a:rPr lang="en-US" sz="4000" dirty="0" smtClean="0">
                <a:latin typeface="+mj-lt"/>
              </a:rPr>
              <a:t>FY20 </a:t>
            </a:r>
            <a:endParaRPr lang="en-US" sz="4000" dirty="0">
              <a:latin typeface="+mj-lt"/>
            </a:endParaRPr>
          </a:p>
        </p:txBody>
      </p:sp>
    </p:spTree>
    <p:extLst>
      <p:ext uri="{BB962C8B-B14F-4D97-AF65-F5344CB8AC3E}">
        <p14:creationId xmlns:p14="http://schemas.microsoft.com/office/powerpoint/2010/main" val="2228940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619" y="1341121"/>
            <a:ext cx="10467262" cy="3149599"/>
          </a:xfrm>
        </p:spPr>
        <p:txBody>
          <a:bodyPr>
            <a:normAutofit/>
          </a:bodyPr>
          <a:lstStyle/>
          <a:p>
            <a:r>
              <a:rPr lang="en-US" sz="2000" dirty="0"/>
              <a:t>Final </a:t>
            </a:r>
            <a:r>
              <a:rPr lang="en-US" sz="2000" dirty="0" smtClean="0"/>
              <a:t>FY19 </a:t>
            </a:r>
            <a:r>
              <a:rPr lang="en-US" sz="2000" dirty="0"/>
              <a:t>Payroll Expense Accounting Correction Forms are due no later than </a:t>
            </a:r>
            <a:r>
              <a:rPr lang="en-US" sz="2000" dirty="0" smtClean="0"/>
              <a:t>Wednesday, </a:t>
            </a:r>
            <a:r>
              <a:rPr lang="en-US" sz="2000" dirty="0"/>
              <a:t>July </a:t>
            </a:r>
            <a:r>
              <a:rPr lang="en-US" sz="2000" dirty="0" smtClean="0"/>
              <a:t>24.</a:t>
            </a:r>
            <a:endParaRPr lang="en-US" sz="2000" dirty="0"/>
          </a:p>
          <a:p>
            <a:pPr marL="0" indent="0">
              <a:buNone/>
            </a:pPr>
            <a:endParaRPr lang="en-US" sz="2000" dirty="0"/>
          </a:p>
          <a:p>
            <a:r>
              <a:rPr lang="en-US" sz="2000" dirty="0"/>
              <a:t>Any corrections received after this date may not processed. Payroll only has until </a:t>
            </a:r>
            <a:r>
              <a:rPr lang="en-US" sz="2000" dirty="0" smtClean="0"/>
              <a:t>Tuesday, </a:t>
            </a:r>
            <a:r>
              <a:rPr lang="en-US" sz="2000" dirty="0"/>
              <a:t>July </a:t>
            </a:r>
            <a:r>
              <a:rPr lang="en-US" sz="2000" dirty="0" smtClean="0"/>
              <a:t>30 </a:t>
            </a:r>
            <a:r>
              <a:rPr lang="en-US" sz="2000" dirty="0"/>
              <a:t>to process them.</a:t>
            </a:r>
          </a:p>
        </p:txBody>
      </p:sp>
      <p:sp>
        <p:nvSpPr>
          <p:cNvPr id="3" name="Title 2"/>
          <p:cNvSpPr>
            <a:spLocks noGrp="1"/>
          </p:cNvSpPr>
          <p:nvPr>
            <p:ph type="title"/>
          </p:nvPr>
        </p:nvSpPr>
        <p:spPr/>
        <p:txBody>
          <a:bodyPr/>
          <a:lstStyle/>
          <a:p>
            <a:r>
              <a:rPr lang="en-US" sz="4000" dirty="0" smtClean="0"/>
              <a:t>Final FY19 Payroll Accounting Corrections</a:t>
            </a:r>
            <a:endParaRPr lang="en-US" sz="4000" dirty="0"/>
          </a:p>
        </p:txBody>
      </p:sp>
    </p:spTree>
    <p:extLst>
      <p:ext uri="{BB962C8B-B14F-4D97-AF65-F5344CB8AC3E}">
        <p14:creationId xmlns:p14="http://schemas.microsoft.com/office/powerpoint/2010/main" val="30663618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pPr marL="0" indent="0">
              <a:buNone/>
            </a:pPr>
            <a:r>
              <a:rPr lang="en-US" dirty="0">
                <a:hlinkClick r:id="rId2"/>
              </a:rPr>
              <a:t>payroll@ohio.edu</a:t>
            </a:r>
            <a:r>
              <a:rPr lang="en-US" dirty="0"/>
              <a:t>	</a:t>
            </a:r>
          </a:p>
        </p:txBody>
      </p:sp>
    </p:spTree>
    <p:extLst>
      <p:ext uri="{BB962C8B-B14F-4D97-AF65-F5344CB8AC3E}">
        <p14:creationId xmlns:p14="http://schemas.microsoft.com/office/powerpoint/2010/main" val="3652917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Finance 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Year-End Close</a:t>
            </a:r>
          </a:p>
          <a:p>
            <a:r>
              <a:rPr lang="en-US" dirty="0" smtClean="0"/>
              <a:t>Service Agreement Purchase Orders (PO)</a:t>
            </a:r>
          </a:p>
          <a:p>
            <a:r>
              <a:rPr lang="en-US" dirty="0" smtClean="0"/>
              <a:t>Prepaid Invoices</a:t>
            </a:r>
          </a:p>
          <a:p>
            <a:r>
              <a:rPr lang="en-US" dirty="0" smtClean="0"/>
              <a:t>Standard Operating Procedures for Fiscal Year Classification of Expenditures</a:t>
            </a:r>
          </a:p>
          <a:p>
            <a:r>
              <a:rPr lang="en-US" dirty="0" smtClean="0"/>
              <a:t>Cleanup Overspent Accounts (PTA)</a:t>
            </a:r>
          </a:p>
          <a:p>
            <a:r>
              <a:rPr lang="en-US" dirty="0" smtClean="0"/>
              <a:t>Taxes on Travel</a:t>
            </a:r>
          </a:p>
          <a:p>
            <a:r>
              <a:rPr lang="en-US" dirty="0" smtClean="0"/>
              <a:t>Business Matters</a:t>
            </a:r>
          </a:p>
          <a:p>
            <a:pPr marL="0" indent="0">
              <a:buNone/>
            </a:pPr>
            <a:endParaRPr lang="en-US" dirty="0" smtClean="0"/>
          </a:p>
          <a:p>
            <a:endParaRPr lang="en-US" dirty="0" smtClean="0"/>
          </a:p>
        </p:txBody>
      </p:sp>
    </p:spTree>
    <p:extLst>
      <p:ext uri="{BB962C8B-B14F-4D97-AF65-F5344CB8AC3E}">
        <p14:creationId xmlns:p14="http://schemas.microsoft.com/office/powerpoint/2010/main" val="695822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a:xfrm>
            <a:off x="383118" y="327214"/>
            <a:ext cx="11421533" cy="944237"/>
          </a:xfrm>
        </p:spPr>
        <p:txBody>
          <a:bodyPr/>
          <a:lstStyle/>
          <a:p>
            <a:r>
              <a:rPr lang="en-US" dirty="0" smtClean="0"/>
              <a:t>Concur Processing at Year End</a:t>
            </a:r>
            <a:endParaRPr lang="en-US" dirty="0"/>
          </a:p>
        </p:txBody>
      </p:sp>
      <p:sp>
        <p:nvSpPr>
          <p:cNvPr id="4" name="Content Placeholder 3"/>
          <p:cNvSpPr>
            <a:spLocks noGrp="1"/>
          </p:cNvSpPr>
          <p:nvPr>
            <p:ph idx="1"/>
          </p:nvPr>
        </p:nvSpPr>
        <p:spPr>
          <a:xfrm>
            <a:off x="383618" y="1271451"/>
            <a:ext cx="11422063" cy="4479068"/>
          </a:xfrm>
        </p:spPr>
        <p:txBody>
          <a:bodyPr>
            <a:normAutofit fontScale="92500"/>
          </a:bodyPr>
          <a:lstStyle/>
          <a:p>
            <a:r>
              <a:rPr lang="en-US" dirty="0" smtClean="0"/>
              <a:t>Will not stop Concur feed at the beginning of July</a:t>
            </a:r>
          </a:p>
          <a:p>
            <a:r>
              <a:rPr lang="en-US" dirty="0" smtClean="0"/>
              <a:t>Can continue to process and approve both FY19 and FY20 transactions</a:t>
            </a:r>
          </a:p>
          <a:p>
            <a:r>
              <a:rPr lang="en-US" dirty="0" smtClean="0"/>
              <a:t>Transactions will process to appropriate fiscal year as follows</a:t>
            </a:r>
          </a:p>
          <a:p>
            <a:pPr lvl="1"/>
            <a:r>
              <a:rPr lang="en-US" dirty="0" err="1" smtClean="0"/>
              <a:t>Pcard</a:t>
            </a:r>
            <a:r>
              <a:rPr lang="en-US" dirty="0" smtClean="0"/>
              <a:t>: </a:t>
            </a:r>
            <a:r>
              <a:rPr lang="en-US" dirty="0" err="1" smtClean="0"/>
              <a:t>pcard</a:t>
            </a:r>
            <a:r>
              <a:rPr lang="en-US" dirty="0" smtClean="0"/>
              <a:t> transaction date</a:t>
            </a:r>
          </a:p>
          <a:p>
            <a:pPr lvl="1"/>
            <a:r>
              <a:rPr lang="en-US" dirty="0" smtClean="0"/>
              <a:t>Expense &amp; Travel: expense report end date</a:t>
            </a:r>
          </a:p>
          <a:p>
            <a:pPr lvl="1"/>
            <a:endParaRPr lang="en-US" dirty="0"/>
          </a:p>
        </p:txBody>
      </p:sp>
    </p:spTree>
    <p:extLst>
      <p:ext uri="{BB962C8B-B14F-4D97-AF65-F5344CB8AC3E}">
        <p14:creationId xmlns:p14="http://schemas.microsoft.com/office/powerpoint/2010/main" val="1950292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77711"/>
          </a:xfrm>
        </p:spPr>
        <p:txBody>
          <a:bodyPr/>
          <a:lstStyle/>
          <a:p>
            <a:pPr>
              <a:spcBef>
                <a:spcPts val="0"/>
              </a:spcBef>
            </a:pPr>
            <a:r>
              <a:rPr lang="en-US" sz="3600" dirty="0" smtClean="0"/>
              <a:t>Important Campus Year-End Close Dates for FY19</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7587603"/>
              </p:ext>
            </p:extLst>
          </p:nvPr>
        </p:nvGraphicFramePr>
        <p:xfrm>
          <a:off x="570441" y="1286963"/>
          <a:ext cx="11046883" cy="5143864"/>
        </p:xfrm>
        <a:graphic>
          <a:graphicData uri="http://schemas.openxmlformats.org/drawingml/2006/table">
            <a:tbl>
              <a:tblPr firstRow="1" bandRow="1">
                <a:tableStyleId>{7E9639D4-E3E2-4D34-9284-5A2195B3D0D7}</a:tableStyleId>
              </a:tblPr>
              <a:tblGrid>
                <a:gridCol w="2029883">
                  <a:extLst>
                    <a:ext uri="{9D8B030D-6E8A-4147-A177-3AD203B41FA5}">
                      <a16:colId xmlns:a16="http://schemas.microsoft.com/office/drawing/2014/main" val="1037144894"/>
                    </a:ext>
                  </a:extLst>
                </a:gridCol>
                <a:gridCol w="1676400">
                  <a:extLst>
                    <a:ext uri="{9D8B030D-6E8A-4147-A177-3AD203B41FA5}">
                      <a16:colId xmlns:a16="http://schemas.microsoft.com/office/drawing/2014/main" val="1168031187"/>
                    </a:ext>
                  </a:extLst>
                </a:gridCol>
                <a:gridCol w="7340600">
                  <a:extLst>
                    <a:ext uri="{9D8B030D-6E8A-4147-A177-3AD203B41FA5}">
                      <a16:colId xmlns:a16="http://schemas.microsoft.com/office/drawing/2014/main" val="1063791325"/>
                    </a:ext>
                  </a:extLst>
                </a:gridCol>
              </a:tblGrid>
              <a:tr h="188140">
                <a:tc>
                  <a:txBody>
                    <a:bodyPr/>
                    <a:lstStyle/>
                    <a:p>
                      <a:pPr algn="l"/>
                      <a:r>
                        <a:rPr lang="en-US" sz="1500" dirty="0" smtClean="0"/>
                        <a:t>Date</a:t>
                      </a:r>
                      <a:endParaRPr lang="en-US" sz="1500" dirty="0"/>
                    </a:p>
                  </a:txBody>
                  <a:tcPr>
                    <a:solidFill>
                      <a:srgbClr val="00694E"/>
                    </a:solidFill>
                  </a:tcPr>
                </a:tc>
                <a:tc>
                  <a:txBody>
                    <a:bodyPr/>
                    <a:lstStyle/>
                    <a:p>
                      <a:pPr algn="l"/>
                      <a:r>
                        <a:rPr lang="en-US" sz="1500" dirty="0" smtClean="0"/>
                        <a:t>Time</a:t>
                      </a:r>
                      <a:endParaRPr lang="en-US" sz="1500" dirty="0"/>
                    </a:p>
                  </a:txBody>
                  <a:tcPr>
                    <a:solidFill>
                      <a:srgbClr val="00694E"/>
                    </a:solidFill>
                  </a:tcPr>
                </a:tc>
                <a:tc>
                  <a:txBody>
                    <a:bodyPr/>
                    <a:lstStyle/>
                    <a:p>
                      <a:pPr algn="l"/>
                      <a:r>
                        <a:rPr lang="en-US" sz="1500" dirty="0" smtClean="0"/>
                        <a:t>Item Due</a:t>
                      </a:r>
                      <a:endParaRPr lang="en-US" sz="1500" dirty="0"/>
                    </a:p>
                  </a:txBody>
                  <a:tcPr>
                    <a:solidFill>
                      <a:srgbClr val="00694E"/>
                    </a:solidFill>
                  </a:tcPr>
                </a:tc>
                <a:extLst>
                  <a:ext uri="{0D108BD9-81ED-4DB2-BD59-A6C34878D82A}">
                    <a16:rowId xmlns:a16="http://schemas.microsoft.com/office/drawing/2014/main" val="904556430"/>
                  </a:ext>
                </a:extLst>
              </a:tr>
              <a:tr h="380796">
                <a:tc>
                  <a:txBody>
                    <a:bodyPr/>
                    <a:lstStyle/>
                    <a:p>
                      <a:r>
                        <a:rPr lang="en-US" sz="1500" baseline="0" dirty="0" smtClean="0">
                          <a:solidFill>
                            <a:schemeClr val="tx1">
                              <a:lumMod val="75000"/>
                            </a:schemeClr>
                          </a:solidFill>
                        </a:rPr>
                        <a:t>May 31, 2019</a:t>
                      </a:r>
                      <a:endParaRPr lang="en-US" sz="1500" baseline="0" dirty="0">
                        <a:solidFill>
                          <a:schemeClr val="tx1">
                            <a:lumMod val="75000"/>
                          </a:schemeClr>
                        </a:solidFill>
                      </a:endParaRPr>
                    </a:p>
                  </a:txBody>
                  <a:tcPr/>
                </a:tc>
                <a:tc>
                  <a:txBody>
                    <a:bodyPr/>
                    <a:lstStyle/>
                    <a:p>
                      <a:r>
                        <a:rPr lang="en-US" sz="1500" baseline="0" dirty="0" smtClean="0">
                          <a:solidFill>
                            <a:schemeClr val="tx1">
                              <a:lumMod val="75000"/>
                            </a:schemeClr>
                          </a:solidFill>
                        </a:rPr>
                        <a:t>5:00 p.m.</a:t>
                      </a:r>
                      <a:endParaRPr lang="en-US" sz="1500" baseline="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baseline="0" dirty="0" smtClean="0">
                          <a:solidFill>
                            <a:schemeClr val="tx1">
                              <a:lumMod val="75000"/>
                            </a:schemeClr>
                          </a:solidFill>
                        </a:rPr>
                        <a:t>FY19 RFQ requisitions for vehicles and large equipment due to Purchasing</a:t>
                      </a:r>
                    </a:p>
                    <a:p>
                      <a:pPr marL="285750" indent="-285750">
                        <a:buFont typeface="Arial" panose="020B0604020202020204" pitchFamily="34" charset="0"/>
                        <a:buChar char="•"/>
                      </a:pPr>
                      <a:r>
                        <a:rPr lang="en-US" sz="1500" baseline="0" dirty="0" smtClean="0">
                          <a:solidFill>
                            <a:schemeClr val="tx1">
                              <a:lumMod val="75000"/>
                            </a:schemeClr>
                          </a:solidFill>
                        </a:rPr>
                        <a:t>Contract extension requests due for contracts ending 6/30/19</a:t>
                      </a:r>
                    </a:p>
                  </a:txBody>
                  <a:tcPr/>
                </a:tc>
                <a:extLst>
                  <a:ext uri="{0D108BD9-81ED-4DB2-BD59-A6C34878D82A}">
                    <a16:rowId xmlns:a16="http://schemas.microsoft.com/office/drawing/2014/main" val="982009383"/>
                  </a:ext>
                </a:extLst>
              </a:tr>
              <a:tr h="380796">
                <a:tc>
                  <a:txBody>
                    <a:bodyPr/>
                    <a:lstStyle/>
                    <a:p>
                      <a:r>
                        <a:rPr lang="en-US" sz="1500" baseline="0" dirty="0" smtClean="0">
                          <a:solidFill>
                            <a:schemeClr val="tx1">
                              <a:lumMod val="75000"/>
                            </a:schemeClr>
                          </a:solidFill>
                        </a:rPr>
                        <a:t>June 28, 2019</a:t>
                      </a:r>
                      <a:endParaRPr lang="en-US" sz="1500" baseline="0" dirty="0">
                        <a:solidFill>
                          <a:schemeClr val="tx1">
                            <a:lumMod val="75000"/>
                          </a:schemeClr>
                        </a:solidFill>
                      </a:endParaRPr>
                    </a:p>
                  </a:txBody>
                  <a:tcPr/>
                </a:tc>
                <a:tc>
                  <a:txBody>
                    <a:bodyPr/>
                    <a:lstStyle/>
                    <a:p>
                      <a:r>
                        <a:rPr lang="en-US" sz="1500" baseline="0" dirty="0" smtClean="0">
                          <a:solidFill>
                            <a:schemeClr val="tx1">
                              <a:lumMod val="75000"/>
                            </a:schemeClr>
                          </a:solidFill>
                        </a:rPr>
                        <a:t>3:30 p.m.</a:t>
                      </a:r>
                      <a:endParaRPr lang="en-US" sz="1500" baseline="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baseline="0" dirty="0" smtClean="0">
                          <a:solidFill>
                            <a:schemeClr val="tx1">
                              <a:lumMod val="75000"/>
                            </a:schemeClr>
                          </a:solidFill>
                        </a:rPr>
                        <a:t>Deposits due to the Office of the Bursar</a:t>
                      </a:r>
                    </a:p>
                  </a:txBody>
                  <a:tcPr/>
                </a:tc>
                <a:extLst>
                  <a:ext uri="{0D108BD9-81ED-4DB2-BD59-A6C34878D82A}">
                    <a16:rowId xmlns:a16="http://schemas.microsoft.com/office/drawing/2014/main" val="1543223542"/>
                  </a:ext>
                </a:extLst>
              </a:tr>
              <a:tr h="380796">
                <a:tc>
                  <a:txBody>
                    <a:bodyPr/>
                    <a:lstStyle/>
                    <a:p>
                      <a:r>
                        <a:rPr lang="en-US" sz="1500" dirty="0" smtClean="0">
                          <a:solidFill>
                            <a:schemeClr val="tx1">
                              <a:lumMod val="75000"/>
                            </a:schemeClr>
                          </a:solidFill>
                        </a:rPr>
                        <a:t>July 8,</a:t>
                      </a:r>
                      <a:r>
                        <a:rPr lang="en-US" sz="1500" baseline="0" dirty="0" smtClean="0">
                          <a:solidFill>
                            <a:schemeClr val="tx1">
                              <a:lumMod val="75000"/>
                            </a:schemeClr>
                          </a:solidFill>
                        </a:rPr>
                        <a:t> 2019</a:t>
                      </a:r>
                      <a:endParaRPr lang="en-US" sz="1500" baseline="0" dirty="0">
                        <a:solidFill>
                          <a:schemeClr val="tx1">
                            <a:lumMod val="75000"/>
                          </a:schemeClr>
                        </a:solidFill>
                      </a:endParaRPr>
                    </a:p>
                  </a:txBody>
                  <a:tcPr/>
                </a:tc>
                <a:tc>
                  <a:txBody>
                    <a:bodyPr/>
                    <a:lstStyle/>
                    <a:p>
                      <a:r>
                        <a:rPr lang="en-US" sz="1500" baseline="0" dirty="0" smtClean="0">
                          <a:solidFill>
                            <a:schemeClr val="tx1">
                              <a:lumMod val="75000"/>
                            </a:schemeClr>
                          </a:solidFill>
                        </a:rPr>
                        <a:t>5:00 p.m.</a:t>
                      </a:r>
                      <a:endParaRPr lang="en-US" sz="1500" baseline="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dirty="0" smtClean="0">
                          <a:solidFill>
                            <a:schemeClr val="tx1">
                              <a:lumMod val="75000"/>
                            </a:schemeClr>
                          </a:solidFill>
                        </a:rPr>
                        <a:t>All</a:t>
                      </a:r>
                      <a:r>
                        <a:rPr lang="en-US" sz="1500" baseline="0" dirty="0" smtClean="0">
                          <a:solidFill>
                            <a:schemeClr val="tx1">
                              <a:lumMod val="75000"/>
                            </a:schemeClr>
                          </a:solidFill>
                        </a:rPr>
                        <a:t> Final FY19 </a:t>
                      </a:r>
                      <a:r>
                        <a:rPr lang="en-US" sz="1500" dirty="0" smtClean="0">
                          <a:solidFill>
                            <a:schemeClr val="tx1">
                              <a:lumMod val="75000"/>
                            </a:schemeClr>
                          </a:solidFill>
                        </a:rPr>
                        <a:t>Internal Billing</a:t>
                      </a:r>
                      <a:r>
                        <a:rPr lang="en-US" sz="1500" baseline="0" dirty="0" smtClean="0">
                          <a:solidFill>
                            <a:schemeClr val="tx1">
                              <a:lumMod val="75000"/>
                            </a:schemeClr>
                          </a:solidFill>
                        </a:rPr>
                        <a:t> Authorizations due (uploaded via JET*)</a:t>
                      </a:r>
                    </a:p>
                    <a:p>
                      <a:pPr marL="285750" indent="-285750">
                        <a:buFont typeface="Arial" panose="020B0604020202020204" pitchFamily="34" charset="0"/>
                        <a:buChar char="•"/>
                      </a:pPr>
                      <a:r>
                        <a:rPr lang="en-US" sz="1500" baseline="0" dirty="0" smtClean="0">
                          <a:solidFill>
                            <a:schemeClr val="tx1">
                              <a:lumMod val="75000"/>
                            </a:schemeClr>
                          </a:solidFill>
                        </a:rPr>
                        <a:t>Final FY19 Capital Project Funding Transfers due to CPF@ohio.edu</a:t>
                      </a:r>
                    </a:p>
                  </a:txBody>
                  <a:tcPr/>
                </a:tc>
                <a:extLst>
                  <a:ext uri="{0D108BD9-81ED-4DB2-BD59-A6C34878D82A}">
                    <a16:rowId xmlns:a16="http://schemas.microsoft.com/office/drawing/2014/main" val="425022870"/>
                  </a:ext>
                </a:extLst>
              </a:tr>
              <a:tr h="381114">
                <a:tc>
                  <a:txBody>
                    <a:bodyPr/>
                    <a:lstStyle/>
                    <a:p>
                      <a:r>
                        <a:rPr lang="en-US" sz="1500" dirty="0" smtClean="0">
                          <a:solidFill>
                            <a:schemeClr val="tx1">
                              <a:lumMod val="75000"/>
                            </a:schemeClr>
                          </a:solidFill>
                        </a:rPr>
                        <a:t>July 17,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5:00 p.m.</a:t>
                      </a:r>
                      <a:endParaRPr lang="en-US" sz="1500" dirty="0">
                        <a:solidFill>
                          <a:schemeClr val="tx1">
                            <a:lumMod val="75000"/>
                          </a:schemeClr>
                        </a:solidFill>
                      </a:endParaRPr>
                    </a:p>
                  </a:txBody>
                  <a:tcPr/>
                </a:tc>
                <a:tc>
                  <a:txBody>
                    <a:bodyPr/>
                    <a:lstStyle/>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kern="1200" dirty="0" smtClean="0">
                          <a:solidFill>
                            <a:schemeClr val="tx1">
                              <a:lumMod val="75000"/>
                            </a:schemeClr>
                          </a:solidFill>
                          <a:effectLst/>
                          <a:latin typeface="+mn-lt"/>
                          <a:ea typeface="+mn-ea"/>
                          <a:cs typeface="+mn-cs"/>
                        </a:rPr>
                        <a:t>FY19 Concur reports due - submitted to Financial approver (for trans date of 6/30 or before)</a:t>
                      </a:r>
                      <a:endParaRPr lang="en-US" sz="1500" dirty="0" smtClean="0">
                        <a:solidFill>
                          <a:schemeClr val="tx1">
                            <a:lumMod val="75000"/>
                          </a:schemeClr>
                        </a:solidFill>
                        <a:latin typeface="+mn-lt"/>
                      </a:endParaRPr>
                    </a:p>
                  </a:txBody>
                  <a:tcPr/>
                </a:tc>
                <a:extLst>
                  <a:ext uri="{0D108BD9-81ED-4DB2-BD59-A6C34878D82A}">
                    <a16:rowId xmlns:a16="http://schemas.microsoft.com/office/drawing/2014/main" val="2071711270"/>
                  </a:ext>
                </a:extLst>
              </a:tr>
              <a:tr h="381114">
                <a:tc>
                  <a:txBody>
                    <a:bodyPr/>
                    <a:lstStyle/>
                    <a:p>
                      <a:r>
                        <a:rPr lang="en-US" sz="1500" dirty="0" smtClean="0">
                          <a:solidFill>
                            <a:schemeClr val="tx1">
                              <a:lumMod val="75000"/>
                            </a:schemeClr>
                          </a:solidFill>
                        </a:rPr>
                        <a:t>July 24,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8:00 a.m.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baseline="0" dirty="0" smtClean="0">
                          <a:solidFill>
                            <a:schemeClr val="tx1">
                              <a:lumMod val="75000"/>
                            </a:schemeClr>
                          </a:solidFill>
                        </a:rPr>
                        <a:t>Final FY19 Payroll Accounting Corrections due to Payroll for all GL accounts</a:t>
                      </a:r>
                      <a:endParaRPr lang="en-US" sz="1500" dirty="0">
                        <a:solidFill>
                          <a:schemeClr val="tx1">
                            <a:lumMod val="75000"/>
                          </a:schemeClr>
                        </a:solidFill>
                      </a:endParaRPr>
                    </a:p>
                  </a:txBody>
                  <a:tcPr/>
                </a:tc>
                <a:extLst>
                  <a:ext uri="{0D108BD9-81ED-4DB2-BD59-A6C34878D82A}">
                    <a16:rowId xmlns:a16="http://schemas.microsoft.com/office/drawing/2014/main" val="1442372302"/>
                  </a:ext>
                </a:extLst>
              </a:tr>
              <a:tr h="385037">
                <a:tc>
                  <a:txBody>
                    <a:bodyPr/>
                    <a:lstStyle/>
                    <a:p>
                      <a:r>
                        <a:rPr lang="en-US" sz="1500" dirty="0" smtClean="0">
                          <a:solidFill>
                            <a:schemeClr val="tx1">
                              <a:lumMod val="75000"/>
                            </a:schemeClr>
                          </a:solidFill>
                        </a:rPr>
                        <a:t>July 24,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5:00 p.m.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kern="1200" dirty="0" smtClean="0">
                          <a:solidFill>
                            <a:schemeClr val="tx1">
                              <a:lumMod val="75000"/>
                            </a:schemeClr>
                          </a:solidFill>
                          <a:effectLst/>
                          <a:latin typeface="+mn-lt"/>
                          <a:ea typeface="+mn-ea"/>
                          <a:cs typeface="+mn-cs"/>
                        </a:rPr>
                        <a:t>FY19 Concur reports due - approved by Financial approver (for trans date of 6/30 or before)</a:t>
                      </a:r>
                      <a:endParaRPr lang="en-US" sz="1500" dirty="0">
                        <a:solidFill>
                          <a:schemeClr val="tx1">
                            <a:lumMod val="75000"/>
                          </a:schemeClr>
                        </a:solidFill>
                      </a:endParaRPr>
                    </a:p>
                  </a:txBody>
                  <a:tcPr/>
                </a:tc>
                <a:extLst>
                  <a:ext uri="{0D108BD9-81ED-4DB2-BD59-A6C34878D82A}">
                    <a16:rowId xmlns:a16="http://schemas.microsoft.com/office/drawing/2014/main" val="565484319"/>
                  </a:ext>
                </a:extLst>
              </a:tr>
              <a:tr h="385037">
                <a:tc>
                  <a:txBody>
                    <a:bodyPr/>
                    <a:lstStyle/>
                    <a:p>
                      <a:r>
                        <a:rPr lang="en-US" sz="1500" dirty="0" smtClean="0">
                          <a:solidFill>
                            <a:schemeClr val="tx1">
                              <a:lumMod val="75000"/>
                            </a:schemeClr>
                          </a:solidFill>
                        </a:rPr>
                        <a:t>July</a:t>
                      </a:r>
                      <a:r>
                        <a:rPr lang="en-US" sz="1500" baseline="0" dirty="0" smtClean="0">
                          <a:solidFill>
                            <a:schemeClr val="tx1">
                              <a:lumMod val="75000"/>
                            </a:schemeClr>
                          </a:solidFill>
                        </a:rPr>
                        <a:t> 25, 2019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5:00 p.m.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dirty="0" smtClean="0">
                          <a:solidFill>
                            <a:schemeClr val="tx1">
                              <a:lumMod val="75000"/>
                            </a:schemeClr>
                          </a:solidFill>
                        </a:rPr>
                        <a:t>All</a:t>
                      </a:r>
                      <a:r>
                        <a:rPr lang="en-US" sz="1500" baseline="0" dirty="0" smtClean="0">
                          <a:solidFill>
                            <a:schemeClr val="tx1">
                              <a:lumMod val="75000"/>
                            </a:schemeClr>
                          </a:solidFill>
                        </a:rPr>
                        <a:t> PO Invoices for FY19 are due to </a:t>
                      </a:r>
                      <a:r>
                        <a:rPr lang="en-US" sz="1500" baseline="0" dirty="0" smtClean="0">
                          <a:solidFill>
                            <a:schemeClr val="tx1">
                              <a:lumMod val="75000"/>
                            </a:schemeClr>
                          </a:solidFill>
                          <a:hlinkClick r:id="rId2"/>
                        </a:rPr>
                        <a:t>accounts.payable@ohio.edu</a:t>
                      </a:r>
                      <a:endParaRPr lang="en-US" sz="1500" baseline="0" dirty="0" smtClean="0">
                        <a:solidFill>
                          <a:schemeClr val="tx1">
                            <a:lumMod val="75000"/>
                          </a:schemeClr>
                        </a:solidFill>
                      </a:endParaRPr>
                    </a:p>
                    <a:p>
                      <a:pPr marL="285750" indent="-285750">
                        <a:buFont typeface="Arial" panose="020B0604020202020204" pitchFamily="34" charset="0"/>
                        <a:buChar char="•"/>
                      </a:pPr>
                      <a:r>
                        <a:rPr lang="en-US" sz="1500" baseline="0" dirty="0" smtClean="0">
                          <a:solidFill>
                            <a:schemeClr val="tx1">
                              <a:lumMod val="75000"/>
                            </a:schemeClr>
                          </a:solidFill>
                        </a:rPr>
                        <a:t>All Payment Requests must be submitted and approved by Financial Approver</a:t>
                      </a:r>
                      <a:endParaRPr lang="en-US" sz="1500" dirty="0" smtClean="0">
                        <a:solidFill>
                          <a:schemeClr val="tx1">
                            <a:lumMod val="75000"/>
                          </a:schemeClr>
                        </a:solidFill>
                      </a:endParaRPr>
                    </a:p>
                  </a:txBody>
                  <a:tcPr/>
                </a:tc>
                <a:extLst>
                  <a:ext uri="{0D108BD9-81ED-4DB2-BD59-A6C34878D82A}">
                    <a16:rowId xmlns:a16="http://schemas.microsoft.com/office/drawing/2014/main" val="973129782"/>
                  </a:ext>
                </a:extLst>
              </a:tr>
              <a:tr h="385037">
                <a:tc>
                  <a:txBody>
                    <a:bodyPr/>
                    <a:lstStyle/>
                    <a:p>
                      <a:r>
                        <a:rPr lang="en-US" sz="1500" dirty="0" smtClean="0">
                          <a:solidFill>
                            <a:schemeClr val="tx1">
                              <a:lumMod val="75000"/>
                            </a:schemeClr>
                          </a:solidFill>
                        </a:rPr>
                        <a:t>July 29,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5:00</a:t>
                      </a:r>
                      <a:r>
                        <a:rPr lang="en-US" sz="1500" baseline="0" dirty="0" smtClean="0">
                          <a:solidFill>
                            <a:schemeClr val="tx1">
                              <a:lumMod val="75000"/>
                            </a:schemeClr>
                          </a:solidFill>
                        </a:rPr>
                        <a:t> p.m.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dirty="0" smtClean="0">
                          <a:solidFill>
                            <a:schemeClr val="tx1">
                              <a:lumMod val="75000"/>
                            </a:schemeClr>
                          </a:solidFill>
                        </a:rPr>
                        <a:t>Final FY19 Grants Module Payroll Accounting</a:t>
                      </a:r>
                      <a:r>
                        <a:rPr lang="en-US" sz="1500" baseline="0" dirty="0" smtClean="0">
                          <a:solidFill>
                            <a:schemeClr val="tx1">
                              <a:lumMod val="75000"/>
                            </a:schemeClr>
                          </a:solidFill>
                        </a:rPr>
                        <a:t> Corrections due to Grants Accounting for all PTA accounts</a:t>
                      </a:r>
                      <a:endParaRPr lang="en-US" sz="1500" dirty="0">
                        <a:solidFill>
                          <a:schemeClr val="tx1">
                            <a:lumMod val="75000"/>
                          </a:schemeClr>
                        </a:solidFill>
                      </a:endParaRPr>
                    </a:p>
                  </a:txBody>
                  <a:tcPr/>
                </a:tc>
                <a:extLst>
                  <a:ext uri="{0D108BD9-81ED-4DB2-BD59-A6C34878D82A}">
                    <a16:rowId xmlns:a16="http://schemas.microsoft.com/office/drawing/2014/main" val="3223342"/>
                  </a:ext>
                </a:extLst>
              </a:tr>
              <a:tr h="385037">
                <a:tc>
                  <a:txBody>
                    <a:bodyPr/>
                    <a:lstStyle/>
                    <a:p>
                      <a:r>
                        <a:rPr lang="en-US" sz="1500" dirty="0" smtClean="0">
                          <a:solidFill>
                            <a:schemeClr val="tx1">
                              <a:lumMod val="75000"/>
                            </a:schemeClr>
                          </a:solidFill>
                        </a:rPr>
                        <a:t>July 30,</a:t>
                      </a:r>
                      <a:r>
                        <a:rPr lang="en-US" sz="1500" baseline="0" dirty="0" smtClean="0">
                          <a:solidFill>
                            <a:schemeClr val="tx1">
                              <a:lumMod val="75000"/>
                            </a:schemeClr>
                          </a:solidFill>
                        </a:rPr>
                        <a:t>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4:00 p.m.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dirty="0" smtClean="0">
                          <a:solidFill>
                            <a:schemeClr val="tx1">
                              <a:lumMod val="75000"/>
                            </a:schemeClr>
                          </a:solidFill>
                        </a:rPr>
                        <a:t>Final FY19 </a:t>
                      </a:r>
                      <a:r>
                        <a:rPr lang="en-US" sz="1500" baseline="0" dirty="0" smtClean="0">
                          <a:solidFill>
                            <a:schemeClr val="tx1">
                              <a:lumMod val="75000"/>
                            </a:schemeClr>
                          </a:solidFill>
                        </a:rPr>
                        <a:t>Accounting Corrections due to </a:t>
                      </a:r>
                      <a:r>
                        <a:rPr lang="en-US" sz="1500" baseline="0" dirty="0" smtClean="0">
                          <a:solidFill>
                            <a:schemeClr val="tx1">
                              <a:lumMod val="75000"/>
                            </a:schemeClr>
                          </a:solidFill>
                          <a:hlinkClick r:id="rId3"/>
                        </a:rPr>
                        <a:t>finance@ohio.edu</a:t>
                      </a:r>
                      <a:endParaRPr lang="en-US" sz="1500" dirty="0">
                        <a:solidFill>
                          <a:schemeClr val="tx1">
                            <a:lumMod val="75000"/>
                          </a:schemeClr>
                        </a:solidFill>
                      </a:endParaRPr>
                    </a:p>
                  </a:txBody>
                  <a:tcPr/>
                </a:tc>
                <a:extLst>
                  <a:ext uri="{0D108BD9-81ED-4DB2-BD59-A6C34878D82A}">
                    <a16:rowId xmlns:a16="http://schemas.microsoft.com/office/drawing/2014/main" val="504304344"/>
                  </a:ext>
                </a:extLst>
              </a:tr>
              <a:tr h="385037">
                <a:tc>
                  <a:txBody>
                    <a:bodyPr/>
                    <a:lstStyle/>
                    <a:p>
                      <a:r>
                        <a:rPr lang="en-US" sz="1500" dirty="0" smtClean="0">
                          <a:solidFill>
                            <a:schemeClr val="tx1">
                              <a:lumMod val="75000"/>
                            </a:schemeClr>
                          </a:solidFill>
                        </a:rPr>
                        <a:t>August 2, 2019</a:t>
                      </a:r>
                      <a:endParaRPr lang="en-US" sz="1500" dirty="0">
                        <a:solidFill>
                          <a:schemeClr val="tx1">
                            <a:lumMod val="75000"/>
                          </a:schemeClr>
                        </a:solidFill>
                      </a:endParaRPr>
                    </a:p>
                  </a:txBody>
                  <a:tcPr/>
                </a:tc>
                <a:tc>
                  <a:txBody>
                    <a:bodyPr/>
                    <a:lstStyle/>
                    <a:p>
                      <a:r>
                        <a:rPr lang="en-US" sz="1500" dirty="0" smtClean="0">
                          <a:solidFill>
                            <a:schemeClr val="tx1">
                              <a:lumMod val="75000"/>
                            </a:schemeClr>
                          </a:solidFill>
                        </a:rPr>
                        <a:t>5:00 p.m.</a:t>
                      </a:r>
                      <a:endParaRPr lang="en-US" sz="1500" dirty="0">
                        <a:solidFill>
                          <a:schemeClr val="tx1">
                            <a:lumMod val="75000"/>
                          </a:schemeClr>
                        </a:solidFill>
                      </a:endParaRPr>
                    </a:p>
                  </a:txBody>
                  <a:tcPr/>
                </a:tc>
                <a:tc>
                  <a:txBody>
                    <a:bodyPr/>
                    <a:lstStyle/>
                    <a:p>
                      <a:pPr marL="285750" indent="-285750">
                        <a:buFont typeface="Arial" panose="020B0604020202020204" pitchFamily="34" charset="0"/>
                        <a:buChar char="•"/>
                      </a:pPr>
                      <a:r>
                        <a:rPr lang="en-US" sz="1500" dirty="0" smtClean="0">
                          <a:solidFill>
                            <a:schemeClr val="tx1">
                              <a:lumMod val="75000"/>
                            </a:schemeClr>
                          </a:solidFill>
                        </a:rPr>
                        <a:t>FY19</a:t>
                      </a:r>
                      <a:r>
                        <a:rPr lang="en-US" sz="1500" baseline="0" dirty="0" smtClean="0">
                          <a:solidFill>
                            <a:schemeClr val="tx1">
                              <a:lumMod val="75000"/>
                            </a:schemeClr>
                          </a:solidFill>
                        </a:rPr>
                        <a:t> </a:t>
                      </a:r>
                      <a:r>
                        <a:rPr lang="en-US" sz="1500" dirty="0" smtClean="0">
                          <a:solidFill>
                            <a:schemeClr val="tx1">
                              <a:lumMod val="75000"/>
                            </a:schemeClr>
                          </a:solidFill>
                        </a:rPr>
                        <a:t>Blanket PO’s will be closed by Purchasing</a:t>
                      </a:r>
                      <a:endParaRPr lang="en-US" sz="1500" dirty="0">
                        <a:solidFill>
                          <a:schemeClr val="tx1">
                            <a:lumMod val="75000"/>
                          </a:schemeClr>
                        </a:solidFill>
                      </a:endParaRPr>
                    </a:p>
                  </a:txBody>
                  <a:tcPr/>
                </a:tc>
                <a:extLst>
                  <a:ext uri="{0D108BD9-81ED-4DB2-BD59-A6C34878D82A}">
                    <a16:rowId xmlns:a16="http://schemas.microsoft.com/office/drawing/2014/main" val="1379744420"/>
                  </a:ext>
                </a:extLst>
              </a:tr>
            </a:tbl>
          </a:graphicData>
        </a:graphic>
      </p:graphicFrame>
    </p:spTree>
    <p:extLst>
      <p:ext uri="{BB962C8B-B14F-4D97-AF65-F5344CB8AC3E}">
        <p14:creationId xmlns:p14="http://schemas.microsoft.com/office/powerpoint/2010/main" val="3133732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2026509"/>
            <a:ext cx="8651491" cy="1214161"/>
          </a:xfrm>
        </p:spPr>
        <p:txBody>
          <a:bodyPr>
            <a:normAutofit/>
          </a:bodyPr>
          <a:lstStyle/>
          <a:p>
            <a:pPr algn="r">
              <a:spcBef>
                <a:spcPts val="600"/>
              </a:spcBef>
              <a:spcAft>
                <a:spcPts val="600"/>
              </a:spcAft>
            </a:pPr>
            <a:r>
              <a:rPr lang="en-US" sz="4400" dirty="0">
                <a:latin typeface="Arial" panose="020B0604020202020204" pitchFamily="34" charset="0"/>
                <a:cs typeface="Arial" panose="020B0604020202020204" pitchFamily="34" charset="0"/>
              </a:rPr>
              <a:t>Facilities Partner Group</a:t>
            </a:r>
          </a:p>
        </p:txBody>
      </p:sp>
      <p:sp>
        <p:nvSpPr>
          <p:cNvPr id="4" name="Subtitle 2"/>
          <p:cNvSpPr txBox="1">
            <a:spLocks/>
          </p:cNvSpPr>
          <p:nvPr/>
        </p:nvSpPr>
        <p:spPr>
          <a:xfrm>
            <a:off x="3282679" y="3440672"/>
            <a:ext cx="682169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rgbClr val="776F67"/>
                </a:solidFill>
                <a:latin typeface="+mn-lt"/>
                <a:ea typeface="+mn-ea"/>
                <a:cs typeface="+mn-cs"/>
              </a:defRPr>
            </a:lvl1pPr>
            <a:lvl2pPr marL="457178"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2000" dirty="0">
                <a:latin typeface="Arial" panose="020B0604020202020204" pitchFamily="34" charset="0"/>
                <a:cs typeface="Arial" panose="020B0604020202020204" pitchFamily="34" charset="0"/>
              </a:rPr>
              <a:t>Steve Wood, Associate Vice President for Facilities Management and Safety</a:t>
            </a:r>
          </a:p>
          <a:p>
            <a:pPr algn="r"/>
            <a:r>
              <a:rPr lang="en-US" sz="2000" dirty="0">
                <a:latin typeface="Arial" panose="020B0604020202020204" pitchFamily="34" charset="0"/>
                <a:cs typeface="Arial" panose="020B0604020202020204" pitchFamily="34" charset="0"/>
              </a:rPr>
              <a:t> April Howard, Chief Financial Administrative Officer</a:t>
            </a:r>
          </a:p>
          <a:p>
            <a:pPr algn="r"/>
            <a:r>
              <a:rPr lang="en-US" sz="2000" dirty="0">
                <a:latin typeface="Arial" panose="020B0604020202020204" pitchFamily="34" charset="0"/>
                <a:cs typeface="Arial" panose="020B0604020202020204" pitchFamily="34" charset="0"/>
              </a:rPr>
              <a:t>College of Arts &amp; Sciences</a:t>
            </a:r>
          </a:p>
        </p:txBody>
      </p:sp>
    </p:spTree>
    <p:custDataLst>
      <p:tags r:id="rId1"/>
    </p:custDataLst>
    <p:extLst>
      <p:ext uri="{BB962C8B-B14F-4D97-AF65-F5344CB8AC3E}">
        <p14:creationId xmlns:p14="http://schemas.microsoft.com/office/powerpoint/2010/main" val="3053406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83118" y="357695"/>
            <a:ext cx="11421533" cy="848253"/>
          </a:xfrm>
        </p:spPr>
        <p:txBody>
          <a:bodyPr/>
          <a:lstStyle/>
          <a:p>
            <a:r>
              <a:rPr lang="en-US" dirty="0"/>
              <a:t>Journal Entry Tool (JET)</a:t>
            </a:r>
          </a:p>
        </p:txBody>
      </p:sp>
      <p:sp>
        <p:nvSpPr>
          <p:cNvPr id="3" name="Content Placeholder 2"/>
          <p:cNvSpPr>
            <a:spLocks noGrp="1"/>
          </p:cNvSpPr>
          <p:nvPr>
            <p:ph idx="1"/>
          </p:nvPr>
        </p:nvSpPr>
        <p:spPr>
          <a:xfrm>
            <a:off x="382588" y="1257999"/>
            <a:ext cx="11422063" cy="4953319"/>
          </a:xfrm>
        </p:spPr>
        <p:txBody>
          <a:bodyPr>
            <a:normAutofit fontScale="77500" lnSpcReduction="20000"/>
          </a:bodyPr>
          <a:lstStyle/>
          <a:p>
            <a:r>
              <a:rPr lang="en-US" dirty="0"/>
              <a:t>Process for preparation/upload of JE’s to </a:t>
            </a:r>
            <a:r>
              <a:rPr lang="en-US" dirty="0" err="1"/>
              <a:t>OracleEbiz</a:t>
            </a:r>
            <a:r>
              <a:rPr lang="en-US" dirty="0"/>
              <a:t> </a:t>
            </a:r>
          </a:p>
          <a:p>
            <a:r>
              <a:rPr lang="en-US" dirty="0"/>
              <a:t>JET is being tested in Finance - JE’s/BA’s may look different in OBI </a:t>
            </a:r>
          </a:p>
          <a:p>
            <a:endParaRPr lang="en-US" dirty="0"/>
          </a:p>
          <a:p>
            <a:endParaRPr lang="en-US" dirty="0"/>
          </a:p>
          <a:p>
            <a:endParaRPr lang="en-US" dirty="0"/>
          </a:p>
          <a:p>
            <a:endParaRPr lang="en-US" dirty="0"/>
          </a:p>
          <a:p>
            <a:endParaRPr lang="en-US" dirty="0"/>
          </a:p>
          <a:p>
            <a:endParaRPr lang="en-US" sz="2800" dirty="0"/>
          </a:p>
          <a:p>
            <a:r>
              <a:rPr lang="en-US" sz="2800" dirty="0"/>
              <a:t>We are actively working on training and schedule for rollout - more information to come soon </a:t>
            </a:r>
          </a:p>
          <a:p>
            <a:endParaRPr lang="en-US" dirty="0"/>
          </a:p>
          <a:p>
            <a:endParaRPr lang="en-US" dirty="0"/>
          </a:p>
          <a:p>
            <a:pPr marL="0" indent="0">
              <a:buNone/>
            </a:pPr>
            <a:endParaRPr lang="en-US" dirty="0"/>
          </a:p>
          <a:p>
            <a:endParaRPr lang="en-US" dirty="0"/>
          </a:p>
        </p:txBody>
      </p:sp>
      <p:pic>
        <p:nvPicPr>
          <p:cNvPr id="4" name="Picture 3">
            <a:extLst>
              <a:ext uri="{FF2B5EF4-FFF2-40B4-BE49-F238E27FC236}">
                <a16:creationId xmlns:a16="http://schemas.microsoft.com/office/drawing/2014/main" id="{12348497-2522-4B88-9174-1F47599FB12A}"/>
              </a:ext>
            </a:extLst>
          </p:cNvPr>
          <p:cNvPicPr>
            <a:picLocks noChangeAspect="1"/>
          </p:cNvPicPr>
          <p:nvPr/>
        </p:nvPicPr>
        <p:blipFill>
          <a:blip r:embed="rId2"/>
          <a:stretch>
            <a:fillRect/>
          </a:stretch>
        </p:blipFill>
        <p:spPr>
          <a:xfrm>
            <a:off x="969478" y="2561840"/>
            <a:ext cx="9784281" cy="2593255"/>
          </a:xfrm>
          <a:prstGeom prst="rect">
            <a:avLst/>
          </a:prstGeom>
        </p:spPr>
      </p:pic>
    </p:spTree>
    <p:extLst>
      <p:ext uri="{BB962C8B-B14F-4D97-AF65-F5344CB8AC3E}">
        <p14:creationId xmlns:p14="http://schemas.microsoft.com/office/powerpoint/2010/main" val="32234612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77711"/>
          </a:xfrm>
        </p:spPr>
        <p:txBody>
          <a:bodyPr/>
          <a:lstStyle/>
          <a:p>
            <a:r>
              <a:rPr lang="en-US" dirty="0" smtClean="0"/>
              <a:t>Year-End Close Dates for FY19</a:t>
            </a:r>
            <a:endParaRPr lang="en-US" dirty="0"/>
          </a:p>
        </p:txBody>
      </p:sp>
      <p:sp>
        <p:nvSpPr>
          <p:cNvPr id="4" name="Content Placeholder 3"/>
          <p:cNvSpPr>
            <a:spLocks noGrp="1"/>
          </p:cNvSpPr>
          <p:nvPr>
            <p:ph idx="1"/>
          </p:nvPr>
        </p:nvSpPr>
        <p:spPr>
          <a:xfrm>
            <a:off x="383618" y="2095500"/>
            <a:ext cx="11422063" cy="3848100"/>
          </a:xfrm>
        </p:spPr>
        <p:txBody>
          <a:bodyPr/>
          <a:lstStyle/>
          <a:p>
            <a:pPr>
              <a:spcAft>
                <a:spcPts val="800"/>
              </a:spcAft>
            </a:pPr>
            <a:r>
              <a:rPr lang="en-US" dirty="0" smtClean="0"/>
              <a:t>1st Close: Tuesday, July 9, 2019</a:t>
            </a:r>
          </a:p>
          <a:p>
            <a:pPr>
              <a:spcAft>
                <a:spcPts val="800"/>
              </a:spcAft>
            </a:pPr>
            <a:r>
              <a:rPr lang="en-US" dirty="0" smtClean="0"/>
              <a:t>2nd Close: Wednesday, July 31, 2019</a:t>
            </a:r>
          </a:p>
          <a:p>
            <a:r>
              <a:rPr lang="en-US" dirty="0" smtClean="0"/>
              <a:t>3rd Close: Friday, August 9, 2019</a:t>
            </a:r>
            <a:endParaRPr lang="en-US" dirty="0"/>
          </a:p>
        </p:txBody>
      </p:sp>
    </p:spTree>
    <p:extLst>
      <p:ext uri="{BB962C8B-B14F-4D97-AF65-F5344CB8AC3E}">
        <p14:creationId xmlns:p14="http://schemas.microsoft.com/office/powerpoint/2010/main" val="4121164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1053484"/>
          </a:xfrm>
        </p:spPr>
        <p:txBody>
          <a:bodyPr/>
          <a:lstStyle/>
          <a:p>
            <a:r>
              <a:rPr lang="en-US" dirty="0" smtClean="0"/>
              <a:t>Purchasing – Year-End Close Prep</a:t>
            </a:r>
            <a:endParaRPr lang="en-US" dirty="0"/>
          </a:p>
        </p:txBody>
      </p:sp>
      <p:sp>
        <p:nvSpPr>
          <p:cNvPr id="4" name="Content Placeholder 3"/>
          <p:cNvSpPr>
            <a:spLocks noGrp="1"/>
          </p:cNvSpPr>
          <p:nvPr>
            <p:ph idx="1"/>
          </p:nvPr>
        </p:nvSpPr>
        <p:spPr>
          <a:xfrm>
            <a:off x="383618" y="1380699"/>
            <a:ext cx="11422063" cy="5267941"/>
          </a:xfrm>
        </p:spPr>
        <p:txBody>
          <a:bodyPr>
            <a:normAutofit/>
          </a:bodyPr>
          <a:lstStyle/>
          <a:p>
            <a:pPr>
              <a:spcAft>
                <a:spcPts val="600"/>
              </a:spcAft>
            </a:pPr>
            <a:r>
              <a:rPr lang="en-US" dirty="0" smtClean="0"/>
              <a:t>Service Agreement Purchase Orders</a:t>
            </a:r>
          </a:p>
          <a:p>
            <a:pPr lvl="1"/>
            <a:r>
              <a:rPr lang="en-US" dirty="0" smtClean="0"/>
              <a:t>Do not close at Year-End</a:t>
            </a:r>
          </a:p>
          <a:p>
            <a:pPr lvl="1"/>
            <a:r>
              <a:rPr lang="en-US" dirty="0" smtClean="0"/>
              <a:t>Continue through the duration of the agreement</a:t>
            </a:r>
          </a:p>
          <a:p>
            <a:pPr lvl="1"/>
            <a:r>
              <a:rPr lang="en-US" dirty="0" smtClean="0"/>
              <a:t>If you have a service agreement purchase order in BCB with an end date of 6/30/19, you can submit a Change Order Request in BCB to extend the PO end date and add funds needed for payment through FY20.</a:t>
            </a:r>
          </a:p>
          <a:p>
            <a:pPr lvl="1"/>
            <a:endParaRPr lang="en-US" dirty="0" smtClean="0"/>
          </a:p>
          <a:p>
            <a:pPr lvl="1"/>
            <a:endParaRPr lang="en-US" dirty="0" smtClean="0"/>
          </a:p>
        </p:txBody>
      </p:sp>
    </p:spTree>
    <p:extLst>
      <p:ext uri="{BB962C8B-B14F-4D97-AF65-F5344CB8AC3E}">
        <p14:creationId xmlns:p14="http://schemas.microsoft.com/office/powerpoint/2010/main" val="38164371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1139636"/>
          </a:xfrm>
        </p:spPr>
        <p:txBody>
          <a:bodyPr/>
          <a:lstStyle/>
          <a:p>
            <a:r>
              <a:rPr lang="en-US" dirty="0" smtClean="0"/>
              <a:t>Prepaid Invoices Year-End Information</a:t>
            </a:r>
            <a:endParaRPr lang="en-US" dirty="0"/>
          </a:p>
        </p:txBody>
      </p:sp>
      <p:sp>
        <p:nvSpPr>
          <p:cNvPr id="4" name="Content Placeholder 3"/>
          <p:cNvSpPr>
            <a:spLocks noGrp="1"/>
          </p:cNvSpPr>
          <p:nvPr>
            <p:ph idx="1"/>
          </p:nvPr>
        </p:nvSpPr>
        <p:spPr>
          <a:xfrm>
            <a:off x="383618" y="1466851"/>
            <a:ext cx="11422063" cy="5181789"/>
          </a:xfrm>
        </p:spPr>
        <p:txBody>
          <a:bodyPr>
            <a:normAutofit fontScale="92500" lnSpcReduction="10000"/>
          </a:bodyPr>
          <a:lstStyle/>
          <a:p>
            <a:r>
              <a:rPr lang="en-US" dirty="0" smtClean="0"/>
              <a:t>If you receive Goods or Services after Sunday, June 30, 2019 but:</a:t>
            </a:r>
          </a:p>
          <a:p>
            <a:pPr lvl="1"/>
            <a:r>
              <a:rPr lang="en-US" dirty="0" smtClean="0"/>
              <a:t>The invoice is paid in </a:t>
            </a:r>
            <a:r>
              <a:rPr lang="en-US" b="1" dirty="0" smtClean="0"/>
              <a:t>FY19</a:t>
            </a:r>
            <a:r>
              <a:rPr lang="en-US" dirty="0" smtClean="0"/>
              <a:t> and the amount is greater than $10,000; or</a:t>
            </a:r>
          </a:p>
          <a:p>
            <a:pPr lvl="1"/>
            <a:r>
              <a:rPr lang="en-US" dirty="0" smtClean="0"/>
              <a:t>The invoice is paid in </a:t>
            </a:r>
            <a:r>
              <a:rPr lang="en-US" b="1" dirty="0" smtClean="0"/>
              <a:t>FY19</a:t>
            </a:r>
            <a:r>
              <a:rPr lang="en-US" dirty="0" smtClean="0"/>
              <a:t> because a deposit was due for the goods or services split between fiscal years and the calculated amount in the wrong fiscal year is greater than $10,000;</a:t>
            </a:r>
          </a:p>
          <a:p>
            <a:r>
              <a:rPr lang="en-US" dirty="0" smtClean="0"/>
              <a:t>Please contact Kris Sano at </a:t>
            </a:r>
            <a:r>
              <a:rPr lang="en-US" dirty="0" smtClean="0">
                <a:hlinkClick r:id="rId2"/>
              </a:rPr>
              <a:t>sanok@ohio.edu</a:t>
            </a:r>
            <a:r>
              <a:rPr lang="en-US" dirty="0" smtClean="0"/>
              <a:t> to discuss the possible prepaid entries needed.</a:t>
            </a:r>
            <a:endParaRPr lang="en-US" dirty="0"/>
          </a:p>
        </p:txBody>
      </p:sp>
    </p:spTree>
    <p:extLst>
      <p:ext uri="{BB962C8B-B14F-4D97-AF65-F5344CB8AC3E}">
        <p14:creationId xmlns:p14="http://schemas.microsoft.com/office/powerpoint/2010/main" val="31929518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3118" y="1562718"/>
            <a:ext cx="6027815" cy="372533"/>
          </a:xfrm>
        </p:spPr>
        <p:txBody>
          <a:bodyPr/>
          <a:lstStyle/>
          <a:p>
            <a:r>
              <a:rPr lang="en-US" dirty="0" smtClean="0"/>
              <a:t>Purpose</a:t>
            </a:r>
            <a:endParaRPr lang="en-US" dirty="0"/>
          </a:p>
        </p:txBody>
      </p:sp>
      <p:sp>
        <p:nvSpPr>
          <p:cNvPr id="3" name="Text Placeholder 2"/>
          <p:cNvSpPr>
            <a:spLocks noGrp="1"/>
          </p:cNvSpPr>
          <p:nvPr>
            <p:ph type="body" sz="quarter" idx="11"/>
          </p:nvPr>
        </p:nvSpPr>
        <p:spPr/>
        <p:txBody>
          <a:bodyPr/>
          <a:lstStyle/>
          <a:p>
            <a:r>
              <a:rPr lang="en-US" sz="4000" dirty="0" smtClean="0"/>
              <a:t>Standard Operating Procedure for Fiscal Year Classification of Expenditures</a:t>
            </a:r>
            <a:endParaRPr lang="en-US" sz="4000" dirty="0"/>
          </a:p>
        </p:txBody>
      </p:sp>
      <p:sp>
        <p:nvSpPr>
          <p:cNvPr id="4" name="Content Placeholder 3"/>
          <p:cNvSpPr>
            <a:spLocks noGrp="1"/>
          </p:cNvSpPr>
          <p:nvPr>
            <p:ph idx="1"/>
          </p:nvPr>
        </p:nvSpPr>
        <p:spPr>
          <a:xfrm>
            <a:off x="383618" y="2038350"/>
            <a:ext cx="11422063" cy="4610290"/>
          </a:xfrm>
        </p:spPr>
        <p:txBody>
          <a:bodyPr>
            <a:normAutofit fontScale="85000" lnSpcReduction="10000"/>
          </a:bodyPr>
          <a:lstStyle/>
          <a:p>
            <a:r>
              <a:rPr lang="en-US" dirty="0" smtClean="0"/>
              <a:t>Establishes consistent practice in the accounting for expenditures as it relates to fiscal year classification</a:t>
            </a:r>
          </a:p>
          <a:p>
            <a:r>
              <a:rPr lang="en-US" dirty="0" smtClean="0"/>
              <a:t>Determine the fiscal year in which to recognize an expense is an accounting decision predicated on the ownership of assets (for goods), or the benefit of service for all other expenditures</a:t>
            </a:r>
          </a:p>
          <a:p>
            <a:r>
              <a:rPr lang="en-US" dirty="0" smtClean="0"/>
              <a:t>Desired outcome: Accurate financial reporting, in all material respects</a:t>
            </a:r>
          </a:p>
          <a:p>
            <a:r>
              <a:rPr lang="en-US" dirty="0" smtClean="0"/>
              <a:t>Applies to University and Foundation activity</a:t>
            </a:r>
            <a:endParaRPr lang="en-US" dirty="0"/>
          </a:p>
        </p:txBody>
      </p:sp>
    </p:spTree>
    <p:extLst>
      <p:ext uri="{BB962C8B-B14F-4D97-AF65-F5344CB8AC3E}">
        <p14:creationId xmlns:p14="http://schemas.microsoft.com/office/powerpoint/2010/main" val="2552142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562718"/>
            <a:ext cx="6027815" cy="372533"/>
          </a:xfrm>
        </p:spPr>
        <p:txBody>
          <a:bodyPr/>
          <a:lstStyle/>
          <a:p>
            <a:r>
              <a:rPr lang="en-US" dirty="0" smtClean="0"/>
              <a:t>Year End Cutoff</a:t>
            </a:r>
            <a:endParaRPr lang="en-US" dirty="0"/>
          </a:p>
        </p:txBody>
      </p:sp>
      <p:sp>
        <p:nvSpPr>
          <p:cNvPr id="3" name="Text Placeholder 2"/>
          <p:cNvSpPr>
            <a:spLocks noGrp="1"/>
          </p:cNvSpPr>
          <p:nvPr>
            <p:ph type="body" sz="quarter" idx="11"/>
          </p:nvPr>
        </p:nvSpPr>
        <p:spPr>
          <a:xfrm>
            <a:off x="383118" y="327215"/>
            <a:ext cx="11421533" cy="1253936"/>
          </a:xfrm>
        </p:spPr>
        <p:txBody>
          <a:bodyPr/>
          <a:lstStyle/>
          <a:p>
            <a:r>
              <a:rPr lang="en-US" sz="4000" dirty="0"/>
              <a:t>Standard Operating Procedure for Fiscal Year Classification of </a:t>
            </a:r>
            <a:r>
              <a:rPr lang="en-US" sz="4000" dirty="0" smtClean="0"/>
              <a:t>Expenditures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00432270"/>
              </p:ext>
            </p:extLst>
          </p:nvPr>
        </p:nvGraphicFramePr>
        <p:xfrm>
          <a:off x="384175" y="2009773"/>
          <a:ext cx="11422065" cy="4681174"/>
        </p:xfrm>
        <a:graphic>
          <a:graphicData uri="http://schemas.openxmlformats.org/drawingml/2006/table">
            <a:tbl>
              <a:tblPr firstRow="1" bandRow="1">
                <a:tableStyleId>{7E9639D4-E3E2-4D34-9284-5A2195B3D0D7}</a:tableStyleId>
              </a:tblPr>
              <a:tblGrid>
                <a:gridCol w="1501775">
                  <a:extLst>
                    <a:ext uri="{9D8B030D-6E8A-4147-A177-3AD203B41FA5}">
                      <a16:colId xmlns:a16="http://schemas.microsoft.com/office/drawing/2014/main" val="1762395703"/>
                    </a:ext>
                  </a:extLst>
                </a:gridCol>
                <a:gridCol w="1390650">
                  <a:extLst>
                    <a:ext uri="{9D8B030D-6E8A-4147-A177-3AD203B41FA5}">
                      <a16:colId xmlns:a16="http://schemas.microsoft.com/office/drawing/2014/main" val="1094089883"/>
                    </a:ext>
                  </a:extLst>
                </a:gridCol>
                <a:gridCol w="1790700">
                  <a:extLst>
                    <a:ext uri="{9D8B030D-6E8A-4147-A177-3AD203B41FA5}">
                      <a16:colId xmlns:a16="http://schemas.microsoft.com/office/drawing/2014/main" val="2258629673"/>
                    </a:ext>
                  </a:extLst>
                </a:gridCol>
                <a:gridCol w="1419225">
                  <a:extLst>
                    <a:ext uri="{9D8B030D-6E8A-4147-A177-3AD203B41FA5}">
                      <a16:colId xmlns:a16="http://schemas.microsoft.com/office/drawing/2014/main" val="4243652273"/>
                    </a:ext>
                  </a:extLst>
                </a:gridCol>
                <a:gridCol w="5319715">
                  <a:extLst>
                    <a:ext uri="{9D8B030D-6E8A-4147-A177-3AD203B41FA5}">
                      <a16:colId xmlns:a16="http://schemas.microsoft.com/office/drawing/2014/main" val="663420357"/>
                    </a:ext>
                  </a:extLst>
                </a:gridCol>
              </a:tblGrid>
              <a:tr h="323852">
                <a:tc>
                  <a:txBody>
                    <a:bodyPr/>
                    <a:lstStyle/>
                    <a:p>
                      <a:endParaRPr lang="en-US" dirty="0"/>
                    </a:p>
                  </a:txBody>
                  <a:tcPr>
                    <a:lnB w="12700" cap="flat" cmpd="sng" algn="ctr">
                      <a:solidFill>
                        <a:schemeClr val="tx1"/>
                      </a:solidFill>
                      <a:prstDash val="solid"/>
                      <a:round/>
                      <a:headEnd type="none" w="med" len="med"/>
                      <a:tailEnd type="none" w="med" len="med"/>
                    </a:lnB>
                    <a:solidFill>
                      <a:srgbClr val="00694E"/>
                    </a:solidFill>
                  </a:tcPr>
                </a:tc>
                <a:tc gridSpan="3">
                  <a:txBody>
                    <a:bodyPr/>
                    <a:lstStyle/>
                    <a:p>
                      <a:pPr algn="ctr"/>
                      <a:r>
                        <a:rPr lang="en-US" sz="1400" dirty="0" smtClean="0"/>
                        <a:t>Date Invoice Received in Finance</a:t>
                      </a:r>
                      <a:endParaRPr lang="en-US" sz="1400" dirty="0"/>
                    </a:p>
                  </a:txBody>
                  <a:tcPr>
                    <a:lnB w="12700" cap="flat" cmpd="sng" algn="ctr">
                      <a:solidFill>
                        <a:schemeClr val="tx1"/>
                      </a:solidFill>
                      <a:prstDash val="solid"/>
                      <a:round/>
                      <a:headEnd type="none" w="med" len="med"/>
                      <a:tailEnd type="none" w="med" len="med"/>
                    </a:lnB>
                    <a:solidFill>
                      <a:srgbClr val="00694E"/>
                    </a:solidFill>
                  </a:tcPr>
                </a:tc>
                <a:tc hMerge="1">
                  <a:txBody>
                    <a:bodyPr/>
                    <a:lstStyle/>
                    <a:p>
                      <a:endParaRPr lang="en-US" dirty="0"/>
                    </a:p>
                  </a:txBody>
                  <a:tcPr>
                    <a:solidFill>
                      <a:srgbClr val="00694E"/>
                    </a:solidFill>
                  </a:tcPr>
                </a:tc>
                <a:tc hMerge="1">
                  <a:txBody>
                    <a:bodyPr/>
                    <a:lstStyle/>
                    <a:p>
                      <a:endParaRPr lang="en-US" dirty="0"/>
                    </a:p>
                  </a:txBody>
                  <a:tcPr>
                    <a:solidFill>
                      <a:srgbClr val="00694E"/>
                    </a:solidFill>
                  </a:tcPr>
                </a:tc>
                <a:tc>
                  <a:txBody>
                    <a:bodyPr/>
                    <a:lstStyle/>
                    <a:p>
                      <a:endParaRPr lang="en-US" dirty="0"/>
                    </a:p>
                  </a:txBody>
                  <a:tcPr>
                    <a:lnB w="12700" cap="flat" cmpd="sng" algn="ctr">
                      <a:solidFill>
                        <a:schemeClr val="tx1"/>
                      </a:solidFill>
                      <a:prstDash val="solid"/>
                      <a:round/>
                      <a:headEnd type="none" w="med" len="med"/>
                      <a:tailEnd type="none" w="med" len="med"/>
                    </a:lnB>
                    <a:solidFill>
                      <a:srgbClr val="00694E"/>
                    </a:solidFill>
                  </a:tcPr>
                </a:tc>
                <a:extLst>
                  <a:ext uri="{0D108BD9-81ED-4DB2-BD59-A6C34878D82A}">
                    <a16:rowId xmlns:a16="http://schemas.microsoft.com/office/drawing/2014/main" val="1601012071"/>
                  </a:ext>
                </a:extLst>
              </a:tr>
              <a:tr h="749254">
                <a:tc>
                  <a:txBody>
                    <a:bodyPr/>
                    <a:lstStyle/>
                    <a:p>
                      <a:pPr algn="ctr"/>
                      <a:r>
                        <a:rPr lang="en-US" sz="1400" b="1" dirty="0" smtClean="0"/>
                        <a:t>Type of Expenditure</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March 1 – June 30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July 1 – </a:t>
                      </a:r>
                    </a:p>
                    <a:p>
                      <a:pPr algn="ctr"/>
                      <a:r>
                        <a:rPr lang="en-US" sz="1400" b="1" dirty="0" smtClean="0"/>
                        <a:t>July 31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400" b="1" dirty="0" smtClean="0"/>
                        <a:t>July 31 or after (Deadline for 2</a:t>
                      </a:r>
                      <a:r>
                        <a:rPr lang="en-US" sz="1400" b="1" baseline="30000" dirty="0" smtClean="0"/>
                        <a:t>nd</a:t>
                      </a:r>
                      <a:r>
                        <a:rPr lang="en-US" sz="1400" b="1" dirty="0" smtClean="0"/>
                        <a:t> Close)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Process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8829"/>
                  </a:ext>
                </a:extLst>
              </a:tr>
              <a:tr h="1136698">
                <a:tc>
                  <a:txBody>
                    <a:bodyPr/>
                    <a:lstStyle/>
                    <a:p>
                      <a:r>
                        <a:rPr lang="en-US" sz="1400" b="1" dirty="0" smtClean="0"/>
                        <a:t>Travel</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FY 19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the fiscal year in which travel period</a:t>
                      </a:r>
                      <a:r>
                        <a:rPr lang="en-US" sz="1400" baseline="0" dirty="0" smtClean="0"/>
                        <a:t> ends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FY20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General Ledger (GL) date and the terms date for GL. Grants Accounting reviews paper invoices and payment requests received by their office to ensure the correct expenditure item date is assigned so it is recorded in the correct fiscal year. </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7517661"/>
                  </a:ext>
                </a:extLst>
              </a:tr>
              <a:tr h="921433">
                <a:tc>
                  <a:txBody>
                    <a:bodyPr/>
                    <a:lstStyle/>
                    <a:p>
                      <a:r>
                        <a:rPr lang="en-US" sz="1400" b="1" dirty="0" smtClean="0"/>
                        <a:t>Services</a:t>
                      </a:r>
                      <a:r>
                        <a:rPr lang="en-US" sz="1400" b="1" baseline="0" dirty="0" smtClean="0"/>
                        <a:t> and Utilities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 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Accounted for in the  fiscal year in which  the service ends</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FY20</a:t>
                      </a:r>
                    </a:p>
                    <a:p>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GL date and the terms date for GL. Grants Accounting reviews paper invoices and payment requests received by their office to ensure the correct expenditure item date is assigned so it is recorded in the correct fiscal year. </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258270"/>
                  </a:ext>
                </a:extLst>
              </a:tr>
              <a:tr h="1310053">
                <a:tc>
                  <a:txBody>
                    <a:bodyPr/>
                    <a:lstStyle/>
                    <a:p>
                      <a:r>
                        <a:rPr lang="en-US" sz="1600" b="1" dirty="0" smtClean="0"/>
                        <a:t>Goods</a:t>
                      </a: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600" dirty="0" smtClean="0"/>
                        <a:t>Accounted for in FY 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Accounted for in the  fiscal year in which  the goods are received – no date goods received use invoice date</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FY20</a:t>
                      </a:r>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GL date and the terms date for GL. Grants Accounting reviews paper invoices and payment requests received by their office to ensure the correct expenditure item date is assigned so it is recorded in the correct fiscal year. </a:t>
                      </a:r>
                      <a:endParaRPr 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47189311"/>
                  </a:ext>
                </a:extLst>
              </a:tr>
            </a:tbl>
          </a:graphicData>
        </a:graphic>
      </p:graphicFrame>
    </p:spTree>
    <p:extLst>
      <p:ext uri="{BB962C8B-B14F-4D97-AF65-F5344CB8AC3E}">
        <p14:creationId xmlns:p14="http://schemas.microsoft.com/office/powerpoint/2010/main" val="2492887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562718"/>
            <a:ext cx="6027815" cy="372533"/>
          </a:xfrm>
        </p:spPr>
        <p:txBody>
          <a:bodyPr/>
          <a:lstStyle/>
          <a:p>
            <a:r>
              <a:rPr lang="en-US" dirty="0" smtClean="0"/>
              <a:t>Year End Cutoff</a:t>
            </a:r>
            <a:endParaRPr lang="en-US" dirty="0"/>
          </a:p>
        </p:txBody>
      </p:sp>
      <p:sp>
        <p:nvSpPr>
          <p:cNvPr id="3" name="Text Placeholder 2"/>
          <p:cNvSpPr>
            <a:spLocks noGrp="1"/>
          </p:cNvSpPr>
          <p:nvPr>
            <p:ph type="body" sz="quarter" idx="11"/>
          </p:nvPr>
        </p:nvSpPr>
        <p:spPr>
          <a:xfrm>
            <a:off x="383118" y="327215"/>
            <a:ext cx="11421533" cy="1253936"/>
          </a:xfrm>
        </p:spPr>
        <p:txBody>
          <a:bodyPr/>
          <a:lstStyle/>
          <a:p>
            <a:r>
              <a:rPr lang="en-US" sz="4000" dirty="0"/>
              <a:t>Standard Operating Procedure for Fiscal Year Classification of </a:t>
            </a:r>
            <a:r>
              <a:rPr lang="en-US" sz="4000" dirty="0" smtClean="0"/>
              <a:t>Expenditures</a:t>
            </a:r>
            <a:endParaRPr lang="en-US" sz="4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3592669"/>
              </p:ext>
            </p:extLst>
          </p:nvPr>
        </p:nvGraphicFramePr>
        <p:xfrm>
          <a:off x="384175" y="2009773"/>
          <a:ext cx="11422065" cy="4041094"/>
        </p:xfrm>
        <a:graphic>
          <a:graphicData uri="http://schemas.openxmlformats.org/drawingml/2006/table">
            <a:tbl>
              <a:tblPr firstRow="1" bandRow="1">
                <a:tableStyleId>{7E9639D4-E3E2-4D34-9284-5A2195B3D0D7}</a:tableStyleId>
              </a:tblPr>
              <a:tblGrid>
                <a:gridCol w="1501775">
                  <a:extLst>
                    <a:ext uri="{9D8B030D-6E8A-4147-A177-3AD203B41FA5}">
                      <a16:colId xmlns:a16="http://schemas.microsoft.com/office/drawing/2014/main" val="1762395703"/>
                    </a:ext>
                  </a:extLst>
                </a:gridCol>
                <a:gridCol w="1409700">
                  <a:extLst>
                    <a:ext uri="{9D8B030D-6E8A-4147-A177-3AD203B41FA5}">
                      <a16:colId xmlns:a16="http://schemas.microsoft.com/office/drawing/2014/main" val="1094089883"/>
                    </a:ext>
                  </a:extLst>
                </a:gridCol>
                <a:gridCol w="1771650">
                  <a:extLst>
                    <a:ext uri="{9D8B030D-6E8A-4147-A177-3AD203B41FA5}">
                      <a16:colId xmlns:a16="http://schemas.microsoft.com/office/drawing/2014/main" val="2258629673"/>
                    </a:ext>
                  </a:extLst>
                </a:gridCol>
                <a:gridCol w="1419225">
                  <a:extLst>
                    <a:ext uri="{9D8B030D-6E8A-4147-A177-3AD203B41FA5}">
                      <a16:colId xmlns:a16="http://schemas.microsoft.com/office/drawing/2014/main" val="4243652273"/>
                    </a:ext>
                  </a:extLst>
                </a:gridCol>
                <a:gridCol w="5319715">
                  <a:extLst>
                    <a:ext uri="{9D8B030D-6E8A-4147-A177-3AD203B41FA5}">
                      <a16:colId xmlns:a16="http://schemas.microsoft.com/office/drawing/2014/main" val="663420357"/>
                    </a:ext>
                  </a:extLst>
                </a:gridCol>
              </a:tblGrid>
              <a:tr h="285752">
                <a:tc>
                  <a:txBody>
                    <a:bodyPr/>
                    <a:lstStyle/>
                    <a:p>
                      <a:endParaRPr lang="en-US" dirty="0"/>
                    </a:p>
                  </a:txBody>
                  <a:tcPr>
                    <a:lnB w="12700" cap="flat" cmpd="sng" algn="ctr">
                      <a:solidFill>
                        <a:schemeClr val="tx1"/>
                      </a:solidFill>
                      <a:prstDash val="solid"/>
                      <a:round/>
                      <a:headEnd type="none" w="med" len="med"/>
                      <a:tailEnd type="none" w="med" len="med"/>
                    </a:lnB>
                    <a:solidFill>
                      <a:srgbClr val="00694E"/>
                    </a:solidFill>
                  </a:tcPr>
                </a:tc>
                <a:tc gridSpan="3">
                  <a:txBody>
                    <a:bodyPr/>
                    <a:lstStyle/>
                    <a:p>
                      <a:pPr algn="ctr"/>
                      <a:r>
                        <a:rPr lang="en-US" sz="1400" dirty="0" smtClean="0"/>
                        <a:t>Date Invoice Received in Finance</a:t>
                      </a:r>
                      <a:endParaRPr lang="en-US" sz="1400" dirty="0"/>
                    </a:p>
                  </a:txBody>
                  <a:tcPr>
                    <a:lnB w="12700" cap="flat" cmpd="sng" algn="ctr">
                      <a:solidFill>
                        <a:schemeClr val="tx1"/>
                      </a:solidFill>
                      <a:prstDash val="solid"/>
                      <a:round/>
                      <a:headEnd type="none" w="med" len="med"/>
                      <a:tailEnd type="none" w="med" len="med"/>
                    </a:lnB>
                    <a:solidFill>
                      <a:srgbClr val="00694E"/>
                    </a:solidFill>
                  </a:tcPr>
                </a:tc>
                <a:tc hMerge="1">
                  <a:txBody>
                    <a:bodyPr/>
                    <a:lstStyle/>
                    <a:p>
                      <a:endParaRPr lang="en-US" dirty="0"/>
                    </a:p>
                  </a:txBody>
                  <a:tcPr>
                    <a:solidFill>
                      <a:srgbClr val="00694E"/>
                    </a:solidFill>
                  </a:tcPr>
                </a:tc>
                <a:tc hMerge="1">
                  <a:txBody>
                    <a:bodyPr/>
                    <a:lstStyle/>
                    <a:p>
                      <a:endParaRPr lang="en-US" dirty="0"/>
                    </a:p>
                  </a:txBody>
                  <a:tcPr>
                    <a:solidFill>
                      <a:srgbClr val="00694E"/>
                    </a:solidFill>
                  </a:tcPr>
                </a:tc>
                <a:tc>
                  <a:txBody>
                    <a:bodyPr/>
                    <a:lstStyle/>
                    <a:p>
                      <a:endParaRPr lang="en-US" dirty="0"/>
                    </a:p>
                  </a:txBody>
                  <a:tcPr>
                    <a:lnB w="12700" cap="flat" cmpd="sng" algn="ctr">
                      <a:solidFill>
                        <a:schemeClr val="tx1"/>
                      </a:solidFill>
                      <a:prstDash val="solid"/>
                      <a:round/>
                      <a:headEnd type="none" w="med" len="med"/>
                      <a:tailEnd type="none" w="med" len="med"/>
                    </a:lnB>
                    <a:solidFill>
                      <a:srgbClr val="00694E"/>
                    </a:solidFill>
                  </a:tcPr>
                </a:tc>
                <a:extLst>
                  <a:ext uri="{0D108BD9-81ED-4DB2-BD59-A6C34878D82A}">
                    <a16:rowId xmlns:a16="http://schemas.microsoft.com/office/drawing/2014/main" val="1601012071"/>
                  </a:ext>
                </a:extLst>
              </a:tr>
              <a:tr h="749254">
                <a:tc>
                  <a:txBody>
                    <a:bodyPr/>
                    <a:lstStyle/>
                    <a:p>
                      <a:pPr algn="ctr"/>
                      <a:r>
                        <a:rPr lang="en-US" sz="1400" b="1" dirty="0" smtClean="0"/>
                        <a:t>Type of Expenditure</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March 1 – June 30</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July 1 – </a:t>
                      </a:r>
                    </a:p>
                    <a:p>
                      <a:pPr algn="ctr"/>
                      <a:r>
                        <a:rPr lang="en-US" sz="1400" b="1" dirty="0" smtClean="0"/>
                        <a:t>July 31</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400" b="1" dirty="0" smtClean="0"/>
                        <a:t>July 31 or after (Deadline for 2</a:t>
                      </a:r>
                      <a:r>
                        <a:rPr lang="en-US" sz="1400" b="1" baseline="30000" dirty="0" smtClean="0"/>
                        <a:t>nd</a:t>
                      </a:r>
                      <a:r>
                        <a:rPr lang="en-US" sz="1400" b="1" dirty="0" smtClean="0"/>
                        <a:t> Close)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Process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98829"/>
                  </a:ext>
                </a:extLst>
              </a:tr>
              <a:tr h="593159">
                <a:tc>
                  <a:txBody>
                    <a:bodyPr/>
                    <a:lstStyle/>
                    <a:p>
                      <a:r>
                        <a:rPr lang="en-US" sz="1400" b="1" dirty="0" smtClean="0"/>
                        <a:t>Memberships &amp;</a:t>
                      </a:r>
                      <a:r>
                        <a:rPr lang="en-US" sz="1400" b="1" baseline="0" dirty="0" smtClean="0"/>
                        <a:t> Utilities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FY19</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FY20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dirty="0" smtClean="0"/>
                        <a:t>Accounted for in FY20</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GL date and the terms date for GL. Grants Accounting reviews paper invoices and payment requests received by their office to ensure the correct expenditure item date is assigned so it is recorded in the correct fiscal year.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6003256"/>
                  </a:ext>
                </a:extLst>
              </a:tr>
              <a:tr h="593159">
                <a:tc>
                  <a:txBody>
                    <a:bodyPr/>
                    <a:lstStyle/>
                    <a:p>
                      <a:r>
                        <a:rPr lang="en-US" sz="1400" b="1" dirty="0" smtClean="0"/>
                        <a:t>Maintenance Agreements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Accounted for in FY 20 unless only through June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GL date and the terms date for GL. Grants Accounting reviews paper invoices and payment requests received by their office to ensure the correct expenditure item date is assigned so it is recorded in the correct fiscal year.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3015083"/>
                  </a:ext>
                </a:extLst>
              </a:tr>
              <a:tr h="593159">
                <a:tc>
                  <a:txBody>
                    <a:bodyPr/>
                    <a:lstStyle/>
                    <a:p>
                      <a:r>
                        <a:rPr lang="en-US" sz="1400" b="1" dirty="0" smtClean="0"/>
                        <a:t>P-Card Transactions</a:t>
                      </a:r>
                      <a:endParaRPr lang="en-US" sz="1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Transactions will be posted based on FY of transaction date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400" dirty="0" smtClean="0"/>
                        <a:t>Accounted for in FY20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400" kern="1200" dirty="0" smtClean="0">
                          <a:solidFill>
                            <a:schemeClr val="tx1"/>
                          </a:solidFill>
                          <a:effectLst/>
                          <a:latin typeface="+mn-lt"/>
                          <a:ea typeface="+mn-ea"/>
                          <a:cs typeface="+mn-cs"/>
                        </a:rPr>
                        <a:t>Back dating – change GL date and the terms date for GL. Grants Accounting reviews paper invoices and payment requests received by their office to ensure the correct expenditure item date is assigned so it is recorded in the correct fiscal year. </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0318588"/>
                  </a:ext>
                </a:extLst>
              </a:tr>
            </a:tbl>
          </a:graphicData>
        </a:graphic>
      </p:graphicFrame>
    </p:spTree>
    <p:extLst>
      <p:ext uri="{BB962C8B-B14F-4D97-AF65-F5344CB8AC3E}">
        <p14:creationId xmlns:p14="http://schemas.microsoft.com/office/powerpoint/2010/main" val="37621774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Standard Operating Procedure for Fiscal Year Classification of Expenditures</a:t>
            </a:r>
          </a:p>
          <a:p>
            <a:endParaRPr lang="en-US" dirty="0"/>
          </a:p>
        </p:txBody>
      </p:sp>
      <p:sp>
        <p:nvSpPr>
          <p:cNvPr id="4" name="Content Placeholder 3"/>
          <p:cNvSpPr>
            <a:spLocks noGrp="1"/>
          </p:cNvSpPr>
          <p:nvPr>
            <p:ph idx="1"/>
          </p:nvPr>
        </p:nvSpPr>
        <p:spPr>
          <a:xfrm>
            <a:off x="383618" y="1876425"/>
            <a:ext cx="11422063" cy="4772215"/>
          </a:xfrm>
        </p:spPr>
        <p:txBody>
          <a:bodyPr>
            <a:normAutofit fontScale="77500" lnSpcReduction="20000"/>
          </a:bodyPr>
          <a:lstStyle/>
          <a:p>
            <a:r>
              <a:rPr lang="en-US" dirty="0" smtClean="0"/>
              <a:t>Finance will review invoices exceeding $10,000 until </a:t>
            </a:r>
            <a:r>
              <a:rPr lang="en-US" b="1" dirty="0" smtClean="0"/>
              <a:t>August 9</a:t>
            </a:r>
            <a:r>
              <a:rPr lang="en-US" b="1" baseline="30000" dirty="0" smtClean="0"/>
              <a:t>th</a:t>
            </a:r>
            <a:r>
              <a:rPr lang="en-US" dirty="0" smtClean="0"/>
              <a:t>.</a:t>
            </a:r>
          </a:p>
          <a:p>
            <a:pPr>
              <a:spcAft>
                <a:spcPts val="1800"/>
              </a:spcAft>
            </a:pPr>
            <a:r>
              <a:rPr lang="en-US" dirty="0" smtClean="0"/>
              <a:t>Invoices that have activity in both fiscal years or in the incorrect fiscal year may be adjusted with a journal entry if the incorrect amount is greater than $10,000</a:t>
            </a:r>
          </a:p>
          <a:p>
            <a:r>
              <a:rPr lang="en-US" b="1" dirty="0" smtClean="0"/>
              <a:t>NOTE</a:t>
            </a:r>
            <a:r>
              <a:rPr lang="en-US" dirty="0" smtClean="0"/>
              <a:t>: Please be aware that we have a year-end accrual process for invoices greater than $10,000. If you receive goods or services before June 30 but you did not receive an invoice or the invoice did not get entered by 2</a:t>
            </a:r>
            <a:r>
              <a:rPr lang="en-US" baseline="30000" dirty="0" smtClean="0"/>
              <a:t>nd</a:t>
            </a:r>
            <a:r>
              <a:rPr lang="en-US" dirty="0" smtClean="0"/>
              <a:t> close, please contact Kris Sano </a:t>
            </a:r>
            <a:r>
              <a:rPr lang="en-US" dirty="0" smtClean="0">
                <a:hlinkClick r:id="rId2"/>
              </a:rPr>
              <a:t>sanok@ohio.edu</a:t>
            </a:r>
            <a:r>
              <a:rPr lang="en-US" dirty="0" smtClean="0"/>
              <a:t> to discuss the possibility of an accrual entry</a:t>
            </a:r>
          </a:p>
        </p:txBody>
      </p:sp>
    </p:spTree>
    <p:extLst>
      <p:ext uri="{BB962C8B-B14F-4D97-AF65-F5344CB8AC3E}">
        <p14:creationId xmlns:p14="http://schemas.microsoft.com/office/powerpoint/2010/main" val="9118831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1092011"/>
          </a:xfrm>
        </p:spPr>
        <p:txBody>
          <a:bodyPr/>
          <a:lstStyle/>
          <a:p>
            <a:r>
              <a:rPr lang="en-US" dirty="0" smtClean="0"/>
              <a:t>Grants Accounting Overspent Balances</a:t>
            </a:r>
            <a:endParaRPr lang="en-US" dirty="0"/>
          </a:p>
        </p:txBody>
      </p:sp>
      <p:sp>
        <p:nvSpPr>
          <p:cNvPr id="4" name="Content Placeholder 3"/>
          <p:cNvSpPr>
            <a:spLocks noGrp="1"/>
          </p:cNvSpPr>
          <p:nvPr>
            <p:ph idx="1"/>
          </p:nvPr>
        </p:nvSpPr>
        <p:spPr>
          <a:xfrm>
            <a:off x="383618" y="1419225"/>
            <a:ext cx="11422063" cy="5229415"/>
          </a:xfrm>
        </p:spPr>
        <p:txBody>
          <a:bodyPr>
            <a:normAutofit fontScale="77500" lnSpcReduction="20000"/>
          </a:bodyPr>
          <a:lstStyle/>
          <a:p>
            <a:r>
              <a:rPr lang="en-US" dirty="0" smtClean="0"/>
              <a:t>Accounts maintained in Grants Accounting module (Internal, Sponsored and Cost Share Awards) cannot be overspent and must be closed out timely</a:t>
            </a:r>
          </a:p>
          <a:p>
            <a:pPr lvl="1"/>
            <a:r>
              <a:rPr lang="en-US" dirty="0" smtClean="0"/>
              <a:t>Accounts reviewed on a monthly basis to correct overspent balances</a:t>
            </a:r>
          </a:p>
          <a:p>
            <a:pPr lvl="1"/>
            <a:r>
              <a:rPr lang="en-US" dirty="0" smtClean="0"/>
              <a:t>Accounting corrections submitted timely (60 day accounting correction rule)</a:t>
            </a:r>
          </a:p>
          <a:p>
            <a:pPr lvl="1"/>
            <a:r>
              <a:rPr lang="en-US" dirty="0" smtClean="0"/>
              <a:t>Accounts </a:t>
            </a:r>
            <a:r>
              <a:rPr lang="en-US" u="sng" dirty="0" smtClean="0"/>
              <a:t>must meet all fiscal year end timelines (may mean making adjustments prior to 60 day rule)</a:t>
            </a:r>
          </a:p>
          <a:p>
            <a:r>
              <a:rPr lang="en-US" dirty="0" smtClean="0"/>
              <a:t>Departments highly encouraged to use Grants Funds Available in OBI to view overspent accounts (sort based on Overspent prompt)</a:t>
            </a:r>
            <a:endParaRPr lang="en-US" dirty="0"/>
          </a:p>
        </p:txBody>
      </p:sp>
    </p:spTree>
    <p:extLst>
      <p:ext uri="{BB962C8B-B14F-4D97-AF65-F5344CB8AC3E}">
        <p14:creationId xmlns:p14="http://schemas.microsoft.com/office/powerpoint/2010/main" val="21348473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01511"/>
          </a:xfrm>
        </p:spPr>
        <p:txBody>
          <a:bodyPr/>
          <a:lstStyle/>
          <a:p>
            <a:r>
              <a:rPr lang="en-US" dirty="0" smtClean="0"/>
              <a:t>Example Overspent Prompt</a:t>
            </a:r>
            <a:endParaRPr lang="en-US" dirty="0"/>
          </a:p>
        </p:txBody>
      </p:sp>
      <p:sp>
        <p:nvSpPr>
          <p:cNvPr id="4" name="Content Placeholder 3"/>
          <p:cNvSpPr>
            <a:spLocks noGrp="1"/>
          </p:cNvSpPr>
          <p:nvPr>
            <p:ph idx="1"/>
          </p:nvPr>
        </p:nvSpPr>
        <p:spPr>
          <a:xfrm>
            <a:off x="113652" y="1214845"/>
            <a:ext cx="11422063" cy="5286565"/>
          </a:xfrm>
        </p:spPr>
        <p:txBody>
          <a:bodyPr>
            <a:normAutofit/>
          </a:bodyPr>
          <a:lstStyle/>
          <a:p>
            <a:r>
              <a:rPr lang="en-US" sz="2400" dirty="0" smtClean="0"/>
              <a:t>Restrict to Overspent PTAs? </a:t>
            </a:r>
            <a:r>
              <a:rPr lang="en-US" sz="2400" b="1" dirty="0" smtClean="0"/>
              <a:t>Y</a:t>
            </a:r>
          </a:p>
          <a:p>
            <a:r>
              <a:rPr lang="en-US" sz="2400" dirty="0" smtClean="0"/>
              <a:t>Include Closed Awards? </a:t>
            </a:r>
            <a:r>
              <a:rPr lang="en-US" sz="2400" b="1" dirty="0" smtClean="0"/>
              <a:t>N </a:t>
            </a:r>
            <a:r>
              <a:rPr lang="en-US" sz="2400" dirty="0" smtClean="0"/>
              <a:t>and Include Closed Projects? </a:t>
            </a:r>
            <a:r>
              <a:rPr lang="en-US" sz="2400" b="1" dirty="0" smtClean="0"/>
              <a:t>N</a:t>
            </a:r>
          </a:p>
          <a:p>
            <a:r>
              <a:rPr lang="en-US" sz="2400" dirty="0" smtClean="0"/>
              <a:t>Project Type: </a:t>
            </a:r>
            <a:r>
              <a:rPr lang="en-US" sz="2400" b="1" dirty="0" smtClean="0"/>
              <a:t>Internal</a:t>
            </a:r>
          </a:p>
          <a:p>
            <a:r>
              <a:rPr lang="en-US" sz="2400" dirty="0" smtClean="0"/>
              <a:t>Task ORG Parent Level and #Desc: </a:t>
            </a:r>
            <a:r>
              <a:rPr lang="en-US" sz="2400" b="1" dirty="0" smtClean="0"/>
              <a:t>Level C and Planning Unit</a:t>
            </a:r>
          </a:p>
          <a:p>
            <a:endParaRPr lang="en-US" sz="2400" dirty="0"/>
          </a:p>
        </p:txBody>
      </p:sp>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752" y="2974461"/>
            <a:ext cx="83058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626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Facilities Partner Group </a:t>
            </a:r>
            <a:r>
              <a:rPr lang="en-US" dirty="0" smtClean="0">
                <a:latin typeface="Arial" panose="020B0604020202020204" pitchFamily="34" charset="0"/>
                <a:cs typeface="Arial" panose="020B0604020202020204" pitchFamily="34" charset="0"/>
              </a:rPr>
              <a:t>CHARGE</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The Facilities Partner Group is charged with developing solutions to improve processes and communications between planning units and the University’s Facilities Management</a:t>
            </a:r>
            <a:r>
              <a:rPr lang="en-US" dirty="0" smtClean="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The Facilities Partner Group will gather, review, and assist in the prioritization of issues related to custodial, grounds, and building maintenance and operations. </a:t>
            </a:r>
          </a:p>
        </p:txBody>
      </p:sp>
    </p:spTree>
    <p:extLst>
      <p:ext uri="{BB962C8B-B14F-4D97-AF65-F5344CB8AC3E}">
        <p14:creationId xmlns:p14="http://schemas.microsoft.com/office/powerpoint/2010/main" val="10569292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Taxes on University Travel</a:t>
            </a:r>
            <a:endParaRPr lang="en-US" dirty="0"/>
          </a:p>
        </p:txBody>
      </p:sp>
      <p:sp>
        <p:nvSpPr>
          <p:cNvPr id="4" name="Content Placeholder 3"/>
          <p:cNvSpPr>
            <a:spLocks noGrp="1"/>
          </p:cNvSpPr>
          <p:nvPr>
            <p:ph idx="1"/>
          </p:nvPr>
        </p:nvSpPr>
        <p:spPr>
          <a:xfrm>
            <a:off x="383618" y="1447800"/>
            <a:ext cx="11422063" cy="5200840"/>
          </a:xfrm>
        </p:spPr>
        <p:txBody>
          <a:bodyPr>
            <a:noAutofit/>
          </a:bodyPr>
          <a:lstStyle/>
          <a:p>
            <a:pPr marL="0" indent="0">
              <a:buNone/>
            </a:pPr>
            <a:r>
              <a:rPr lang="en-US" sz="2800" dirty="0" smtClean="0"/>
              <a:t>As a public university in the state of Ohio, Ohio University is exempt from most types of taxation.</a:t>
            </a:r>
          </a:p>
          <a:p>
            <a:pPr lvl="1"/>
            <a:r>
              <a:rPr lang="en-US" sz="2400" dirty="0" smtClean="0"/>
              <a:t>Exempt from sales tax and lodging tax within Ohio</a:t>
            </a:r>
          </a:p>
          <a:p>
            <a:pPr lvl="1"/>
            <a:r>
              <a:rPr lang="en-US" sz="2400" dirty="0" smtClean="0"/>
              <a:t>Outside of Ohio, each state has different requirements for exemption</a:t>
            </a:r>
          </a:p>
          <a:p>
            <a:r>
              <a:rPr lang="en-US" sz="2800" u="sng" dirty="0" smtClean="0"/>
              <a:t>Sales and Lodging Tax</a:t>
            </a:r>
          </a:p>
          <a:p>
            <a:pPr lvl="1"/>
            <a:r>
              <a:rPr lang="en-US" sz="2400" dirty="0" smtClean="0"/>
              <a:t>Always check the </a:t>
            </a:r>
            <a:r>
              <a:rPr lang="en-US" sz="2400" dirty="0" smtClean="0">
                <a:hlinkClick r:id="rId2"/>
              </a:rPr>
              <a:t>Tax Exempt Purchase </a:t>
            </a:r>
            <a:r>
              <a:rPr lang="en-US" sz="2400" dirty="0" smtClean="0"/>
              <a:t>webpage before traveling</a:t>
            </a:r>
          </a:p>
          <a:p>
            <a:pPr lvl="1"/>
            <a:r>
              <a:rPr lang="en-US" sz="2400" dirty="0" smtClean="0"/>
              <a:t>Lodging tax is NOT the same as sales tax, and travelers may be required to pay lodging tax for hotel rooms and other lodging accommodations outside the state of Ohio</a:t>
            </a:r>
          </a:p>
          <a:p>
            <a:pPr lvl="2"/>
            <a:r>
              <a:rPr lang="en-US" sz="2000" dirty="0" smtClean="0"/>
              <a:t>If the tax exemption certificate provided on the </a:t>
            </a:r>
            <a:r>
              <a:rPr lang="en-US" sz="2000" dirty="0" smtClean="0">
                <a:hlinkClick r:id="rId2"/>
              </a:rPr>
              <a:t>webpage</a:t>
            </a:r>
            <a:r>
              <a:rPr lang="en-US" sz="2000" dirty="0" smtClean="0"/>
              <a:t> is refused by the hotel or lodging facility outside of the state of Ohio, the University will be required to pay the applicable tax.</a:t>
            </a:r>
          </a:p>
        </p:txBody>
      </p:sp>
    </p:spTree>
    <p:extLst>
      <p:ext uri="{BB962C8B-B14F-4D97-AF65-F5344CB8AC3E}">
        <p14:creationId xmlns:p14="http://schemas.microsoft.com/office/powerpoint/2010/main" val="21965537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Taxes on University Travel</a:t>
            </a:r>
            <a:endParaRPr lang="en-US" dirty="0"/>
          </a:p>
        </p:txBody>
      </p:sp>
      <p:sp>
        <p:nvSpPr>
          <p:cNvPr id="4" name="Content Placeholder 3"/>
          <p:cNvSpPr>
            <a:spLocks noGrp="1"/>
          </p:cNvSpPr>
          <p:nvPr>
            <p:ph idx="1"/>
          </p:nvPr>
        </p:nvSpPr>
        <p:spPr>
          <a:xfrm>
            <a:off x="383618" y="1362075"/>
            <a:ext cx="11422063" cy="5286565"/>
          </a:xfrm>
        </p:spPr>
        <p:txBody>
          <a:bodyPr>
            <a:normAutofit lnSpcReduction="10000"/>
          </a:bodyPr>
          <a:lstStyle/>
          <a:p>
            <a:r>
              <a:rPr lang="en-US" sz="2400" u="sng" dirty="0" smtClean="0"/>
              <a:t>Airfare Taxes</a:t>
            </a:r>
            <a:endParaRPr lang="en-US" sz="2400" dirty="0" smtClean="0"/>
          </a:p>
          <a:p>
            <a:pPr lvl="1"/>
            <a:r>
              <a:rPr lang="en-US" sz="2000" dirty="0" smtClean="0"/>
              <a:t>U.S. Government imposes user charges to be collected from air passengers for the purpose of expansion and improvement of the U.S. airports and airway system</a:t>
            </a:r>
          </a:p>
          <a:p>
            <a:pPr lvl="2"/>
            <a:r>
              <a:rPr lang="en-US" sz="1800" dirty="0" smtClean="0"/>
              <a:t>Only exemption from user charges is under diplomatic exemption status</a:t>
            </a:r>
          </a:p>
          <a:p>
            <a:pPr lvl="2"/>
            <a:r>
              <a:rPr lang="en-US" sz="1800" dirty="0" smtClean="0"/>
              <a:t>As a public university, Ohio University does not meet the eligibility requirements for exemption</a:t>
            </a:r>
          </a:p>
          <a:p>
            <a:r>
              <a:rPr lang="en-US" sz="2400" dirty="0" smtClean="0"/>
              <a:t>Current examples of some user charges that the University pays on each airline ticket booked</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For further information related to airfare user charges please refer to the </a:t>
            </a:r>
            <a:r>
              <a:rPr lang="en-US" sz="2400" dirty="0" smtClean="0">
                <a:hlinkClick r:id="rId2"/>
              </a:rPr>
              <a:t>U.S. Department of State, Airline Tax Exemption </a:t>
            </a:r>
            <a:r>
              <a:rPr lang="en-US" sz="2400" dirty="0" smtClean="0"/>
              <a:t>webpage</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49224924"/>
              </p:ext>
            </p:extLst>
          </p:nvPr>
        </p:nvGraphicFramePr>
        <p:xfrm>
          <a:off x="942975" y="3741251"/>
          <a:ext cx="8991600" cy="1597981"/>
        </p:xfrm>
        <a:graphic>
          <a:graphicData uri="http://schemas.openxmlformats.org/drawingml/2006/table">
            <a:tbl>
              <a:tblPr firstRow="1" firstCol="1" bandRow="1">
                <a:tableStyleId>{5940675A-B579-460E-94D1-54222C63F5DA}</a:tableStyleId>
              </a:tblPr>
              <a:tblGrid>
                <a:gridCol w="6410325">
                  <a:extLst>
                    <a:ext uri="{9D8B030D-6E8A-4147-A177-3AD203B41FA5}">
                      <a16:colId xmlns:a16="http://schemas.microsoft.com/office/drawing/2014/main" val="662858655"/>
                    </a:ext>
                  </a:extLst>
                </a:gridCol>
                <a:gridCol w="2581275">
                  <a:extLst>
                    <a:ext uri="{9D8B030D-6E8A-4147-A177-3AD203B41FA5}">
                      <a16:colId xmlns:a16="http://schemas.microsoft.com/office/drawing/2014/main" val="1178751789"/>
                    </a:ext>
                  </a:extLst>
                </a:gridCol>
              </a:tblGrid>
              <a:tr h="182880">
                <a:tc>
                  <a:txBody>
                    <a:bodyPr/>
                    <a:lstStyle/>
                    <a:p>
                      <a:pPr marL="0" marR="0" algn="ctr">
                        <a:lnSpc>
                          <a:spcPct val="107000"/>
                        </a:lnSpc>
                        <a:spcBef>
                          <a:spcPts val="0"/>
                        </a:spcBef>
                        <a:spcAft>
                          <a:spcPts val="0"/>
                        </a:spcAft>
                      </a:pPr>
                      <a:r>
                        <a:rPr lang="en-US" sz="1400" dirty="0">
                          <a:effectLst/>
                        </a:rPr>
                        <a:t>Name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Amount***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60399201"/>
                  </a:ext>
                </a:extLst>
              </a:tr>
              <a:tr h="182880">
                <a:tc>
                  <a:txBody>
                    <a:bodyPr/>
                    <a:lstStyle/>
                    <a:p>
                      <a:pPr marL="0" marR="0">
                        <a:lnSpc>
                          <a:spcPct val="107000"/>
                        </a:lnSpc>
                        <a:spcBef>
                          <a:spcPts val="0"/>
                        </a:spcBef>
                        <a:spcAft>
                          <a:spcPts val="0"/>
                        </a:spcAft>
                      </a:pPr>
                      <a:r>
                        <a:rPr lang="en-US" sz="1400">
                          <a:effectLst/>
                        </a:rPr>
                        <a:t>U.S. Excise Fee (aka U.S. Domestic Transportation Tax; U.S. Ticket Tax)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7.5% of fare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79926197"/>
                  </a:ext>
                </a:extLst>
              </a:tr>
              <a:tr h="182880">
                <a:tc>
                  <a:txBody>
                    <a:bodyPr/>
                    <a:lstStyle/>
                    <a:p>
                      <a:pPr marL="0" marR="0">
                        <a:lnSpc>
                          <a:spcPct val="107000"/>
                        </a:lnSpc>
                        <a:spcBef>
                          <a:spcPts val="0"/>
                        </a:spcBef>
                        <a:spcAft>
                          <a:spcPts val="0"/>
                        </a:spcAft>
                      </a:pPr>
                      <a:r>
                        <a:rPr lang="en-US" sz="1400">
                          <a:effectLst/>
                        </a:rPr>
                        <a:t>Travel Facilities Tax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$8.70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584907559"/>
                  </a:ext>
                </a:extLst>
              </a:tr>
              <a:tr h="182880">
                <a:tc>
                  <a:txBody>
                    <a:bodyPr/>
                    <a:lstStyle/>
                    <a:p>
                      <a:pPr marL="0" marR="0">
                        <a:lnSpc>
                          <a:spcPct val="107000"/>
                        </a:lnSpc>
                        <a:spcBef>
                          <a:spcPts val="0"/>
                        </a:spcBef>
                        <a:spcAft>
                          <a:spcPts val="0"/>
                        </a:spcAft>
                      </a:pPr>
                      <a:r>
                        <a:rPr lang="en-US" sz="1400">
                          <a:effectLst/>
                        </a:rPr>
                        <a:t>U.S. Federal Segment Fee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$4.00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608882385"/>
                  </a:ext>
                </a:extLst>
              </a:tr>
              <a:tr h="182880">
                <a:tc>
                  <a:txBody>
                    <a:bodyPr/>
                    <a:lstStyle/>
                    <a:p>
                      <a:pPr marL="0" marR="0">
                        <a:lnSpc>
                          <a:spcPct val="107000"/>
                        </a:lnSpc>
                        <a:spcBef>
                          <a:spcPts val="0"/>
                        </a:spcBef>
                        <a:spcAft>
                          <a:spcPts val="0"/>
                        </a:spcAft>
                      </a:pPr>
                      <a:r>
                        <a:rPr lang="en-US" sz="1400">
                          <a:effectLst/>
                        </a:rPr>
                        <a:t>Passenger Facility Charge (PFC)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up to $4.50 per flight segment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271773998"/>
                  </a:ext>
                </a:extLst>
              </a:tr>
              <a:tr h="182880">
                <a:tc>
                  <a:txBody>
                    <a:bodyPr/>
                    <a:lstStyle/>
                    <a:p>
                      <a:pPr marL="0" marR="0">
                        <a:lnSpc>
                          <a:spcPct val="107000"/>
                        </a:lnSpc>
                        <a:spcBef>
                          <a:spcPts val="0"/>
                        </a:spcBef>
                        <a:spcAft>
                          <a:spcPts val="0"/>
                        </a:spcAft>
                      </a:pPr>
                      <a:r>
                        <a:rPr lang="en-US" sz="1400">
                          <a:effectLst/>
                        </a:rPr>
                        <a:t>U.S. International Transportation (Arrival/Departure) Tax</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a:effectLst/>
                        </a:rPr>
                        <a:t>$17.50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58527875"/>
                  </a:ext>
                </a:extLst>
              </a:tr>
              <a:tr h="182880">
                <a:tc>
                  <a:txBody>
                    <a:bodyPr/>
                    <a:lstStyle/>
                    <a:p>
                      <a:pPr marL="0" marR="0">
                        <a:lnSpc>
                          <a:spcPct val="107000"/>
                        </a:lnSpc>
                        <a:spcBef>
                          <a:spcPts val="0"/>
                        </a:spcBef>
                        <a:spcAft>
                          <a:spcPts val="0"/>
                        </a:spcAft>
                      </a:pPr>
                      <a:r>
                        <a:rPr lang="en-US" sz="1400" dirty="0">
                          <a:effectLst/>
                        </a:rPr>
                        <a:t>September 11th Security Fee (aka U.S. Passenger Civil Aviation Security Fee)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1400" dirty="0">
                          <a:effectLst/>
                        </a:rPr>
                        <a:t>$5.60 per </a:t>
                      </a:r>
                      <a:r>
                        <a:rPr lang="en-US" sz="1400" dirty="0" err="1">
                          <a:effectLst/>
                        </a:rPr>
                        <a:t>deplanement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31140917"/>
                  </a:ext>
                </a:extLst>
              </a:tr>
            </a:tbl>
          </a:graphicData>
        </a:graphic>
      </p:graphicFrame>
      <p:sp>
        <p:nvSpPr>
          <p:cNvPr id="6" name="Rectangle 1"/>
          <p:cNvSpPr>
            <a:spLocks noChangeArrowheads="1"/>
          </p:cNvSpPr>
          <p:nvPr/>
        </p:nvSpPr>
        <p:spPr bwMode="auto">
          <a:xfrm>
            <a:off x="914400" y="521842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chemeClr val="tx1"/>
                </a:solidFill>
                <a:effectLst/>
                <a:latin typeface="Barlow" panose="00000500000000000000" pitchFamily="50" charset="0"/>
                <a:ea typeface="Calibri" panose="020F0502020204030204" pitchFamily="34" charset="0"/>
                <a:cs typeface="Times New Roman" panose="02020603050405020304" pitchFamily="18" charset="0"/>
              </a:rPr>
              <a:t>*** These fees were as of September 2014 and are subject to change by the U.S. Government with no notice.</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043294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Business Matters</a:t>
            </a:r>
            <a:endParaRPr lang="en-US" dirty="0"/>
          </a:p>
        </p:txBody>
      </p:sp>
      <p:sp>
        <p:nvSpPr>
          <p:cNvPr id="4" name="Content Placeholder 3"/>
          <p:cNvSpPr>
            <a:spLocks noGrp="1"/>
          </p:cNvSpPr>
          <p:nvPr>
            <p:ph idx="1"/>
          </p:nvPr>
        </p:nvSpPr>
        <p:spPr>
          <a:xfrm>
            <a:off x="383618" y="1447800"/>
            <a:ext cx="11422063" cy="5200840"/>
          </a:xfrm>
        </p:spPr>
        <p:txBody>
          <a:bodyPr>
            <a:normAutofit fontScale="92500" lnSpcReduction="10000"/>
          </a:bodyPr>
          <a:lstStyle/>
          <a:p>
            <a:r>
              <a:rPr lang="en-US" dirty="0" smtClean="0"/>
              <a:t>You asked, we listened! BU$INE$$ MATTER$ is back.</a:t>
            </a:r>
          </a:p>
          <a:p>
            <a:r>
              <a:rPr lang="en-US" dirty="0" smtClean="0"/>
              <a:t>Finance’s monthly newsletter will be emailed to the Finance News Distribution list</a:t>
            </a:r>
          </a:p>
          <a:p>
            <a:pPr lvl="1"/>
            <a:r>
              <a:rPr lang="en-US" dirty="0" smtClean="0"/>
              <a:t>Articles will still be posted on the Finance webpage news section as news arises</a:t>
            </a:r>
          </a:p>
          <a:p>
            <a:r>
              <a:rPr lang="en-US" dirty="0" smtClean="0"/>
              <a:t>Want to receive the newsletter?</a:t>
            </a:r>
          </a:p>
          <a:p>
            <a:pPr lvl="1"/>
            <a:r>
              <a:rPr lang="en-US" dirty="0" smtClean="0"/>
              <a:t>Follow the steps on the OHIO OIT </a:t>
            </a:r>
            <a:r>
              <a:rPr lang="en-US" dirty="0" smtClean="0">
                <a:hlinkClick r:id="rId2"/>
              </a:rPr>
              <a:t>Join or Leave a </a:t>
            </a:r>
            <a:r>
              <a:rPr lang="en-US" dirty="0" err="1" smtClean="0">
                <a:hlinkClick r:id="rId2"/>
              </a:rPr>
              <a:t>Catmail</a:t>
            </a:r>
            <a:r>
              <a:rPr lang="en-US" dirty="0" smtClean="0">
                <a:hlinkClick r:id="rId2"/>
              </a:rPr>
              <a:t> Distribution Group </a:t>
            </a:r>
            <a:r>
              <a:rPr lang="en-US" dirty="0" smtClean="0"/>
              <a:t>webpage</a:t>
            </a:r>
            <a:endParaRPr lang="en-US" dirty="0"/>
          </a:p>
        </p:txBody>
      </p:sp>
    </p:spTree>
    <p:extLst>
      <p:ext uri="{BB962C8B-B14F-4D97-AF65-F5344CB8AC3E}">
        <p14:creationId xmlns:p14="http://schemas.microsoft.com/office/powerpoint/2010/main" val="22578069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Questions?</a:t>
            </a:r>
            <a:endParaRPr lang="en-US" dirty="0"/>
          </a:p>
        </p:txBody>
      </p:sp>
      <p:sp>
        <p:nvSpPr>
          <p:cNvPr id="4" name="Content Placeholder 3"/>
          <p:cNvSpPr>
            <a:spLocks noGrp="1"/>
          </p:cNvSpPr>
          <p:nvPr>
            <p:ph idx="1"/>
          </p:nvPr>
        </p:nvSpPr>
        <p:spPr/>
        <p:txBody>
          <a:bodyPr/>
          <a:lstStyle/>
          <a:p>
            <a:r>
              <a:rPr lang="en-US" dirty="0" smtClean="0"/>
              <a:t>Finance Customer Care</a:t>
            </a:r>
          </a:p>
          <a:p>
            <a:pPr lvl="1"/>
            <a:r>
              <a:rPr lang="en-US" dirty="0" smtClean="0">
                <a:hlinkClick r:id="rId2"/>
              </a:rPr>
              <a:t>financecustomercare@ohio.edu</a:t>
            </a:r>
            <a:endParaRPr lang="en-US" dirty="0" smtClean="0"/>
          </a:p>
          <a:p>
            <a:pPr lvl="1"/>
            <a:r>
              <a:rPr lang="en-US" dirty="0" smtClean="0"/>
              <a:t>740.597.6446</a:t>
            </a:r>
            <a:endParaRPr lang="en-US" dirty="0"/>
          </a:p>
        </p:txBody>
      </p:sp>
    </p:spTree>
    <p:extLst>
      <p:ext uri="{BB962C8B-B14F-4D97-AF65-F5344CB8AC3E}">
        <p14:creationId xmlns:p14="http://schemas.microsoft.com/office/powerpoint/2010/main" val="369238851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Agenda</a:t>
            </a:r>
          </a:p>
        </p:txBody>
      </p:sp>
      <p:sp>
        <p:nvSpPr>
          <p:cNvPr id="3" name="Content Placeholder 2"/>
          <p:cNvSpPr>
            <a:spLocks noGrp="1"/>
          </p:cNvSpPr>
          <p:nvPr>
            <p:ph idx="1"/>
          </p:nvPr>
        </p:nvSpPr>
        <p:spPr>
          <a:xfrm>
            <a:off x="382588" y="1617831"/>
            <a:ext cx="11422063" cy="4953319"/>
          </a:xfrm>
        </p:spPr>
        <p:txBody>
          <a:bodyPr>
            <a:normAutofit/>
          </a:bodyPr>
          <a:lstStyle/>
          <a:p>
            <a:r>
              <a:rPr lang="en-US" dirty="0"/>
              <a:t>Provisioning for Finance Systems</a:t>
            </a:r>
          </a:p>
          <a:p>
            <a:pPr lvl="1"/>
            <a:r>
              <a:rPr lang="en-US" dirty="0"/>
              <a:t>What is Changing</a:t>
            </a:r>
          </a:p>
          <a:p>
            <a:pPr lvl="1"/>
            <a:r>
              <a:rPr lang="en-US" dirty="0"/>
              <a:t>Why</a:t>
            </a:r>
          </a:p>
          <a:p>
            <a:pPr lvl="1"/>
            <a:r>
              <a:rPr lang="en-US" dirty="0"/>
              <a:t>Process Changes</a:t>
            </a:r>
          </a:p>
          <a:p>
            <a:pPr lvl="1"/>
            <a:r>
              <a:rPr lang="en-US" dirty="0"/>
              <a:t>Lead Times for Access</a:t>
            </a:r>
          </a:p>
          <a:p>
            <a:pPr lvl="1"/>
            <a:r>
              <a:rPr lang="en-US" dirty="0"/>
              <a:t>Questions?</a:t>
            </a:r>
          </a:p>
          <a:p>
            <a:endParaRPr lang="en-US" dirty="0"/>
          </a:p>
        </p:txBody>
      </p:sp>
    </p:spTree>
    <p:extLst>
      <p:ext uri="{BB962C8B-B14F-4D97-AF65-F5344CB8AC3E}">
        <p14:creationId xmlns:p14="http://schemas.microsoft.com/office/powerpoint/2010/main" val="3213554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What is Changing</a:t>
            </a:r>
          </a:p>
        </p:txBody>
      </p:sp>
      <p:sp>
        <p:nvSpPr>
          <p:cNvPr id="4" name="Content Placeholder 3"/>
          <p:cNvSpPr>
            <a:spLocks noGrp="1"/>
          </p:cNvSpPr>
          <p:nvPr>
            <p:ph idx="1"/>
          </p:nvPr>
        </p:nvSpPr>
        <p:spPr>
          <a:xfrm>
            <a:off x="383118" y="1611779"/>
            <a:ext cx="11432550" cy="4479068"/>
          </a:xfrm>
        </p:spPr>
        <p:txBody>
          <a:bodyPr>
            <a:normAutofit fontScale="77500" lnSpcReduction="20000"/>
          </a:bodyPr>
          <a:lstStyle/>
          <a:p>
            <a:pPr fontAlgn="base"/>
            <a:r>
              <a:rPr lang="en-US" dirty="0"/>
              <a:t>The IT Service Desk took over provisioning for Finance Systems on May 1, 2019.  </a:t>
            </a:r>
          </a:p>
          <a:p>
            <a:pPr lvl="1" fontAlgn="base"/>
            <a:r>
              <a:rPr lang="en-US" dirty="0" err="1"/>
              <a:t>BobcatBuy</a:t>
            </a:r>
            <a:r>
              <a:rPr lang="en-US" dirty="0"/>
              <a:t>, Concur, OBI and </a:t>
            </a:r>
            <a:r>
              <a:rPr lang="en-US" dirty="0" err="1"/>
              <a:t>Ebiz</a:t>
            </a:r>
            <a:endParaRPr lang="en-US" dirty="0"/>
          </a:p>
          <a:p>
            <a:pPr lvl="1" fontAlgn="base"/>
            <a:r>
              <a:rPr lang="en-US" dirty="0"/>
              <a:t>Still required to complete form (for documentation of approval)</a:t>
            </a:r>
          </a:p>
          <a:p>
            <a:pPr lvl="1" fontAlgn="base"/>
            <a:r>
              <a:rPr lang="en-US" dirty="0">
                <a:solidFill>
                  <a:srgbClr val="0070C0"/>
                </a:solidFill>
                <a:hlinkClick r:id="rId2">
                  <a:extLst>
                    <a:ext uri="{A12FA001-AC4F-418D-AE19-62706E023703}">
                      <ahyp:hlinkClr xmlns="" xmlns:ahyp="http://schemas.microsoft.com/office/drawing/2018/hyperlinkcolor" val="tx"/>
                    </a:ext>
                  </a:extLst>
                </a:hlinkClick>
              </a:rPr>
              <a:t>https://www.ohio.edu/sites/default/files/sites/finance/purchasing/files/bobcatbuy-access.pdf</a:t>
            </a:r>
            <a:endParaRPr lang="en-US" dirty="0">
              <a:solidFill>
                <a:srgbClr val="0070C0"/>
              </a:solidFill>
            </a:endParaRPr>
          </a:p>
          <a:p>
            <a:pPr fontAlgn="base"/>
            <a:endParaRPr lang="en-US" dirty="0"/>
          </a:p>
          <a:p>
            <a:pPr fontAlgn="base"/>
            <a:r>
              <a:rPr lang="en-US" dirty="0"/>
              <a:t>Finance Customer Care will continue to handle non-access related inquiries. </a:t>
            </a:r>
          </a:p>
          <a:p>
            <a:pPr lvl="1"/>
            <a:endParaRPr lang="en-US" dirty="0"/>
          </a:p>
          <a:p>
            <a:pPr lvl="1"/>
            <a:endParaRPr lang="en-US" dirty="0"/>
          </a:p>
          <a:p>
            <a:pPr lvl="2"/>
            <a:endParaRPr lang="en-US" dirty="0"/>
          </a:p>
        </p:txBody>
      </p:sp>
    </p:spTree>
    <p:extLst>
      <p:ext uri="{BB962C8B-B14F-4D97-AF65-F5344CB8AC3E}">
        <p14:creationId xmlns:p14="http://schemas.microsoft.com/office/powerpoint/2010/main" val="384751797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B43486-3A3F-4767-BD0B-DF488D5FDF81}"/>
              </a:ext>
            </a:extLst>
          </p:cNvPr>
          <p:cNvSpPr>
            <a:spLocks noGrp="1"/>
          </p:cNvSpPr>
          <p:nvPr>
            <p:ph type="body" sz="quarter" idx="11"/>
          </p:nvPr>
        </p:nvSpPr>
        <p:spPr/>
        <p:txBody>
          <a:bodyPr/>
          <a:lstStyle/>
          <a:p>
            <a:r>
              <a:rPr lang="en-US" dirty="0"/>
              <a:t>Why</a:t>
            </a:r>
          </a:p>
        </p:txBody>
      </p:sp>
      <p:sp>
        <p:nvSpPr>
          <p:cNvPr id="4" name="Content Placeholder 3">
            <a:extLst>
              <a:ext uri="{FF2B5EF4-FFF2-40B4-BE49-F238E27FC236}">
                <a16:creationId xmlns:a16="http://schemas.microsoft.com/office/drawing/2014/main" id="{3463A45F-31DF-499B-93FE-8DC32314E14E}"/>
              </a:ext>
            </a:extLst>
          </p:cNvPr>
          <p:cNvSpPr>
            <a:spLocks noGrp="1"/>
          </p:cNvSpPr>
          <p:nvPr>
            <p:ph idx="1"/>
          </p:nvPr>
        </p:nvSpPr>
        <p:spPr>
          <a:xfrm>
            <a:off x="383618" y="1611636"/>
            <a:ext cx="11422063" cy="4479068"/>
          </a:xfrm>
        </p:spPr>
        <p:txBody>
          <a:bodyPr>
            <a:normAutofit fontScale="85000" lnSpcReduction="20000"/>
          </a:bodyPr>
          <a:lstStyle/>
          <a:p>
            <a:r>
              <a:rPr lang="en-US" sz="4300" dirty="0"/>
              <a:t>This change takes advantage of a recent OIT reorganization that created an area within the IT Service Desk that focuses on provisioning access to a wide variety of online systems. </a:t>
            </a:r>
          </a:p>
          <a:p>
            <a:endParaRPr lang="en-US" sz="4300" dirty="0"/>
          </a:p>
          <a:p>
            <a:r>
              <a:rPr lang="en-US" sz="4300" dirty="0"/>
              <a:t>Transferring Finance System access requests to OIT’s provisioning staff will streamline the process for campus users and provide a single point of contact.</a:t>
            </a:r>
            <a:r>
              <a:rPr lang="en-US" dirty="0"/>
              <a:t> </a:t>
            </a:r>
          </a:p>
        </p:txBody>
      </p:sp>
    </p:spTree>
    <p:extLst>
      <p:ext uri="{BB962C8B-B14F-4D97-AF65-F5344CB8AC3E}">
        <p14:creationId xmlns:p14="http://schemas.microsoft.com/office/powerpoint/2010/main" val="120521190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E3BD091-44E3-4F7F-9326-B2B1B2615540}"/>
              </a:ext>
            </a:extLst>
          </p:cNvPr>
          <p:cNvSpPr>
            <a:spLocks noGrp="1"/>
          </p:cNvSpPr>
          <p:nvPr>
            <p:ph type="body" sz="quarter" idx="11"/>
          </p:nvPr>
        </p:nvSpPr>
        <p:spPr/>
        <p:txBody>
          <a:bodyPr/>
          <a:lstStyle/>
          <a:p>
            <a:r>
              <a:rPr lang="en-US" dirty="0"/>
              <a:t>Process Changes</a:t>
            </a:r>
          </a:p>
        </p:txBody>
      </p:sp>
      <p:sp>
        <p:nvSpPr>
          <p:cNvPr id="4" name="Content Placeholder 3">
            <a:extLst>
              <a:ext uri="{FF2B5EF4-FFF2-40B4-BE49-F238E27FC236}">
                <a16:creationId xmlns:a16="http://schemas.microsoft.com/office/drawing/2014/main" id="{1C9533E8-2F95-4361-9E0E-0804E1963BBA}"/>
              </a:ext>
            </a:extLst>
          </p:cNvPr>
          <p:cNvSpPr>
            <a:spLocks noGrp="1"/>
          </p:cNvSpPr>
          <p:nvPr>
            <p:ph idx="1"/>
          </p:nvPr>
        </p:nvSpPr>
        <p:spPr>
          <a:xfrm>
            <a:off x="382588" y="1596133"/>
            <a:ext cx="11422063" cy="4479068"/>
          </a:xfrm>
        </p:spPr>
        <p:txBody>
          <a:bodyPr anchor="t">
            <a:normAutofit fontScale="92500"/>
          </a:bodyPr>
          <a:lstStyle/>
          <a:p>
            <a:pPr marL="456565" indent="-456565" fontAlgn="base"/>
            <a:r>
              <a:rPr lang="en-US" dirty="0"/>
              <a:t>Request access by:</a:t>
            </a:r>
          </a:p>
          <a:p>
            <a:pPr marL="989965" lvl="1" indent="-380365" fontAlgn="base"/>
            <a:r>
              <a:rPr lang="en-US" dirty="0"/>
              <a:t>Email: </a:t>
            </a:r>
            <a:r>
              <a:rPr lang="en-US" u="sng" dirty="0">
                <a:solidFill>
                  <a:srgbClr val="0070C0"/>
                </a:solidFill>
                <a:hlinkClick r:id="rId2">
                  <a:extLst>
                    <a:ext uri="{A12FA001-AC4F-418D-AE19-62706E023703}">
                      <ahyp:hlinkClr xmlns="" xmlns:ahyp="http://schemas.microsoft.com/office/drawing/2018/hyperlinkcolor" val="tx"/>
                    </a:ext>
                  </a:extLst>
                </a:hlinkClick>
              </a:rPr>
              <a:t>servicedesk@ohio.edu</a:t>
            </a:r>
            <a:endParaRPr lang="en-US" u="sng" dirty="0">
              <a:solidFill>
                <a:srgbClr val="0070C0"/>
              </a:solidFill>
            </a:endParaRPr>
          </a:p>
          <a:p>
            <a:pPr marL="989965" lvl="1" indent="-380365" fontAlgn="base"/>
            <a:r>
              <a:rPr lang="en-US" dirty="0"/>
              <a:t>Phone: (740)593-1222</a:t>
            </a:r>
          </a:p>
          <a:p>
            <a:pPr marL="456565" indent="-456565" fontAlgn="base"/>
            <a:endParaRPr lang="en-US" sz="3200" dirty="0"/>
          </a:p>
          <a:p>
            <a:pPr marL="456565" indent="-456565" fontAlgn="base"/>
            <a:r>
              <a:rPr lang="en-US" dirty="0"/>
              <a:t>If a customer inadvertently contacts Finance Customer Care, the provisioning request will be transferred to the IT Service Desk for processing.</a:t>
            </a:r>
          </a:p>
          <a:p>
            <a:pPr marL="456565" indent="-456565" fontAlgn="base"/>
            <a:endParaRPr lang="en-US" sz="4300" dirty="0"/>
          </a:p>
          <a:p>
            <a:pPr marL="0" indent="0">
              <a:buNone/>
            </a:pPr>
            <a:endParaRPr lang="en-US" dirty="0"/>
          </a:p>
        </p:txBody>
      </p:sp>
    </p:spTree>
    <p:extLst>
      <p:ext uri="{BB962C8B-B14F-4D97-AF65-F5344CB8AC3E}">
        <p14:creationId xmlns:p14="http://schemas.microsoft.com/office/powerpoint/2010/main" val="20557881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98261CF-B99F-43BC-A0A6-7B98D126FE2D}"/>
              </a:ext>
            </a:extLst>
          </p:cNvPr>
          <p:cNvSpPr>
            <a:spLocks noGrp="1"/>
          </p:cNvSpPr>
          <p:nvPr>
            <p:ph type="body" sz="quarter" idx="11"/>
          </p:nvPr>
        </p:nvSpPr>
        <p:spPr/>
        <p:txBody>
          <a:bodyPr/>
          <a:lstStyle/>
          <a:p>
            <a:r>
              <a:rPr lang="en-US" dirty="0"/>
              <a:t>Lead Times for Access</a:t>
            </a:r>
          </a:p>
        </p:txBody>
      </p:sp>
      <p:sp>
        <p:nvSpPr>
          <p:cNvPr id="4" name="Content Placeholder 3">
            <a:extLst>
              <a:ext uri="{FF2B5EF4-FFF2-40B4-BE49-F238E27FC236}">
                <a16:creationId xmlns:a16="http://schemas.microsoft.com/office/drawing/2014/main" id="{539AAF5A-F666-4736-BCB5-20A29D694856}"/>
              </a:ext>
            </a:extLst>
          </p:cNvPr>
          <p:cNvSpPr>
            <a:spLocks noGrp="1"/>
          </p:cNvSpPr>
          <p:nvPr>
            <p:ph idx="1"/>
          </p:nvPr>
        </p:nvSpPr>
        <p:spPr>
          <a:xfrm>
            <a:off x="383618" y="1611631"/>
            <a:ext cx="11422063" cy="4479068"/>
          </a:xfrm>
        </p:spPr>
        <p:txBody>
          <a:bodyPr>
            <a:normAutofit fontScale="70000" lnSpcReduction="20000"/>
          </a:bodyPr>
          <a:lstStyle/>
          <a:p>
            <a:r>
              <a:rPr lang="en-US" dirty="0" err="1"/>
              <a:t>BobcatBuy</a:t>
            </a:r>
            <a:endParaRPr lang="en-US" dirty="0"/>
          </a:p>
          <a:p>
            <a:pPr lvl="1"/>
            <a:r>
              <a:rPr lang="en-US" dirty="0"/>
              <a:t>Access provisioned same business day</a:t>
            </a:r>
          </a:p>
          <a:p>
            <a:pPr lvl="1"/>
            <a:r>
              <a:rPr lang="en-US" dirty="0"/>
              <a:t>CFAO approval still required per RC Strategy Group</a:t>
            </a:r>
          </a:p>
          <a:p>
            <a:r>
              <a:rPr lang="en-US" dirty="0"/>
              <a:t>Concur</a:t>
            </a:r>
          </a:p>
          <a:p>
            <a:pPr lvl="1"/>
            <a:r>
              <a:rPr lang="en-US" dirty="0"/>
              <a:t>Access automatically provisioned overnight for next business day usage</a:t>
            </a:r>
          </a:p>
          <a:p>
            <a:pPr lvl="1"/>
            <a:r>
              <a:rPr lang="en-US" dirty="0"/>
              <a:t>Must put in a provisioning request for temp agency staff or student employees (not automatically provisioned)</a:t>
            </a:r>
          </a:p>
          <a:p>
            <a:r>
              <a:rPr lang="en-US" dirty="0"/>
              <a:t>All other systems (OBI &amp; Oracle </a:t>
            </a:r>
            <a:r>
              <a:rPr lang="en-US" dirty="0" err="1"/>
              <a:t>Ebiz</a:t>
            </a:r>
            <a:r>
              <a:rPr lang="en-US" dirty="0"/>
              <a:t>)</a:t>
            </a:r>
          </a:p>
          <a:p>
            <a:pPr lvl="1"/>
            <a:r>
              <a:rPr lang="en-US" dirty="0"/>
              <a:t>Access provisioned within 2 business days</a:t>
            </a:r>
            <a:r>
              <a:rPr lang="en-US" b="1" dirty="0">
                <a:solidFill>
                  <a:srgbClr val="FF0000"/>
                </a:solidFill>
              </a:rPr>
              <a:t>*</a:t>
            </a:r>
          </a:p>
          <a:p>
            <a:pPr lvl="1"/>
            <a:endParaRPr lang="en-US" dirty="0"/>
          </a:p>
          <a:p>
            <a:pPr marL="609585" lvl="1" indent="0">
              <a:buNone/>
            </a:pPr>
            <a:r>
              <a:rPr lang="en-US" sz="1700" b="1" dirty="0">
                <a:solidFill>
                  <a:srgbClr val="FF0000"/>
                </a:solidFill>
              </a:rPr>
              <a:t>*Lead times contingent on the receipt of required forms and approvals</a:t>
            </a:r>
          </a:p>
          <a:p>
            <a:pPr marL="609585" lvl="1" indent="0">
              <a:buNone/>
            </a:pPr>
            <a:endParaRPr lang="en-US" dirty="0"/>
          </a:p>
          <a:p>
            <a:pPr lvl="1"/>
            <a:endParaRPr lang="en-US" dirty="0"/>
          </a:p>
        </p:txBody>
      </p:sp>
    </p:spTree>
    <p:extLst>
      <p:ext uri="{BB962C8B-B14F-4D97-AF65-F5344CB8AC3E}">
        <p14:creationId xmlns:p14="http://schemas.microsoft.com/office/powerpoint/2010/main" val="1894080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Questions?</a:t>
            </a:r>
          </a:p>
        </p:txBody>
      </p:sp>
      <p:sp>
        <p:nvSpPr>
          <p:cNvPr id="4" name="Content Placeholder 3"/>
          <p:cNvSpPr>
            <a:spLocks noGrp="1"/>
          </p:cNvSpPr>
          <p:nvPr>
            <p:ph idx="1"/>
          </p:nvPr>
        </p:nvSpPr>
        <p:spPr>
          <a:xfrm>
            <a:off x="650932" y="1607943"/>
            <a:ext cx="10884638" cy="4479068"/>
          </a:xfrm>
        </p:spPr>
        <p:txBody>
          <a:bodyPr>
            <a:normAutofit/>
          </a:bodyPr>
          <a:lstStyle/>
          <a:p>
            <a:r>
              <a:rPr lang="en-US" dirty="0"/>
              <a:t>Visit </a:t>
            </a:r>
            <a:r>
              <a:rPr lang="en-US" dirty="0">
                <a:solidFill>
                  <a:srgbClr val="0070C0"/>
                </a:solidFill>
                <a:hlinkClick r:id="rId2">
                  <a:extLst>
                    <a:ext uri="{A12FA001-AC4F-418D-AE19-62706E023703}">
                      <ahyp:hlinkClr xmlns="" xmlns:ahyp="http://schemas.microsoft.com/office/drawing/2018/hyperlinkcolor" val="tx"/>
                    </a:ext>
                  </a:extLst>
                </a:hlinkClick>
              </a:rPr>
              <a:t>https://www.ohio.edu/finance/systems</a:t>
            </a:r>
            <a:endParaRPr lang="en-US" dirty="0">
              <a:solidFill>
                <a:srgbClr val="0070C0"/>
              </a:solidFill>
            </a:endParaRPr>
          </a:p>
          <a:p>
            <a:r>
              <a:rPr lang="en-US" dirty="0"/>
              <a:t>Visit </a:t>
            </a:r>
            <a:r>
              <a:rPr lang="en-US" dirty="0">
                <a:solidFill>
                  <a:srgbClr val="0070C0"/>
                </a:solidFill>
                <a:hlinkClick r:id="rId3">
                  <a:extLst>
                    <a:ext uri="{A12FA001-AC4F-418D-AE19-62706E023703}">
                      <ahyp:hlinkClr xmlns="" xmlns:ahyp="http://schemas.microsoft.com/office/drawing/2018/hyperlinkcolor" val="tx"/>
                    </a:ext>
                  </a:extLst>
                </a:hlinkClick>
              </a:rPr>
              <a:t>https://www.ohio.edu/oit/help</a:t>
            </a:r>
            <a:endParaRPr lang="en-US" dirty="0">
              <a:solidFill>
                <a:srgbClr val="0070C0"/>
              </a:solidFill>
            </a:endParaRPr>
          </a:p>
          <a:p>
            <a:pPr marL="609585" lvl="1" indent="0">
              <a:buNone/>
            </a:pPr>
            <a:endParaRPr lang="en-US" dirty="0"/>
          </a:p>
        </p:txBody>
      </p:sp>
    </p:spTree>
    <p:extLst>
      <p:ext uri="{BB962C8B-B14F-4D97-AF65-F5344CB8AC3E}">
        <p14:creationId xmlns:p14="http://schemas.microsoft.com/office/powerpoint/2010/main" val="1635362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74297" t="43921" r="11875" b="23826"/>
          <a:stretch/>
        </p:blipFill>
        <p:spPr>
          <a:xfrm>
            <a:off x="2845947" y="1239356"/>
            <a:ext cx="6317718" cy="4842841"/>
          </a:xfrm>
          <a:prstGeom prst="rect">
            <a:avLst/>
          </a:prstGeom>
        </p:spPr>
      </p:pic>
      <p:sp>
        <p:nvSpPr>
          <p:cNvPr id="2" name="Title 1"/>
          <p:cNvSpPr>
            <a:spLocks noGrp="1"/>
          </p:cNvSpPr>
          <p:nvPr>
            <p:ph type="title"/>
          </p:nvPr>
        </p:nvSpPr>
        <p:spPr>
          <a:xfrm>
            <a:off x="798713" y="185478"/>
            <a:ext cx="7886700" cy="1325563"/>
          </a:xfrm>
        </p:spPr>
        <p:txBody>
          <a:bodyPr>
            <a:normAutofit/>
          </a:bodyPr>
          <a:lstStyle/>
          <a:p>
            <a:r>
              <a:rPr lang="en-US" sz="4000" dirty="0" smtClean="0">
                <a:latin typeface="Arial" panose="020B0604020202020204" pitchFamily="34" charset="0"/>
                <a:cs typeface="Arial" panose="020B0604020202020204" pitchFamily="34" charset="0"/>
              </a:rPr>
              <a:t>Representation</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46750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smtClean="0"/>
              <a:t>Next Business Forum</a:t>
            </a:r>
            <a:endParaRPr lang="en-US" dirty="0"/>
          </a:p>
        </p:txBody>
      </p:sp>
      <p:sp>
        <p:nvSpPr>
          <p:cNvPr id="4" name="Content Placeholder 3"/>
          <p:cNvSpPr>
            <a:spLocks noGrp="1"/>
          </p:cNvSpPr>
          <p:nvPr>
            <p:ph idx="1"/>
          </p:nvPr>
        </p:nvSpPr>
        <p:spPr>
          <a:xfrm>
            <a:off x="383618" y="1447800"/>
            <a:ext cx="11422063" cy="5200840"/>
          </a:xfrm>
        </p:spPr>
        <p:txBody>
          <a:bodyPr>
            <a:normAutofit/>
          </a:bodyPr>
          <a:lstStyle/>
          <a:p>
            <a:pPr marL="0" indent="0">
              <a:buNone/>
            </a:pPr>
            <a:r>
              <a:rPr lang="en-US" sz="3200" dirty="0" smtClean="0"/>
              <a:t>Wednesday, August 7</a:t>
            </a:r>
            <a:r>
              <a:rPr lang="en-US" sz="3200" baseline="30000" dirty="0" smtClean="0"/>
              <a:t>th</a:t>
            </a:r>
            <a:r>
              <a:rPr lang="en-US" sz="3200" dirty="0" smtClean="0"/>
              <a:t> </a:t>
            </a:r>
          </a:p>
          <a:p>
            <a:pPr marL="0" indent="0">
              <a:buNone/>
            </a:pPr>
            <a:r>
              <a:rPr lang="en-US" sz="3200" dirty="0" smtClean="0"/>
              <a:t>2 - 4 pm</a:t>
            </a:r>
          </a:p>
          <a:p>
            <a:pPr marL="0" indent="0">
              <a:buNone/>
            </a:pPr>
            <a:r>
              <a:rPr lang="en-US" sz="3200" dirty="0" smtClean="0"/>
              <a:t>HRTC 141-145</a:t>
            </a:r>
            <a:endParaRPr lang="en-US" sz="3200" dirty="0"/>
          </a:p>
        </p:txBody>
      </p:sp>
    </p:spTree>
    <p:extLst>
      <p:ext uri="{BB962C8B-B14F-4D97-AF65-F5344CB8AC3E}">
        <p14:creationId xmlns:p14="http://schemas.microsoft.com/office/powerpoint/2010/main" val="2973152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anose="020B0604020202020204" pitchFamily="34" charset="0"/>
                <a:cs typeface="Arial" panose="020B0604020202020204" pitchFamily="34" charset="0"/>
              </a:rPr>
              <a:t>FY16-FY18 </a:t>
            </a:r>
            <a:r>
              <a:rPr lang="en-US" sz="4000" dirty="0">
                <a:latin typeface="Arial" panose="020B0604020202020204" pitchFamily="34" charset="0"/>
                <a:cs typeface="Arial" panose="020B0604020202020204" pitchFamily="34" charset="0"/>
              </a:rPr>
              <a:t>Facilities Partner Group Strategic GOALS</a:t>
            </a:r>
          </a:p>
        </p:txBody>
      </p:sp>
      <p:sp>
        <p:nvSpPr>
          <p:cNvPr id="3" name="Content Placeholder 2"/>
          <p:cNvSpPr>
            <a:spLocks noGrp="1"/>
          </p:cNvSpPr>
          <p:nvPr>
            <p:ph idx="1"/>
          </p:nvPr>
        </p:nvSpPr>
        <p:spPr/>
        <p:txBody>
          <a:bodyPr/>
          <a:lstStyle/>
          <a:p>
            <a:pPr>
              <a:buFont typeface="Wingdings" panose="05000000000000000000" pitchFamily="2" charset="2"/>
              <a:buChar char="ü"/>
            </a:pPr>
            <a:r>
              <a:rPr lang="en-US" dirty="0">
                <a:latin typeface="Arial" panose="020B0604020202020204" pitchFamily="34" charset="0"/>
                <a:cs typeface="Arial" panose="020B0604020202020204" pitchFamily="34" charset="0"/>
              </a:rPr>
              <a:t>Complete SLAs for all three FMS areas</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Make SLAs available to community</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Define a shared understanding of responsibilities of building </a:t>
            </a:r>
            <a:r>
              <a:rPr lang="en-US" dirty="0" smtClean="0">
                <a:latin typeface="Arial" panose="020B0604020202020204" pitchFamily="34" charset="0"/>
                <a:cs typeface="Arial" panose="020B0604020202020204" pitchFamily="34" charset="0"/>
              </a:rPr>
              <a:t>  contacts</a:t>
            </a: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ü"/>
            </a:pPr>
            <a:r>
              <a:rPr lang="en-US" dirty="0">
                <a:latin typeface="Arial" panose="020B0604020202020204" pitchFamily="34" charset="0"/>
                <a:cs typeface="Arial" panose="020B0604020202020204" pitchFamily="34" charset="0"/>
              </a:rPr>
              <a:t>Create building contacts list </a:t>
            </a:r>
          </a:p>
          <a:p>
            <a:pPr>
              <a:buFont typeface="Wingdings" panose="05000000000000000000" pitchFamily="2" charset="2"/>
              <a:buChar char="ü"/>
            </a:pPr>
            <a:r>
              <a:rPr lang="en-US" dirty="0">
                <a:latin typeface="Arial" panose="020B0604020202020204" pitchFamily="34" charset="0"/>
                <a:cs typeface="Arial" panose="020B0604020202020204" pitchFamily="34" charset="0"/>
              </a:rPr>
              <a:t>Continue to evaluate and implement efficiencies in service</a:t>
            </a:r>
          </a:p>
        </p:txBody>
      </p:sp>
    </p:spTree>
    <p:custDataLst>
      <p:tags r:id="rId1"/>
    </p:custDataLst>
    <p:extLst>
      <p:ext uri="{BB962C8B-B14F-4D97-AF65-F5344CB8AC3E}">
        <p14:creationId xmlns:p14="http://schemas.microsoft.com/office/powerpoint/2010/main" val="1367711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FY19-FY20 Facilities Partner Group Strategic GOALS</a:t>
            </a:r>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a:latin typeface="Arial" panose="020B0604020202020204" pitchFamily="34" charset="0"/>
                <a:cs typeface="Arial" panose="020B0604020202020204" pitchFamily="34" charset="0"/>
              </a:rPr>
              <a:t>Continuation of SLA development for all three FMS areas</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Continuation of building coordinators initiative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Improve usage of “</a:t>
            </a:r>
            <a:r>
              <a:rPr lang="en-US" dirty="0" err="1">
                <a:latin typeface="Arial" panose="020B0604020202020204" pitchFamily="34" charset="0"/>
                <a:cs typeface="Arial" panose="020B0604020202020204" pitchFamily="34" charset="0"/>
              </a:rPr>
              <a:t>reservable</a:t>
            </a:r>
            <a:r>
              <a:rPr lang="en-US" dirty="0">
                <a:latin typeface="Arial" panose="020B0604020202020204" pitchFamily="34" charset="0"/>
                <a:cs typeface="Arial" panose="020B0604020202020204" pitchFamily="34" charset="0"/>
              </a:rPr>
              <a:t>” interior space</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Decrease operational costs for campus</a:t>
            </a:r>
          </a:p>
          <a:p>
            <a:pPr lvl="1">
              <a:buFont typeface="Wingdings" panose="05000000000000000000" pitchFamily="2" charset="2"/>
              <a:buChar char="§"/>
            </a:pPr>
            <a:r>
              <a:rPr lang="en-US" dirty="0">
                <a:latin typeface="Arial" panose="020B0604020202020204" pitchFamily="34" charset="0"/>
                <a:cs typeface="Arial" panose="020B0604020202020204" pitchFamily="34" charset="0"/>
              </a:rPr>
              <a:t>Increase awareness of space usage</a:t>
            </a:r>
          </a:p>
          <a:p>
            <a:pPr>
              <a:buFont typeface="Wingdings" panose="05000000000000000000" pitchFamily="2" charset="2"/>
              <a:buChar char="§"/>
            </a:pPr>
            <a:r>
              <a:rPr lang="en-US" dirty="0">
                <a:latin typeface="Arial" panose="020B0604020202020204" pitchFamily="34" charset="0"/>
                <a:cs typeface="Arial" panose="020B0604020202020204" pitchFamily="34" charset="0"/>
              </a:rPr>
              <a:t>Create list of high visibility buildings on campus and needs for those buildings; investigate “trade-offs” to improve key services to these buildings</a:t>
            </a:r>
          </a:p>
        </p:txBody>
      </p:sp>
    </p:spTree>
    <p:custDataLst>
      <p:tags r:id="rId1"/>
    </p:custDataLst>
    <p:extLst>
      <p:ext uri="{BB962C8B-B14F-4D97-AF65-F5344CB8AC3E}">
        <p14:creationId xmlns:p14="http://schemas.microsoft.com/office/powerpoint/2010/main" val="279304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Building Coordinator </a:t>
            </a:r>
            <a:r>
              <a:rPr lang="en-US" sz="4000" dirty="0" smtClean="0">
                <a:latin typeface="Arial" panose="020B0604020202020204" pitchFamily="34" charset="0"/>
                <a:cs typeface="Arial" panose="020B0604020202020204" pitchFamily="34" charset="0"/>
              </a:rPr>
              <a:t>initiative</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Arial" panose="020B0604020202020204" pitchFamily="34" charset="0"/>
                <a:cs typeface="Arial" panose="020B0604020202020204" pitchFamily="34" charset="0"/>
              </a:rPr>
              <a:t>Researched similar programs from W. Michigan and Kent State.  Combining best practices for Ohio implementation</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Way-Ahead:</a:t>
            </a:r>
            <a:endParaRPr lang="en-US" dirty="0">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Maintain </a:t>
            </a:r>
            <a:r>
              <a:rPr lang="en-US" dirty="0">
                <a:latin typeface="Arial" panose="020B0604020202020204" pitchFamily="34" charset="0"/>
                <a:cs typeface="Arial" panose="020B0604020202020204" pitchFamily="34" charset="0"/>
              </a:rPr>
              <a:t>updated list of contacts for all buildings</a:t>
            </a:r>
          </a:p>
          <a:p>
            <a:pPr lvl="1"/>
            <a:r>
              <a:rPr lang="en-US" dirty="0">
                <a:latin typeface="Arial" panose="020B0604020202020204" pitchFamily="34" charset="0"/>
                <a:cs typeface="Arial" panose="020B0604020202020204" pitchFamily="34" charset="0"/>
              </a:rPr>
              <a:t>Communicate purpose and goals to all contacts</a:t>
            </a:r>
          </a:p>
          <a:p>
            <a:pPr lvl="1"/>
            <a:r>
              <a:rPr lang="en-US" dirty="0">
                <a:latin typeface="Arial" panose="020B0604020202020204" pitchFamily="34" charset="0"/>
                <a:cs typeface="Arial" panose="020B0604020202020204" pitchFamily="34" charset="0"/>
              </a:rPr>
              <a:t>Ask for feedback and suggestions</a:t>
            </a:r>
          </a:p>
          <a:p>
            <a:pPr lvl="1"/>
            <a:r>
              <a:rPr lang="en-US" dirty="0">
                <a:latin typeface="Arial" panose="020B0604020202020204" pitchFamily="34" charset="0"/>
                <a:cs typeface="Arial" panose="020B0604020202020204" pitchFamily="34" charset="0"/>
              </a:rPr>
              <a:t>Schedule building contact training</a:t>
            </a:r>
          </a:p>
          <a:p>
            <a:pPr lvl="2"/>
            <a:r>
              <a:rPr lang="en-US" dirty="0">
                <a:latin typeface="Arial" panose="020B0604020202020204" pitchFamily="34" charset="0"/>
                <a:cs typeface="Arial" panose="020B0604020202020204" pitchFamily="34" charset="0"/>
              </a:rPr>
              <a:t>Best practices for work orders</a:t>
            </a:r>
          </a:p>
          <a:p>
            <a:pPr lvl="2"/>
            <a:r>
              <a:rPr lang="en-US" dirty="0">
                <a:latin typeface="Arial" panose="020B0604020202020204" pitchFamily="34" charset="0"/>
                <a:cs typeface="Arial" panose="020B0604020202020204" pitchFamily="34" charset="0"/>
              </a:rPr>
              <a:t>Report Generation</a:t>
            </a:r>
          </a:p>
          <a:p>
            <a:pPr lvl="2"/>
            <a:r>
              <a:rPr lang="en-US" dirty="0">
                <a:latin typeface="Arial" panose="020B0604020202020204" pitchFamily="34" charset="0"/>
                <a:cs typeface="Arial" panose="020B0604020202020204" pitchFamily="34" charset="0"/>
              </a:rPr>
              <a:t>FMS ongoing Initiatives and KPI</a:t>
            </a:r>
          </a:p>
        </p:txBody>
      </p:sp>
    </p:spTree>
    <p:extLst>
      <p:ext uri="{BB962C8B-B14F-4D97-AF65-F5344CB8AC3E}">
        <p14:creationId xmlns:p14="http://schemas.microsoft.com/office/powerpoint/2010/main" val="3123447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rial" panose="020B0604020202020204" pitchFamily="34" charset="0"/>
                <a:cs typeface="Arial" panose="020B0604020202020204" pitchFamily="34" charset="0"/>
              </a:rPr>
              <a:t>Improve usage of “</a:t>
            </a:r>
            <a:r>
              <a:rPr lang="en-US" sz="4000" dirty="0" err="1">
                <a:latin typeface="Arial" panose="020B0604020202020204" pitchFamily="34" charset="0"/>
                <a:cs typeface="Arial" panose="020B0604020202020204" pitchFamily="34" charset="0"/>
              </a:rPr>
              <a:t>reservable</a:t>
            </a:r>
            <a:r>
              <a:rPr lang="en-US" sz="4000" dirty="0">
                <a:latin typeface="Arial" panose="020B0604020202020204" pitchFamily="34" charset="0"/>
                <a:cs typeface="Arial" panose="020B0604020202020204" pitchFamily="34" charset="0"/>
              </a:rPr>
              <a:t>” interior space</a:t>
            </a:r>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FPG Subgroup met with Registrar’s office</a:t>
            </a:r>
          </a:p>
          <a:p>
            <a:pPr lvl="1"/>
            <a:r>
              <a:rPr lang="en-US" dirty="0" smtClean="0">
                <a:latin typeface="Arial" panose="020B0604020202020204" pitchFamily="34" charset="0"/>
                <a:cs typeface="Arial" panose="020B0604020202020204" pitchFamily="34" charset="0"/>
              </a:rPr>
              <a:t>Purpose:  See </a:t>
            </a:r>
            <a:r>
              <a:rPr lang="en-US" dirty="0">
                <a:latin typeface="Arial" panose="020B0604020202020204" pitchFamily="34" charset="0"/>
                <a:cs typeface="Arial" panose="020B0604020202020204" pitchFamily="34" charset="0"/>
              </a:rPr>
              <a:t>if we could engender </a:t>
            </a:r>
            <a:r>
              <a:rPr lang="en-US" dirty="0" smtClean="0">
                <a:latin typeface="Arial" panose="020B0604020202020204" pitchFamily="34" charset="0"/>
                <a:cs typeface="Arial" panose="020B0604020202020204" pitchFamily="34" charset="0"/>
              </a:rPr>
              <a:t>energy/operational </a:t>
            </a:r>
            <a:r>
              <a:rPr lang="en-US" dirty="0">
                <a:latin typeface="Arial" panose="020B0604020202020204" pitchFamily="34" charset="0"/>
                <a:cs typeface="Arial" panose="020B0604020202020204" pitchFamily="34" charset="0"/>
              </a:rPr>
              <a:t>savings by shutting down </a:t>
            </a:r>
            <a:r>
              <a:rPr lang="en-US" dirty="0" smtClean="0">
                <a:latin typeface="Arial" panose="020B0604020202020204" pitchFamily="34" charset="0"/>
                <a:cs typeface="Arial" panose="020B0604020202020204" pitchFamily="34" charset="0"/>
              </a:rPr>
              <a:t>HVAC systems for buildings</a:t>
            </a:r>
            <a:r>
              <a:rPr lang="en-US" dirty="0">
                <a:latin typeface="Arial" panose="020B0604020202020204" pitchFamily="34" charset="0"/>
                <a:cs typeface="Arial" panose="020B0604020202020204" pitchFamily="34" charset="0"/>
              </a:rPr>
              <a:t>, or specific spaces, over the </a:t>
            </a:r>
            <a:r>
              <a:rPr lang="en-US" dirty="0" smtClean="0">
                <a:latin typeface="Arial" panose="020B0604020202020204" pitchFamily="34" charset="0"/>
                <a:cs typeface="Arial" panose="020B0604020202020204" pitchFamily="34" charset="0"/>
              </a:rPr>
              <a:t>summer</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Based on centralized classroom usage, </a:t>
            </a:r>
            <a:r>
              <a:rPr lang="en-US" dirty="0">
                <a:latin typeface="Arial" panose="020B0604020202020204" pitchFamily="34" charset="0"/>
                <a:cs typeface="Arial" panose="020B0604020202020204" pitchFamily="34" charset="0"/>
              </a:rPr>
              <a:t>i</a:t>
            </a:r>
            <a:r>
              <a:rPr lang="en-US" dirty="0" smtClean="0">
                <a:latin typeface="Arial" panose="020B0604020202020204" pitchFamily="34" charset="0"/>
                <a:cs typeface="Arial" panose="020B0604020202020204" pitchFamily="34" charset="0"/>
              </a:rPr>
              <a:t>dentified 4 buildings for possible action</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Working with occupants to determine feasibility</a:t>
            </a:r>
          </a:p>
          <a:p>
            <a:r>
              <a:rPr lang="en-US" dirty="0" smtClean="0">
                <a:latin typeface="Arial" panose="020B0604020202020204" pitchFamily="34" charset="0"/>
                <a:cs typeface="Arial" panose="020B0604020202020204" pitchFamily="34" charset="0"/>
              </a:rPr>
              <a:t>Implement changes for 2</a:t>
            </a:r>
            <a:r>
              <a:rPr lang="en-US" baseline="30000" dirty="0" smtClean="0">
                <a:latin typeface="Arial" panose="020B0604020202020204" pitchFamily="34" charset="0"/>
                <a:cs typeface="Arial" panose="020B0604020202020204" pitchFamily="34" charset="0"/>
              </a:rPr>
              <a:t>nd</a:t>
            </a:r>
            <a:r>
              <a:rPr lang="en-US" dirty="0" smtClean="0">
                <a:latin typeface="Arial" panose="020B0604020202020204" pitchFamily="34" charset="0"/>
                <a:cs typeface="Arial" panose="020B0604020202020204" pitchFamily="34" charset="0"/>
              </a:rPr>
              <a:t> summer session, 2019</a:t>
            </a:r>
          </a:p>
          <a:p>
            <a:r>
              <a:rPr lang="en-US" dirty="0" smtClean="0">
                <a:latin typeface="Arial" panose="020B0604020202020204" pitchFamily="34" charset="0"/>
                <a:cs typeface="Arial" panose="020B0604020202020204" pitchFamily="34" charset="0"/>
              </a:rPr>
              <a:t>Use data to inform decisions for summer 2020</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76486899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OT_MASTER">
  <a:themeElements>
    <a:clrScheme name="Custom 1">
      <a:dk1>
        <a:srgbClr val="776F67"/>
      </a:dk1>
      <a:lt1>
        <a:sysClr val="window" lastClr="FFFFFF"/>
      </a:lt1>
      <a:dk2>
        <a:srgbClr val="282828"/>
      </a:dk2>
      <a:lt2>
        <a:srgbClr val="00694E"/>
      </a:lt2>
      <a:accent1>
        <a:srgbClr val="003050"/>
      </a:accent1>
      <a:accent2>
        <a:srgbClr val="C0143C"/>
      </a:accent2>
      <a:accent3>
        <a:srgbClr val="D3A985"/>
      </a:accent3>
      <a:accent4>
        <a:srgbClr val="612D62"/>
      </a:accent4>
      <a:accent5>
        <a:srgbClr val="6EB4CD"/>
      </a:accent5>
      <a:accent6>
        <a:srgbClr val="F4AA00"/>
      </a:accent6>
      <a:hlink>
        <a:srgbClr val="8FD400"/>
      </a:hlink>
      <a:folHlink>
        <a:srgbClr val="6991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U BoT template - Widescreen 16.9.potx" id="{4BC2F8AE-8E41-4581-862E-59E9E12A4834}" vid="{AB1C6B35-DEC7-4583-BC58-2B07065C88EC}"/>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1" id="{10A52A94-B249-401F-B3F2-E55CF63B1D99}" vid="{0BAC749F-353C-4558-A30E-D462C2DAFCD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F434EBE0E373438C1C943C50140A74" ma:contentTypeVersion="10" ma:contentTypeDescription="Create a new document." ma:contentTypeScope="" ma:versionID="051fccc74d4562d1b15f0751f4c8f795">
  <xsd:schema xmlns:xsd="http://www.w3.org/2001/XMLSchema" xmlns:xs="http://www.w3.org/2001/XMLSchema" xmlns:p="http://schemas.microsoft.com/office/2006/metadata/properties" xmlns:ns2="d90a3a6c-e566-4cd3-8d71-07e1dd1f097d" xmlns:ns3="dc6d38ae-da85-41f9-96ee-979e6e200399" targetNamespace="http://schemas.microsoft.com/office/2006/metadata/properties" ma:root="true" ma:fieldsID="e329f862251e91085615eb3e0d9fe31e" ns2:_="" ns3:_="">
    <xsd:import namespace="d90a3a6c-e566-4cd3-8d71-07e1dd1f097d"/>
    <xsd:import namespace="dc6d38ae-da85-41f9-96ee-979e6e20039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0a3a6c-e566-4cd3-8d71-07e1dd1f0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6d38ae-da85-41f9-96ee-979e6e20039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006F373-E987-4D6F-AA69-4E9838F15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0a3a6c-e566-4cd3-8d71-07e1dd1f097d"/>
    <ds:schemaRef ds:uri="dc6d38ae-da85-41f9-96ee-979e6e2003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7216A8-A7C6-4721-8EF0-D467B1A9C1EE}">
  <ds:schemaRefs>
    <ds:schemaRef ds:uri="http://schemas.openxmlformats.org/package/2006/metadata/core-properties"/>
    <ds:schemaRef ds:uri="http://purl.org/dc/terms/"/>
    <ds:schemaRef ds:uri="http://schemas.microsoft.com/office/2006/documentManagement/types"/>
    <ds:schemaRef ds:uri="http://purl.org/dc/dcmitype/"/>
    <ds:schemaRef ds:uri="http://www.w3.org/XML/1998/namespace"/>
    <ds:schemaRef ds:uri="dc6d38ae-da85-41f9-96ee-979e6e200399"/>
    <ds:schemaRef ds:uri="http://schemas.microsoft.com/office/2006/metadata/properties"/>
    <ds:schemaRef ds:uri="http://schemas.microsoft.com/office/infopath/2007/PartnerControls"/>
    <ds:schemaRef ds:uri="d90a3a6c-e566-4cd3-8d71-07e1dd1f097d"/>
    <ds:schemaRef ds:uri="http://purl.org/dc/elements/1.1/"/>
  </ds:schemaRefs>
</ds:datastoreItem>
</file>

<file path=customXml/itemProps3.xml><?xml version="1.0" encoding="utf-8"?>
<ds:datastoreItem xmlns:ds="http://schemas.openxmlformats.org/officeDocument/2006/customXml" ds:itemID="{E294FDCB-0A6D-42D7-A67F-0A34AA142B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OU BoT template - Widescreen 16.9</Template>
  <TotalTime>948</TotalTime>
  <Words>2965</Words>
  <Application>Microsoft Office PowerPoint</Application>
  <PresentationFormat>Widescreen</PresentationFormat>
  <Paragraphs>385</Paragraphs>
  <Slides>50</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50</vt:i4>
      </vt:variant>
    </vt:vector>
  </HeadingPairs>
  <TitlesOfParts>
    <vt:vector size="61" baseType="lpstr">
      <vt:lpstr>Arial</vt:lpstr>
      <vt:lpstr>Arial Hebrew</vt:lpstr>
      <vt:lpstr>Arial Hebrew Light</vt:lpstr>
      <vt:lpstr>Barlow</vt:lpstr>
      <vt:lpstr>Calibri</vt:lpstr>
      <vt:lpstr>Frutiger 45 Light</vt:lpstr>
      <vt:lpstr>Garamond</vt:lpstr>
      <vt:lpstr>Times New Roman</vt:lpstr>
      <vt:lpstr>Wingdings</vt:lpstr>
      <vt:lpstr>BOT_MASTER</vt:lpstr>
      <vt:lpstr>Office Theme</vt:lpstr>
      <vt:lpstr>Business Forum</vt:lpstr>
      <vt:lpstr>PowerPoint Presentation</vt:lpstr>
      <vt:lpstr>Facilities Partner Group</vt:lpstr>
      <vt:lpstr>Facilities Partner Group CHARGE</vt:lpstr>
      <vt:lpstr>Representation</vt:lpstr>
      <vt:lpstr>FY16-FY18 Facilities Partner Group Strategic GOALS</vt:lpstr>
      <vt:lpstr>FY19-FY20 Facilities Partner Group Strategic GOALS</vt:lpstr>
      <vt:lpstr>Building Coordinator initiative</vt:lpstr>
      <vt:lpstr>Improve usage of “reservable” interior space</vt:lpstr>
      <vt:lpstr>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Personal Days for FY20 </vt:lpstr>
      <vt:lpstr>Final FY19 Payroll Accounting Corrections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Topic</dc:title>
  <dc:creator>Weiser, Dawn</dc:creator>
  <cp:lastModifiedBy>Lencioni, Branda</cp:lastModifiedBy>
  <cp:revision>78</cp:revision>
  <cp:lastPrinted>2017-04-06T15:25:43Z</cp:lastPrinted>
  <dcterms:created xsi:type="dcterms:W3CDTF">2017-11-09T21:22:04Z</dcterms:created>
  <dcterms:modified xsi:type="dcterms:W3CDTF">2019-06-06T12:38:52Z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0x01010007F434EBE0E373438C1C943C50140A74</vt:lpwstr>
  </property>
</Properties>
</file>