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9" r:id="rId3"/>
    <p:sldId id="265" r:id="rId4"/>
    <p:sldId id="283" r:id="rId5"/>
    <p:sldId id="263" r:id="rId6"/>
    <p:sldId id="258" r:id="rId7"/>
    <p:sldId id="2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C4C1D"/>
    <a:srgbClr val="EDEDED"/>
    <a:srgbClr val="F4F4F4"/>
    <a:srgbClr val="7030A0"/>
    <a:srgbClr val="822CDE"/>
    <a:srgbClr val="48187A"/>
    <a:srgbClr val="000000"/>
    <a:srgbClr val="008000"/>
    <a:srgbClr val="523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23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zad, Jonathon" userId="846d4640-27c0-4125-99bb-2f6697fc45d9" providerId="ADAL" clId="{CBAEAA89-0275-4B6D-AAFA-38D59B44EEF2}"/>
    <pc:docChg chg="modSld">
      <pc:chgData name="Cozad, Jonathon" userId="846d4640-27c0-4125-99bb-2f6697fc45d9" providerId="ADAL" clId="{CBAEAA89-0275-4B6D-AAFA-38D59B44EEF2}" dt="2024-04-08T19:30:53.358" v="30" actId="20577"/>
      <pc:docMkLst>
        <pc:docMk/>
      </pc:docMkLst>
      <pc:sldChg chg="modSp mod">
        <pc:chgData name="Cozad, Jonathon" userId="846d4640-27c0-4125-99bb-2f6697fc45d9" providerId="ADAL" clId="{CBAEAA89-0275-4B6D-AAFA-38D59B44EEF2}" dt="2024-04-08T19:30:53.358" v="30" actId="20577"/>
        <pc:sldMkLst>
          <pc:docMk/>
          <pc:sldMk cId="2854937355" sldId="256"/>
        </pc:sldMkLst>
        <pc:spChg chg="mod">
          <ac:chgData name="Cozad, Jonathon" userId="846d4640-27c0-4125-99bb-2f6697fc45d9" providerId="ADAL" clId="{CBAEAA89-0275-4B6D-AAFA-38D59B44EEF2}" dt="2024-04-08T19:30:53.358" v="30" actId="20577"/>
          <ac:spMkLst>
            <pc:docMk/>
            <pc:sldMk cId="2854937355" sldId="256"/>
            <ac:spMk id="2" creationId="{41C21143-AD0B-3123-880D-18AE715FF411}"/>
          </ac:spMkLst>
        </pc:spChg>
        <pc:spChg chg="mod">
          <ac:chgData name="Cozad, Jonathon" userId="846d4640-27c0-4125-99bb-2f6697fc45d9" providerId="ADAL" clId="{CBAEAA89-0275-4B6D-AAFA-38D59B44EEF2}" dt="2024-04-08T19:30:42.332" v="6" actId="20577"/>
          <ac:spMkLst>
            <pc:docMk/>
            <pc:sldMk cId="2854937355" sldId="256"/>
            <ac:spMk id="3" creationId="{7634274A-474E-2887-0673-6A0F0F7D5D7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10B86-10FF-458D-B9BB-B23DC3190C8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8F492-5AF4-4121-B82B-441DCD96B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5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8F492-5AF4-4121-B82B-441DCD96B8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24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8F492-5AF4-4121-B82B-441DCD96B8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0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4AEF6-D9D5-042D-74E6-15F5CE12D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F7B4E-355B-A2E5-EF35-B9FFADE66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351BB-E15B-A3DB-6A23-A481DC68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D20C-9423-4323-970E-70969A2D4D5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747C8-F091-79A1-01B9-EBA24799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7EE22-FB37-EE52-A19A-528DE1A3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5E28-565A-4E62-A367-0F5B6EA91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0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357A6-EAA7-764E-B9BF-A9B1ED6D4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FE37EA-DAFE-DB37-BE39-45EF477EF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73019-E116-8FB4-26FF-55152999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D20C-9423-4323-970E-70969A2D4D5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0102C-6D8F-58D4-1B71-AF6277C7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AD617-5493-1BCE-842D-6BD37BA1C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5E28-565A-4E62-A367-0F5B6EA91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51E8ED-982D-E350-5E6D-8EF5835064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4A778-8428-D8B8-AC43-FA3BAF41F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80A72-FE4F-608E-7617-5EFCC757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D20C-9423-4323-970E-70969A2D4D5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BE26C-FA69-1F7D-CDB6-30A852EB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E7509-FAFA-0E9D-6677-23A0D275D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5E28-565A-4E62-A367-0F5B6EA91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71CA8-7149-D49A-CC01-9EA79D41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2166F-641A-A891-682F-D63DAB8CC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B8106-8BFE-01EC-E224-8108B7FA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D20C-9423-4323-970E-70969A2D4D5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56AFB-7114-D260-248B-0E39BFC82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87B02-1985-F5C0-1FC9-E38B2BE1D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5E28-565A-4E62-A367-0F5B6EA91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4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A1804-BFEB-6322-AE45-4D838F464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86DE7-1420-F301-413C-DE2E3A5B4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085C4-73B9-7EAB-8659-82BAF32F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D20C-9423-4323-970E-70969A2D4D5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69A59-691D-892C-9D7F-D35EA9E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82A32-C143-D89C-B958-120DB1B33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5E28-565A-4E62-A367-0F5B6EA91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3C088-E343-D4B0-36E7-0E46FAF13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9D913-229B-0FD8-71BA-B2C97AB01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38501-D777-B6F5-7FDD-109647C8E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8425B-3804-8ABE-AC60-98128B962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D20C-9423-4323-970E-70969A2D4D5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10689-5C8E-9175-7705-3E3FA97EC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48B3B-3A60-738B-89D4-74A066A3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5E28-565A-4E62-A367-0F5B6EA91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5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E576-80FA-BEE8-9401-3EFB3A9FB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9992B-3B1D-37CA-40E6-034087B68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246B6-599A-CBA4-3113-2988CED93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16CEF-F75F-AC6A-7704-5E3644D5B1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471C34-C56D-9773-A6AA-C1CB71A955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DB1A5B-CD7A-2EDF-9B8C-7F69073D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D20C-9423-4323-970E-70969A2D4D5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FE92A0-B561-2392-260B-C531811E0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7ACB2-76D5-58DC-B0A2-9CCEDBAE9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5E28-565A-4E62-A367-0F5B6EA91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9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BDB29-C761-43A9-45F7-EA03F72DE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5EE5E9-AAAD-ECB6-3FF7-5C72A7B4D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D20C-9423-4323-970E-70969A2D4D5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E2F1BA-0108-BF9A-6690-40D66537C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937CE-AA72-3E51-E14F-7E5C0F38D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5E28-565A-4E62-A367-0F5B6EA91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5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2F9C14-07FA-C649-B474-BF706503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D20C-9423-4323-970E-70969A2D4D5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A7C0C-20DA-6554-E5E7-D5826FA8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92F5A-F64E-A663-B21C-7CB072EE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5E28-565A-4E62-A367-0F5B6EA91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3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77AFE-6189-F2E2-A835-4BA0951C2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B3F1A-7388-E705-E5EC-5E62BD4E7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0F379-E6C6-35B3-A714-A51C8AED6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57C93-1F10-13BA-049B-BFBD7223D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D20C-9423-4323-970E-70969A2D4D5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3FF83-76A1-9639-7A58-146C8180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F442E-3453-22B4-6F6C-D3800DE39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5E28-565A-4E62-A367-0F5B6EA91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6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CA5D3-F39C-B48A-00C9-329C1527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E652A7-509F-15F5-CCE2-9EAC4DF1C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4E94A-5D44-ED38-FAA7-1E416AEEB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8F7C4-5DD5-0606-E7CB-7EC4A61DA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D20C-9423-4323-970E-70969A2D4D5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02DAF-48BD-B69B-5CAF-3BFC90A42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91687-F311-9A99-64D9-8FBC4917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5E28-565A-4E62-A367-0F5B6EA91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8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0CCA9-F700-D794-6898-EDE5F0331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3B314-189A-84BE-C315-841018257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746FD-EE0D-9178-1B85-D988F5563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3D20C-9423-4323-970E-70969A2D4D5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50D43-8841-A39F-9B78-0AA7791F3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22859-6DB0-7DEC-CAA0-5013851ED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85E28-565A-4E62-A367-0F5B6EA91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6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21143-AD0B-3123-880D-18AE715FF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26" y="643467"/>
            <a:ext cx="4785782" cy="4567137"/>
          </a:xfrm>
        </p:spPr>
        <p:txBody>
          <a:bodyPr anchor="ctr">
            <a:normAutofit/>
          </a:bodyPr>
          <a:lstStyle/>
          <a:p>
            <a:pPr algn="l"/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FY25 Annual CIP Update</a:t>
            </a:r>
            <a:b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Budget Planning Council</a:t>
            </a:r>
            <a:b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34274A-474E-2887-0673-6A0F0F7D5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25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April 8,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7E1928-B14C-5084-E5B3-F27C18228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285" y="847725"/>
            <a:ext cx="6778285" cy="503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37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2CA08B5-5E07-1D00-11DF-838FA9F19575}"/>
              </a:ext>
            </a:extLst>
          </p:cNvPr>
          <p:cNvSpPr/>
          <p:nvPr/>
        </p:nvSpPr>
        <p:spPr>
          <a:xfrm>
            <a:off x="182880" y="1024293"/>
            <a:ext cx="9545481" cy="5771234"/>
          </a:xfrm>
          <a:prstGeom prst="roundRect">
            <a:avLst/>
          </a:prstGeom>
          <a:solidFill>
            <a:schemeClr val="tx2">
              <a:lumMod val="75000"/>
              <a:alpha val="1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53693E-87B0-02D3-2CD7-C0DD2E4DE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3" y="365125"/>
            <a:ext cx="11643360" cy="1325563"/>
          </a:xfrm>
        </p:spPr>
        <p:txBody>
          <a:bodyPr anchor="t">
            <a:normAutofit/>
          </a:bodyPr>
          <a:lstStyle/>
          <a:p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Capital Improvement Plan FY25 Annual Update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83111B-1502-DAAB-BEB3-F8958D0DC3AB}"/>
              </a:ext>
            </a:extLst>
          </p:cNvPr>
          <p:cNvSpPr txBox="1"/>
          <p:nvPr/>
        </p:nvSpPr>
        <p:spPr>
          <a:xfrm>
            <a:off x="346472" y="1286972"/>
            <a:ext cx="7389679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 algn="l" defTabSz="914400" rtl="0" eaLnBrk="1" fontAlgn="auto" latinLnBrk="0" hangingPunct="1">
              <a:buClrTx/>
              <a:buSzTx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Calibri"/>
              </a:rPr>
              <a:t>CIP is updated and approved annually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Calibri"/>
              </a:rPr>
              <a:t>Typical approval </a:t>
            </a:r>
            <a:r>
              <a:rPr lang="en-US" sz="2800" dirty="0">
                <a:solidFill>
                  <a:srgbClr val="595959"/>
                </a:solidFill>
                <a:latin typeface="Calibri"/>
                <a:cs typeface="Calibri"/>
              </a:rPr>
              <a:t>in June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Calibri"/>
              </a:rPr>
              <a:t> of each year</a:t>
            </a:r>
            <a:endParaRPr lang="en-US" sz="2800" dirty="0">
              <a:solidFill>
                <a:srgbClr val="595959"/>
              </a:solidFill>
              <a:latin typeface="Calibri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595959"/>
                </a:solidFill>
                <a:latin typeface="Calibri"/>
                <a:cs typeface="Calibri"/>
              </a:rPr>
              <a:t>Six-Year CIP in odd yrs./Annual CIP in even yrs.</a:t>
            </a:r>
            <a:endParaRPr lang="en-US" sz="2800" dirty="0" err="1">
              <a:solidFill>
                <a:srgbClr val="595959"/>
              </a:solidFill>
              <a:latin typeface="Calibri"/>
              <a:cs typeface="Calibri"/>
            </a:endParaRPr>
          </a:p>
          <a:p>
            <a:pPr marR="0" lvl="0" algn="l" defTabSz="914400" rtl="0" eaLnBrk="1" fontAlgn="auto" latinLnBrk="0" hangingPunct="1">
              <a:buClrTx/>
              <a:buSzTx/>
              <a:tabLst/>
              <a:defRPr/>
            </a:pPr>
            <a:endParaRPr lang="en-US" sz="1400">
              <a:solidFill>
                <a:srgbClr val="595959"/>
              </a:solidFill>
              <a:latin typeface="Calibri"/>
              <a:cs typeface="Calibri"/>
            </a:endParaRPr>
          </a:p>
          <a:p>
            <a:pPr marR="0" lvl="0" algn="l" defTabSz="914400" rtl="0" eaLnBrk="1" fontAlgn="auto" latinLnBrk="0" hangingPunct="1">
              <a:buClrTx/>
              <a:buSzTx/>
              <a:tabLst/>
              <a:defRPr/>
            </a:pPr>
            <a:r>
              <a:rPr lang="en-US" sz="2800" dirty="0">
                <a:solidFill>
                  <a:srgbClr val="595959"/>
                </a:solidFill>
                <a:latin typeface="Calibri"/>
                <a:cs typeface="Calibri"/>
              </a:rPr>
              <a:t>FY25 Annual CIP is due to </a:t>
            </a:r>
            <a:r>
              <a:rPr lang="en-US" sz="2800" dirty="0" err="1">
                <a:solidFill>
                  <a:srgbClr val="595959"/>
                </a:solidFill>
                <a:latin typeface="Calibri"/>
                <a:cs typeface="Calibri"/>
              </a:rPr>
              <a:t>BoT</a:t>
            </a:r>
            <a:r>
              <a:rPr lang="en-US" sz="2800" dirty="0">
                <a:solidFill>
                  <a:srgbClr val="595959"/>
                </a:solidFill>
                <a:latin typeface="Calibri"/>
                <a:cs typeface="Calibri"/>
              </a:rPr>
              <a:t> in June 2024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595959"/>
                </a:solidFill>
                <a:latin typeface="Calibri"/>
                <a:cs typeface="Calibri"/>
              </a:rPr>
              <a:t>Prioritized projects for FY25 were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Calibri"/>
              </a:rPr>
              <a:t> approved </a:t>
            </a:r>
            <a:r>
              <a:rPr lang="en-US" sz="2800" dirty="0">
                <a:solidFill>
                  <a:srgbClr val="595959"/>
                </a:solidFill>
                <a:latin typeface="Calibri"/>
                <a:cs typeface="Calibri"/>
              </a:rPr>
              <a:t>by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Calibri"/>
              </a:rPr>
              <a:t>BoT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Calibri"/>
              </a:rPr>
              <a:t> in June 2023 as part of the </a:t>
            </a:r>
            <a:r>
              <a:rPr lang="en-US" sz="2800" dirty="0">
                <a:solidFill>
                  <a:srgbClr val="595959"/>
                </a:solidFill>
                <a:latin typeface="Calibri"/>
                <a:cs typeface="Calibri"/>
              </a:rPr>
              <a:t>FY25-FY30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595959"/>
                </a:solidFill>
                <a:latin typeface="Calibri"/>
                <a:cs typeface="Calibri"/>
              </a:rPr>
              <a:t>Six-Year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Calibri"/>
              </a:rPr>
              <a:t> CIP</a:t>
            </a:r>
            <a:endParaRPr lang="en-US" sz="2800" dirty="0">
              <a:solidFill>
                <a:srgbClr val="595959"/>
              </a:solidFill>
              <a:latin typeface="Calibri"/>
              <a:cs typeface="Calibri"/>
            </a:endParaRPr>
          </a:p>
          <a:p>
            <a:pPr marR="0" lvl="0" algn="l" defTabSz="914400" rtl="0" eaLnBrk="1" fontAlgn="auto" latinLnBrk="0" hangingPunct="1">
              <a:buClrTx/>
              <a:buSzTx/>
              <a:tabLst/>
              <a:defRPr/>
            </a:pPr>
            <a:endParaRPr lang="en-US" sz="1400">
              <a:solidFill>
                <a:srgbClr val="595959"/>
              </a:solidFill>
              <a:latin typeface="Calibri"/>
              <a:cs typeface="Calibri"/>
            </a:endParaRPr>
          </a:p>
          <a:p>
            <a:pPr marR="0" lvl="0" algn="l" defTabSz="914400" rtl="0" eaLnBrk="1" fontAlgn="auto" latinLnBrk="0" hangingPunct="1">
              <a:buClrTx/>
              <a:buSzTx/>
              <a:tabLst/>
              <a:defRPr/>
            </a:pPr>
            <a:r>
              <a:rPr lang="en-US" sz="2800" dirty="0">
                <a:solidFill>
                  <a:srgbClr val="595959"/>
                </a:solidFill>
                <a:latin typeface="Calibri"/>
                <a:cs typeface="Calibri"/>
              </a:rPr>
              <a:t>Annual update process is designed to: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595959"/>
                </a:solidFill>
                <a:latin typeface="Calibri"/>
                <a:cs typeface="Calibri"/>
              </a:rPr>
              <a:t>Validate assumptions, principles, and project priorities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595959"/>
                </a:solidFill>
                <a:latin typeface="Calibri"/>
                <a:cs typeface="Calibri"/>
              </a:rPr>
              <a:t>Consider emerging key needs for inclusion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9A3DC6-96B1-D950-6BBA-E99157963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302" y="1192154"/>
            <a:ext cx="6901395" cy="45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51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EB896F-6724-50AB-55BC-7FBB982233F5}"/>
              </a:ext>
            </a:extLst>
          </p:cNvPr>
          <p:cNvSpPr/>
          <p:nvPr/>
        </p:nvSpPr>
        <p:spPr>
          <a:xfrm>
            <a:off x="182880" y="1044066"/>
            <a:ext cx="9582496" cy="5751341"/>
          </a:xfrm>
          <a:prstGeom prst="roundRect">
            <a:avLst/>
          </a:prstGeom>
          <a:solidFill>
            <a:schemeClr val="accent2">
              <a:lumMod val="50000"/>
              <a:alpha val="1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C93365-5A78-6DF5-1DF0-CC814F18F08C}"/>
              </a:ext>
            </a:extLst>
          </p:cNvPr>
          <p:cNvSpPr txBox="1"/>
          <p:nvPr/>
        </p:nvSpPr>
        <p:spPr>
          <a:xfrm>
            <a:off x="344881" y="1292214"/>
            <a:ext cx="8120105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 algn="l" defTabSz="914400" rtl="0" eaLnBrk="1" fontAlgn="auto" latinLnBrk="0" hangingPunct="1">
              <a:buClrTx/>
              <a:buSzTx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Calibri"/>
              </a:rPr>
              <a:t>Review FY25 Priorities from approved FY25-FY30 CIP</a:t>
            </a:r>
            <a:endParaRPr lang="en-US" sz="2800">
              <a:solidFill>
                <a:srgbClr val="595959"/>
              </a:solidFill>
              <a:latin typeface="Calibri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Calibri"/>
              </a:rPr>
              <a:t>List includes FY24 projects not </a:t>
            </a:r>
            <a:r>
              <a:rPr lang="en-US" sz="2800">
                <a:solidFill>
                  <a:srgbClr val="595959"/>
                </a:solidFill>
                <a:latin typeface="Calibri"/>
                <a:cs typeface="Calibri"/>
              </a:rPr>
              <a:t>started</a:t>
            </a:r>
          </a:p>
          <a:p>
            <a:pPr>
              <a:defRPr/>
            </a:pPr>
            <a:r>
              <a:rPr lang="en-US" sz="2800">
                <a:solidFill>
                  <a:srgbClr val="595959"/>
                </a:solidFill>
                <a:latin typeface="Calibri"/>
                <a:cs typeface="Calibri"/>
              </a:rPr>
              <a:t>Review FY25 plan with stakeholders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rgbClr val="595959"/>
                </a:solidFill>
                <a:latin typeface="Calibri"/>
                <a:cs typeface="Calibri"/>
              </a:rPr>
              <a:t>Update FY25 plan based on stakeholder feedback</a:t>
            </a:r>
          </a:p>
          <a:p>
            <a:pPr>
              <a:defRPr/>
            </a:pPr>
            <a:r>
              <a:rPr lang="en-US" sz="2800">
                <a:solidFill>
                  <a:srgbClr val="595959"/>
                </a:solidFill>
                <a:latin typeface="Calibri"/>
                <a:cs typeface="Calibri"/>
              </a:rPr>
              <a:t>Review available funds to allocate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rgbClr val="595959"/>
                </a:solidFill>
                <a:latin typeface="Calibri"/>
                <a:cs typeface="Calibri"/>
              </a:rPr>
              <a:t>Sources include project savings, change in strategy, or prior year funding residuals</a:t>
            </a:r>
          </a:p>
          <a:p>
            <a:pPr>
              <a:defRPr/>
            </a:pPr>
            <a:r>
              <a:rPr lang="en-US" sz="2800">
                <a:solidFill>
                  <a:srgbClr val="595959"/>
                </a:solidFill>
                <a:latin typeface="Calibri"/>
                <a:cs typeface="Calibri"/>
              </a:rPr>
              <a:t>Review priorities: existing and new needs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Calibri"/>
              </a:rPr>
              <a:t>Discuss with leadership the strategy for </a:t>
            </a:r>
            <a:r>
              <a:rPr lang="en-US" sz="2800">
                <a:solidFill>
                  <a:srgbClr val="595959"/>
                </a:solidFill>
                <a:latin typeface="Calibri"/>
                <a:cs typeface="Calibri"/>
              </a:rPr>
              <a:t>use of available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Calibri"/>
              </a:rPr>
              <a:t> funds</a:t>
            </a:r>
            <a:endParaRPr lang="en-US" sz="2800">
              <a:solidFill>
                <a:srgbClr val="595959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US" sz="2800">
                <a:solidFill>
                  <a:srgbClr val="595959"/>
                </a:solidFill>
                <a:latin typeface="Calibri"/>
                <a:cs typeface="Calibri"/>
              </a:rPr>
              <a:t>Develop plan and seek approvals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CF2F439-C743-F983-E81F-08477D6C1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3" y="365125"/>
            <a:ext cx="11643360" cy="1325563"/>
          </a:xfrm>
        </p:spPr>
        <p:txBody>
          <a:bodyPr anchor="t">
            <a:normAutofit/>
          </a:bodyPr>
          <a:lstStyle/>
          <a:p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Annual Update Process for FY25</a:t>
            </a:r>
          </a:p>
        </p:txBody>
      </p:sp>
      <p:pic>
        <p:nvPicPr>
          <p:cNvPr id="10" name="Graphic 9" descr="Circles with arrows with solid fill">
            <a:extLst>
              <a:ext uri="{FF2B5EF4-FFF2-40B4-BE49-F238E27FC236}">
                <a16:creationId xmlns:a16="http://schemas.microsoft.com/office/drawing/2014/main" id="{CF9DB3E3-A7B7-8571-6F33-B41876C5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9901" y="628652"/>
            <a:ext cx="5676899" cy="568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81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8E4F254-A107-5662-A322-A5543E1F9CC9}"/>
              </a:ext>
            </a:extLst>
          </p:cNvPr>
          <p:cNvSpPr/>
          <p:nvPr/>
        </p:nvSpPr>
        <p:spPr>
          <a:xfrm>
            <a:off x="181944" y="1029526"/>
            <a:ext cx="9551703" cy="5782158"/>
          </a:xfrm>
          <a:prstGeom prst="roundRect">
            <a:avLst/>
          </a:prstGeom>
          <a:solidFill>
            <a:srgbClr val="7030A0">
              <a:alpha val="10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53693E-87B0-02D3-2CD7-C0DD2E4DE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3" y="365125"/>
            <a:ext cx="11643360" cy="1325563"/>
          </a:xfrm>
        </p:spPr>
        <p:txBody>
          <a:bodyPr anchor="t">
            <a:normAutofit/>
          </a:bodyPr>
          <a:lstStyle/>
          <a:p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FY25-FY30 CIP 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Principles &amp; </a:t>
            </a: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Assumptions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0C7E5D-DFD8-234C-C5B7-5EDAB15F352C}"/>
              </a:ext>
            </a:extLst>
          </p:cNvPr>
          <p:cNvSpPr/>
          <p:nvPr/>
        </p:nvSpPr>
        <p:spPr>
          <a:xfrm>
            <a:off x="346750" y="1712537"/>
            <a:ext cx="7637417" cy="418576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Support strategic objectives while maintaining investments for mission critical needs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Calibri" panose="020F0502020204030204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Strategic Initiatives - Future of Higher Education, Enrollment, Student Experience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Funding for Portfolio Reduction, Programmatic Investments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Invest for meaningful impact, Covid Response, Right-Size Campus 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/>
            </a:endParaRPr>
          </a:p>
        </p:txBody>
      </p:sp>
      <p:pic>
        <p:nvPicPr>
          <p:cNvPr id="17" name="Graphic 16" descr="Bullseye with solid fill">
            <a:extLst>
              <a:ext uri="{FF2B5EF4-FFF2-40B4-BE49-F238E27FC236}">
                <a16:creationId xmlns:a16="http://schemas.microsoft.com/office/drawing/2014/main" id="{74967204-C185-C458-1578-5B229BDEF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5191" y="1205913"/>
            <a:ext cx="4674152" cy="466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8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4C898F-2D64-E740-8AC9-6CBBDAC3B897}"/>
              </a:ext>
            </a:extLst>
          </p:cNvPr>
          <p:cNvSpPr/>
          <p:nvPr/>
        </p:nvSpPr>
        <p:spPr>
          <a:xfrm>
            <a:off x="182880" y="1023087"/>
            <a:ext cx="9547651" cy="5779554"/>
          </a:xfrm>
          <a:prstGeom prst="roundRect">
            <a:avLst/>
          </a:prstGeom>
          <a:solidFill>
            <a:schemeClr val="accent4">
              <a:lumMod val="75000"/>
              <a:alpha val="1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53693E-87B0-02D3-2CD7-C0DD2E4DE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3" y="365125"/>
            <a:ext cx="11643360" cy="1325563"/>
          </a:xfrm>
        </p:spPr>
        <p:txBody>
          <a:bodyPr anchor="t">
            <a:normAutofit/>
          </a:bodyPr>
          <a:lstStyle/>
          <a:p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State Funded CIP Projects - FY25 &amp; FY24 Not Started</a:t>
            </a:r>
          </a:p>
        </p:txBody>
      </p:sp>
      <p:pic>
        <p:nvPicPr>
          <p:cNvPr id="14" name="Graphic 13" descr="Building Brick Wall with solid fill">
            <a:extLst>
              <a:ext uri="{FF2B5EF4-FFF2-40B4-BE49-F238E27FC236}">
                <a16:creationId xmlns:a16="http://schemas.microsoft.com/office/drawing/2014/main" id="{A154AB29-DA16-8F0D-42BC-84F0926DA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4634" y="746217"/>
            <a:ext cx="5171676" cy="517167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7FC66EB-77BD-64C3-8695-489D881ED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197572"/>
              </p:ext>
            </p:extLst>
          </p:nvPr>
        </p:nvGraphicFramePr>
        <p:xfrm>
          <a:off x="347382" y="2449919"/>
          <a:ext cx="7384673" cy="2346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42766">
                  <a:extLst>
                    <a:ext uri="{9D8B030D-6E8A-4147-A177-3AD203B41FA5}">
                      <a16:colId xmlns:a16="http://schemas.microsoft.com/office/drawing/2014/main" val="3165424088"/>
                    </a:ext>
                  </a:extLst>
                </a:gridCol>
                <a:gridCol w="1841907">
                  <a:extLst>
                    <a:ext uri="{9D8B030D-6E8A-4147-A177-3AD203B41FA5}">
                      <a16:colId xmlns:a16="http://schemas.microsoft.com/office/drawing/2014/main" val="987033352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600" b="0" i="0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Chubb Hall Window Replacement</a:t>
                      </a:r>
                      <a:endParaRPr lang="en-US" sz="26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2600" b="0" i="0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$1,400,000</a:t>
                      </a:r>
                      <a:endParaRPr lang="en-US" sz="26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9623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600" b="0" i="0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OUZ HVAC &amp; Energy Efficiency Ph2</a:t>
                      </a:r>
                      <a:endParaRPr lang="en-US" sz="2600" b="0" i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2600" b="0" i="0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$2,870,800</a:t>
                      </a:r>
                      <a:endParaRPr lang="en-US" sz="26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9259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600" b="0" i="0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Annual Steam System Repairs FY25</a:t>
                      </a:r>
                      <a:endParaRPr lang="en-US" sz="26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2600" b="0" i="0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$800,000</a:t>
                      </a:r>
                      <a:endParaRPr lang="en-US" sz="26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97509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600" b="0" i="0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Chilled Water Plant 3 Chiller Expansion  </a:t>
                      </a:r>
                      <a:r>
                        <a:rPr lang="en-US" sz="1600" b="0" i="0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 (+$3,300,000 from Housing)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2600" b="0" i="0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$3,500,000</a:t>
                      </a:r>
                      <a:endParaRPr lang="en-US" sz="26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516849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986D7D85-F70B-5564-BD27-4BC7D6369DE1}"/>
              </a:ext>
            </a:extLst>
          </p:cNvPr>
          <p:cNvSpPr txBox="1">
            <a:spLocks/>
          </p:cNvSpPr>
          <p:nvPr/>
        </p:nvSpPr>
        <p:spPr>
          <a:xfrm>
            <a:off x="483957" y="5917786"/>
            <a:ext cx="8186752" cy="6408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Calibri"/>
              </a:rPr>
              <a:t>*COFA Renewal Strategy not shown (started in FY24)</a:t>
            </a:r>
          </a:p>
        </p:txBody>
      </p:sp>
    </p:spTree>
    <p:extLst>
      <p:ext uri="{BB962C8B-B14F-4D97-AF65-F5344CB8AC3E}">
        <p14:creationId xmlns:p14="http://schemas.microsoft.com/office/powerpoint/2010/main" val="2694364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9423D11-90CD-A2DE-8A09-2D116C506742}"/>
              </a:ext>
            </a:extLst>
          </p:cNvPr>
          <p:cNvSpPr/>
          <p:nvPr/>
        </p:nvSpPr>
        <p:spPr>
          <a:xfrm>
            <a:off x="181944" y="1020242"/>
            <a:ext cx="9551701" cy="5782159"/>
          </a:xfrm>
          <a:prstGeom prst="roundRect">
            <a:avLst/>
          </a:prstGeom>
          <a:solidFill>
            <a:schemeClr val="accent2">
              <a:lumMod val="50000"/>
              <a:alpha val="1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53693E-87B0-02D3-2CD7-C0DD2E4DE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89" y="365125"/>
            <a:ext cx="11791405" cy="1325563"/>
          </a:xfrm>
        </p:spPr>
        <p:txBody>
          <a:bodyPr anchor="t">
            <a:normAutofit/>
          </a:bodyPr>
          <a:lstStyle/>
          <a:p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Century Bond Funded CIP Projects - FY25 &amp; FY24 Not Started</a:t>
            </a:r>
          </a:p>
        </p:txBody>
      </p:sp>
      <p:pic>
        <p:nvPicPr>
          <p:cNvPr id="20" name="Graphic 19" descr="Crane outline">
            <a:extLst>
              <a:ext uri="{FF2B5EF4-FFF2-40B4-BE49-F238E27FC236}">
                <a16:creationId xmlns:a16="http://schemas.microsoft.com/office/drawing/2014/main" id="{6A994130-0EF7-0724-8749-8004ADDDF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4878" y="1151281"/>
            <a:ext cx="4746171" cy="4746171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AA2A60-7D50-D7D9-07CA-108AB7FA5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26094"/>
              </p:ext>
            </p:extLst>
          </p:nvPr>
        </p:nvGraphicFramePr>
        <p:xfrm>
          <a:off x="428017" y="1968543"/>
          <a:ext cx="7473418" cy="3901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692249">
                  <a:extLst>
                    <a:ext uri="{9D8B030D-6E8A-4147-A177-3AD203B41FA5}">
                      <a16:colId xmlns:a16="http://schemas.microsoft.com/office/drawing/2014/main" val="4097037433"/>
                    </a:ext>
                  </a:extLst>
                </a:gridCol>
                <a:gridCol w="1781169">
                  <a:extLst>
                    <a:ext uri="{9D8B030D-6E8A-4147-A177-3AD203B41FA5}">
                      <a16:colId xmlns:a16="http://schemas.microsoft.com/office/drawing/2014/main" val="2268094182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0" indent="0" algn="l" fontAlgn="base">
                        <a:buNone/>
                      </a:pPr>
                      <a:r>
                        <a:rPr lang="en-US" sz="2600" b="0" i="0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Convo Flat Roof Replacement</a:t>
                      </a:r>
                      <a:endParaRPr lang="en-US" sz="2600" b="0" i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2600" b="0" i="0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$1,000,000</a:t>
                      </a:r>
                      <a:endParaRPr lang="en-US" sz="2600" b="0" i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94388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indent="0" algn="l" defTabSz="914400" rtl="0" eaLnBrk="1" fontAlgn="base" latinLnBrk="0" hangingPunct="1">
                        <a:buNone/>
                      </a:pPr>
                      <a:r>
                        <a:rPr lang="en-US" sz="2600" b="0" i="0" kern="1200" dirty="0">
                          <a:solidFill>
                            <a:srgbClr val="59595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HVAC Controls – Bentley Hall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2600" b="0" i="0" kern="1200" dirty="0">
                          <a:solidFill>
                            <a:srgbClr val="595959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$600,000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88937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600" b="0" i="0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Annual Emergency Projects Fund FY25</a:t>
                      </a:r>
                      <a:endParaRPr lang="en-US" sz="26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2600" b="0" i="0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$500,000</a:t>
                      </a:r>
                      <a:endParaRPr lang="en-US" sz="2600" b="0" i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00758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600" b="0" i="0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Annual Steam System Repairs FY25</a:t>
                      </a:r>
                      <a:endParaRPr lang="en-US" sz="26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2600" b="0" i="0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$100,000</a:t>
                      </a:r>
                      <a:endParaRPr lang="en-US" sz="26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40032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600" b="0" i="0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Masonry – In-House FY25</a:t>
                      </a:r>
                      <a:endParaRPr lang="en-US" sz="26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2600" b="0" i="0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$250,000</a:t>
                      </a:r>
                      <a:endParaRPr lang="en-US" sz="26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99396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600" b="0" i="0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Painting – In-House FY25</a:t>
                      </a:r>
                      <a:endParaRPr lang="en-US" sz="26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2600" b="0" i="0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$250,000</a:t>
                      </a:r>
                      <a:endParaRPr lang="en-US" sz="26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8824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600" b="0" i="0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Windows Repair &amp; Replacements FY25</a:t>
                      </a:r>
                      <a:endParaRPr lang="en-US" sz="2600" b="0" i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2600" b="0" i="0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$725,000</a:t>
                      </a:r>
                      <a:endParaRPr lang="en-US" sz="26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37056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600" b="0" i="0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ADA FY25</a:t>
                      </a:r>
                      <a:endParaRPr lang="en-US" sz="2600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2600" b="0" i="0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$250,000</a:t>
                      </a:r>
                      <a:endParaRPr lang="en-US" sz="2600" b="0" i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473182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71FAE22F-6022-CAB6-F6D1-5D7EEF72F2E1}"/>
              </a:ext>
            </a:extLst>
          </p:cNvPr>
          <p:cNvSpPr txBox="1">
            <a:spLocks/>
          </p:cNvSpPr>
          <p:nvPr/>
        </p:nvSpPr>
        <p:spPr>
          <a:xfrm>
            <a:off x="428017" y="6147838"/>
            <a:ext cx="8186752" cy="6408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Calibri"/>
              </a:rPr>
              <a:t>*COFA Renewal Strategy and Convo MEP Upgrade not shown (started in FY24)</a:t>
            </a:r>
          </a:p>
        </p:txBody>
      </p:sp>
    </p:spTree>
    <p:extLst>
      <p:ext uri="{BB962C8B-B14F-4D97-AF65-F5344CB8AC3E}">
        <p14:creationId xmlns:p14="http://schemas.microsoft.com/office/powerpoint/2010/main" val="3108006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Daily calendar outline">
            <a:extLst>
              <a:ext uri="{FF2B5EF4-FFF2-40B4-BE49-F238E27FC236}">
                <a16:creationId xmlns:a16="http://schemas.microsoft.com/office/drawing/2014/main" id="{AB45CA34-AE9F-9D15-3353-199152E50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0030" y="-451338"/>
            <a:ext cx="3634154" cy="36341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53693E-87B0-02D3-2CD7-C0DD2E4DE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3" y="365125"/>
            <a:ext cx="11643360" cy="1325563"/>
          </a:xfrm>
        </p:spPr>
        <p:txBody>
          <a:bodyPr anchor="t">
            <a:normAutofit/>
          </a:bodyPr>
          <a:lstStyle/>
          <a:p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FY25 Annual CIP Schedule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AA1330-D5A1-0A3C-53B8-D3720D049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544492"/>
              </p:ext>
            </p:extLst>
          </p:nvPr>
        </p:nvGraphicFramePr>
        <p:xfrm>
          <a:off x="260958" y="2745287"/>
          <a:ext cx="11651690" cy="3362193"/>
        </p:xfrm>
        <a:graphic>
          <a:graphicData uri="http://schemas.openxmlformats.org/drawingml/2006/table">
            <a:tbl>
              <a:tblPr/>
              <a:tblGrid>
                <a:gridCol w="2330338">
                  <a:extLst>
                    <a:ext uri="{9D8B030D-6E8A-4147-A177-3AD203B41FA5}">
                      <a16:colId xmlns:a16="http://schemas.microsoft.com/office/drawing/2014/main" val="2224354608"/>
                    </a:ext>
                  </a:extLst>
                </a:gridCol>
                <a:gridCol w="2330338">
                  <a:extLst>
                    <a:ext uri="{9D8B030D-6E8A-4147-A177-3AD203B41FA5}">
                      <a16:colId xmlns:a16="http://schemas.microsoft.com/office/drawing/2014/main" val="3996030612"/>
                    </a:ext>
                  </a:extLst>
                </a:gridCol>
                <a:gridCol w="2330338">
                  <a:extLst>
                    <a:ext uri="{9D8B030D-6E8A-4147-A177-3AD203B41FA5}">
                      <a16:colId xmlns:a16="http://schemas.microsoft.com/office/drawing/2014/main" val="867464521"/>
                    </a:ext>
                  </a:extLst>
                </a:gridCol>
                <a:gridCol w="2330338">
                  <a:extLst>
                    <a:ext uri="{9D8B030D-6E8A-4147-A177-3AD203B41FA5}">
                      <a16:colId xmlns:a16="http://schemas.microsoft.com/office/drawing/2014/main" val="372852222"/>
                    </a:ext>
                  </a:extLst>
                </a:gridCol>
                <a:gridCol w="2330338">
                  <a:extLst>
                    <a:ext uri="{9D8B030D-6E8A-4147-A177-3AD203B41FA5}">
                      <a16:colId xmlns:a16="http://schemas.microsoft.com/office/drawing/2014/main" val="3148392148"/>
                    </a:ext>
                  </a:extLst>
                </a:gridCol>
              </a:tblGrid>
              <a:tr h="5996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February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March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April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May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June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759353"/>
                  </a:ext>
                </a:extLst>
              </a:tr>
              <a:tr h="894056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Validate Assumptions &amp; Project Priorities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Analyze &amp; Prioritize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Vetting</a:t>
                      </a:r>
                    </a:p>
                    <a:p>
                      <a:pPr lvl="0" algn="ctr">
                        <a:buNone/>
                      </a:pPr>
                      <a:endParaRPr lang="en-US" sz="2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Finalization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538184"/>
                  </a:ext>
                </a:extLst>
              </a:tr>
              <a:tr h="1868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Leadership Meeting Kickoff /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Project analysis, prioritization, and funding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Stakeholder &amp; CIP Committee Meetings as needed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Draft Plan Developed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CFPC April 16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Final FY25 Annual CIP Presentation to </a:t>
                      </a:r>
                      <a:r>
                        <a:rPr lang="en-US" sz="18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BoT</a:t>
                      </a:r>
                      <a:r>
                        <a:rPr lang="en-US" sz="18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for Approval June 13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611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251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</TotalTime>
  <Words>397</Words>
  <Application>Microsoft Office PowerPoint</Application>
  <PresentationFormat>Widescreen</PresentationFormat>
  <Paragraphs>77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FY25 Annual CIP Update Budget Planning Council </vt:lpstr>
      <vt:lpstr>Capital Improvement Plan FY25 Annual Update Process</vt:lpstr>
      <vt:lpstr>Annual Update Process for FY25</vt:lpstr>
      <vt:lpstr>FY25-FY30 CIP Principles &amp; Assumptions</vt:lpstr>
      <vt:lpstr>State Funded CIP Projects - FY25 &amp; FY24 Not Started</vt:lpstr>
      <vt:lpstr>Century Bond Funded CIP Projects - FY25 &amp; FY24 Not Started</vt:lpstr>
      <vt:lpstr>FY25 Annual CIP Schedule</vt:lpstr>
    </vt:vector>
  </TitlesOfParts>
  <Company>Ohio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FY25 Annual CIP Update Meeting title</dc:title>
  <dc:creator>Slack, Brenda</dc:creator>
  <cp:lastModifiedBy>Cozad, Jonathon</cp:lastModifiedBy>
  <cp:revision>366</cp:revision>
  <dcterms:created xsi:type="dcterms:W3CDTF">2024-01-23T16:34:37Z</dcterms:created>
  <dcterms:modified xsi:type="dcterms:W3CDTF">2024-04-08T19:31:00Z</dcterms:modified>
</cp:coreProperties>
</file>