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
  <p:sldMasterIdLst>
    <p:sldMasterId id="2147483697" r:id="rId1"/>
  </p:sldMasterIdLst>
  <p:handoutMasterIdLst>
    <p:handoutMasterId r:id="rId46"/>
  </p:handoutMasterIdLst>
  <p:sldIdLst>
    <p:sldId id="256" r:id="rId2"/>
    <p:sldId id="319" r:id="rId3"/>
    <p:sldId id="321" r:id="rId4"/>
    <p:sldId id="322" r:id="rId5"/>
    <p:sldId id="323" r:id="rId6"/>
    <p:sldId id="294" r:id="rId7"/>
    <p:sldId id="295" r:id="rId8"/>
    <p:sldId id="273" r:id="rId9"/>
    <p:sldId id="296" r:id="rId10"/>
    <p:sldId id="310" r:id="rId11"/>
    <p:sldId id="270" r:id="rId12"/>
    <p:sldId id="271" r:id="rId13"/>
    <p:sldId id="311" r:id="rId14"/>
    <p:sldId id="272" r:id="rId15"/>
    <p:sldId id="297" r:id="rId16"/>
    <p:sldId id="257" r:id="rId17"/>
    <p:sldId id="299" r:id="rId18"/>
    <p:sldId id="263" r:id="rId19"/>
    <p:sldId id="264" r:id="rId20"/>
    <p:sldId id="261" r:id="rId21"/>
    <p:sldId id="259" r:id="rId22"/>
    <p:sldId id="262" r:id="rId23"/>
    <p:sldId id="292" r:id="rId24"/>
    <p:sldId id="283" r:id="rId25"/>
    <p:sldId id="267" r:id="rId26"/>
    <p:sldId id="282" r:id="rId27"/>
    <p:sldId id="309" r:id="rId28"/>
    <p:sldId id="301" r:id="rId29"/>
    <p:sldId id="284" r:id="rId30"/>
    <p:sldId id="268" r:id="rId31"/>
    <p:sldId id="300" r:id="rId32"/>
    <p:sldId id="274" r:id="rId33"/>
    <p:sldId id="275" r:id="rId34"/>
    <p:sldId id="276" r:id="rId35"/>
    <p:sldId id="320" r:id="rId36"/>
    <p:sldId id="279" r:id="rId37"/>
    <p:sldId id="281" r:id="rId38"/>
    <p:sldId id="313" r:id="rId39"/>
    <p:sldId id="288" r:id="rId40"/>
    <p:sldId id="289" r:id="rId41"/>
    <p:sldId id="290" r:id="rId42"/>
    <p:sldId id="291" r:id="rId43"/>
    <p:sldId id="293" r:id="rId44"/>
    <p:sldId id="278" r:id="rId45"/>
  </p:sldIdLst>
  <p:sldSz cx="9144000" cy="6858000" type="screen4x3"/>
  <p:notesSz cx="6946900" cy="92075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71" autoAdjust="0"/>
  </p:normalViewPr>
  <p:slideViewPr>
    <p:cSldViewPr>
      <p:cViewPr varScale="1">
        <p:scale>
          <a:sx n="70" d="100"/>
          <a:sy n="70" d="100"/>
        </p:scale>
        <p:origin x="749"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34969" y="0"/>
            <a:ext cx="3010323" cy="460375"/>
          </a:xfrm>
          <a:prstGeom prst="rect">
            <a:avLst/>
          </a:prstGeom>
        </p:spPr>
        <p:txBody>
          <a:bodyPr vert="horz" lIns="92309" tIns="46154" rIns="92309" bIns="46154" rtlCol="0"/>
          <a:lstStyle>
            <a:lvl1pPr algn="r">
              <a:defRPr sz="1200"/>
            </a:lvl1pPr>
          </a:lstStyle>
          <a:p>
            <a:fld id="{F78D96AA-D19E-49B4-994B-4856661940DD}" type="datetimeFigureOut">
              <a:rPr lang="en-US" smtClean="0"/>
              <a:pPr/>
              <a:t>7/12/2018</a:t>
            </a:fld>
            <a:endParaRPr lang="en-US" dirty="0"/>
          </a:p>
        </p:txBody>
      </p:sp>
      <p:sp>
        <p:nvSpPr>
          <p:cNvPr id="4" name="Footer Placeholder 3"/>
          <p:cNvSpPr>
            <a:spLocks noGrp="1"/>
          </p:cNvSpPr>
          <p:nvPr>
            <p:ph type="ftr" sz="quarter" idx="2"/>
          </p:nvPr>
        </p:nvSpPr>
        <p:spPr>
          <a:xfrm>
            <a:off x="0" y="8745527"/>
            <a:ext cx="3010323" cy="460375"/>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69" y="8745527"/>
            <a:ext cx="3010323" cy="460375"/>
          </a:xfrm>
          <a:prstGeom prst="rect">
            <a:avLst/>
          </a:prstGeom>
        </p:spPr>
        <p:txBody>
          <a:bodyPr vert="horz" lIns="92309" tIns="46154" rIns="92309" bIns="46154" rtlCol="0" anchor="b"/>
          <a:lstStyle>
            <a:lvl1pPr algn="r">
              <a:defRPr sz="1200"/>
            </a:lvl1pPr>
          </a:lstStyle>
          <a:p>
            <a:fld id="{ED9C7A9F-3738-4C53-80D1-9EE8F938AEFB}" type="slidenum">
              <a:rPr lang="en-US" smtClean="0"/>
              <a:pPr/>
              <a:t>‹#›</a:t>
            </a:fld>
            <a:endParaRPr lang="en-US" dirty="0"/>
          </a:p>
        </p:txBody>
      </p:sp>
    </p:spTree>
    <p:extLst>
      <p:ext uri="{BB962C8B-B14F-4D97-AF65-F5344CB8AC3E}">
        <p14:creationId xmlns:p14="http://schemas.microsoft.com/office/powerpoint/2010/main" val="39139604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9F9CBB4-68D0-43F6-847A-BF0E3E2E896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6BBB7D0-840B-46A9-9F27-FDEB70A2137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771EE95-A3B8-4FFF-B863-DE46E505ACD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339655-0325-416A-A49D-F58DC91A6614}" type="slidenum">
              <a:rPr lang="en-US" smtClean="0"/>
              <a:pPr>
                <a:defRPr/>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44B57F6-D4A2-441E-9A3E-ADAC9284F893}"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C0255C4-084C-4292-A71E-5F6A6B9CCE2D}" type="slidenum">
              <a:rPr lang="en-US" smtClean="0"/>
              <a:pPr>
                <a:defRPr/>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13F72AC-7061-46F6-A599-74FEBF241746}"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1143E05-FD4E-4351-B2A4-9FB42DDE98A7}" type="slidenum">
              <a:rPr lang="en-US" smtClean="0"/>
              <a:pPr>
                <a:defRPr/>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73A465BA-4FEC-4189-A9F6-A589746011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E14B98B-BE2E-484B-8B41-E90B7EA7820E}"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18AF3E8-F813-46D6-A509-E006BB6A6A59}"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F99D536-E794-468D-8D58-344E82E491E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nsidehighered.com/news/2008/06/12/conflic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direct.com/science?_ob=ArticleURL&amp;_udi=B6W85-4T9N0RT-C&amp;_user=489277&amp;_rdoc=1&amp;_fmt=&amp;_orig=search&amp;_sort=d&amp;view=c&amp;_acct=C000022679&amp;_version=1&amp;_urlVersion=0&amp;_userid=489277&amp;md5=816aebe92baa6bed14b7f16d63ad6423" TargetMode="External"/><Relationship Id="rId2" Type="http://schemas.openxmlformats.org/officeDocument/2006/relationships/hyperlink" Target="http://www.thelancet.com/journals/lanonc/article/PIIS1470204508701736/abstrac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z="4000" dirty="0" smtClean="0"/>
              <a:t>Navigating the Conflict of Interest Process</a:t>
            </a:r>
          </a:p>
        </p:txBody>
      </p:sp>
      <p:sp>
        <p:nvSpPr>
          <p:cNvPr id="3075" name="Rectangle 3"/>
          <p:cNvSpPr>
            <a:spLocks noGrp="1" noChangeArrowheads="1"/>
          </p:cNvSpPr>
          <p:nvPr>
            <p:ph type="subTitle" idx="1"/>
          </p:nvPr>
        </p:nvSpPr>
        <p:spPr/>
        <p:txBody>
          <a:bodyPr>
            <a:normAutofit/>
          </a:bodyPr>
          <a:lstStyle/>
          <a:p>
            <a:r>
              <a:rPr lang="en-US" dirty="0" smtClean="0"/>
              <a:t>Ohio University</a:t>
            </a:r>
          </a:p>
          <a:p>
            <a:r>
              <a:rPr lang="en-US" dirty="0" smtClean="0"/>
              <a:t>Office of Research Compliance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Ohio University Policy has a mandatory disclosure policy if you:</a:t>
            </a:r>
          </a:p>
          <a:p>
            <a:endParaRPr lang="en-US" dirty="0" smtClean="0"/>
          </a:p>
          <a:p>
            <a:r>
              <a:rPr lang="en-US" dirty="0" smtClean="0"/>
              <a:t>Earn over $5,000 in a twelve month period from your outside activity  OR</a:t>
            </a:r>
          </a:p>
          <a:p>
            <a:pPr>
              <a:buNone/>
            </a:pPr>
            <a:endParaRPr lang="en-US" dirty="0" smtClean="0"/>
          </a:p>
          <a:p>
            <a:r>
              <a:rPr lang="en-US" dirty="0" smtClean="0"/>
              <a:t>Have over 5% equity in the entity</a:t>
            </a:r>
          </a:p>
          <a:p>
            <a:pPr>
              <a:buNone/>
            </a:pPr>
            <a:endParaRPr lang="en-US" dirty="0"/>
          </a:p>
        </p:txBody>
      </p:sp>
      <p:sp>
        <p:nvSpPr>
          <p:cNvPr id="3" name="Title 2"/>
          <p:cNvSpPr>
            <a:spLocks noGrp="1"/>
          </p:cNvSpPr>
          <p:nvPr>
            <p:ph type="title"/>
          </p:nvPr>
        </p:nvSpPr>
        <p:spPr/>
        <p:txBody>
          <a:bodyPr/>
          <a:lstStyle/>
          <a:p>
            <a:r>
              <a:rPr lang="en-US" dirty="0" smtClean="0"/>
              <a:t>Required Thresholds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295400"/>
            <a:ext cx="7772400" cy="4419600"/>
          </a:xfrm>
        </p:spPr>
        <p:txBody>
          <a:bodyPr>
            <a:normAutofit fontScale="92500" lnSpcReduction="20000"/>
          </a:bodyPr>
          <a:lstStyle/>
          <a:p>
            <a:r>
              <a:rPr lang="en-US" dirty="0" smtClean="0"/>
              <a:t>Applies to members of your immediate family (spouse, domestic partner, dependent children) as well as yourself.</a:t>
            </a:r>
          </a:p>
          <a:p>
            <a:endParaRPr lang="en-US" dirty="0" smtClean="0"/>
          </a:p>
          <a:p>
            <a:r>
              <a:rPr lang="en-US" dirty="0" smtClean="0"/>
              <a:t>Anything of monetary value, including but not limited to:</a:t>
            </a:r>
          </a:p>
          <a:p>
            <a:pPr lvl="1"/>
            <a:r>
              <a:rPr lang="en-US" dirty="0" smtClean="0"/>
              <a:t>Salary</a:t>
            </a:r>
          </a:p>
          <a:p>
            <a:pPr lvl="1"/>
            <a:r>
              <a:rPr lang="en-US" dirty="0" smtClean="0"/>
              <a:t>Payments for services</a:t>
            </a:r>
          </a:p>
          <a:p>
            <a:pPr lvl="1"/>
            <a:r>
              <a:rPr lang="en-US" dirty="0" smtClean="0"/>
              <a:t>Equity interests over 5%</a:t>
            </a:r>
          </a:p>
          <a:p>
            <a:pPr lvl="1"/>
            <a:r>
              <a:rPr lang="en-US" dirty="0" smtClean="0"/>
              <a:t>Intellectual property rights</a:t>
            </a:r>
          </a:p>
          <a:p>
            <a:pPr lvl="1"/>
            <a:endParaRPr lang="en-US" dirty="0" smtClean="0"/>
          </a:p>
          <a:p>
            <a:r>
              <a:rPr lang="en-US" dirty="0" smtClean="0"/>
              <a:t>Excludes mutual, pension and other investments over which you have no control</a:t>
            </a:r>
          </a:p>
          <a:p>
            <a:endParaRPr lang="en-US" dirty="0" smtClean="0"/>
          </a:p>
        </p:txBody>
      </p:sp>
      <p:sp>
        <p:nvSpPr>
          <p:cNvPr id="18434" name="Title 1"/>
          <p:cNvSpPr>
            <a:spLocks noGrp="1"/>
          </p:cNvSpPr>
          <p:nvPr>
            <p:ph type="title"/>
          </p:nvPr>
        </p:nvSpPr>
        <p:spPr/>
        <p:txBody>
          <a:bodyPr/>
          <a:lstStyle/>
          <a:p>
            <a:r>
              <a:rPr lang="en-US" dirty="0" smtClean="0"/>
              <a:t>Significant Financial Interest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533400" y="1143000"/>
            <a:ext cx="7772400" cy="4876800"/>
          </a:xfrm>
        </p:spPr>
        <p:txBody>
          <a:bodyPr>
            <a:normAutofit fontScale="92500"/>
          </a:bodyPr>
          <a:lstStyle/>
          <a:p>
            <a:endParaRPr lang="en-US" sz="2800" dirty="0" smtClean="0"/>
          </a:p>
          <a:p>
            <a:r>
              <a:rPr lang="en-US" sz="2800" dirty="0" smtClean="0"/>
              <a:t>Outside work during regular academic year should not exceed the equivalent of 1 day per week.</a:t>
            </a:r>
          </a:p>
          <a:p>
            <a:endParaRPr lang="en-US" sz="2800" dirty="0" smtClean="0"/>
          </a:p>
          <a:p>
            <a:r>
              <a:rPr lang="en-US" sz="2800" dirty="0" smtClean="0"/>
              <a:t>Consulting work must avoid activities that involve a conflict of interest with assigned Ohio University activities and programs.</a:t>
            </a:r>
          </a:p>
          <a:p>
            <a:endParaRPr lang="en-US" sz="2800" dirty="0" smtClean="0"/>
          </a:p>
          <a:p>
            <a:pPr algn="ctr">
              <a:buFontTx/>
              <a:buNone/>
            </a:pPr>
            <a:endParaRPr lang="en-US" sz="2400" b="1" dirty="0" smtClean="0"/>
          </a:p>
          <a:p>
            <a:pPr algn="r">
              <a:buFontTx/>
              <a:buNone/>
            </a:pPr>
            <a:r>
              <a:rPr lang="en-US" sz="2400" b="1" dirty="0" smtClean="0"/>
              <a:t>Faculty Handbook, section IV-D</a:t>
            </a:r>
          </a:p>
        </p:txBody>
      </p:sp>
      <p:sp>
        <p:nvSpPr>
          <p:cNvPr id="19458" name="Title 1"/>
          <p:cNvSpPr>
            <a:spLocks noGrp="1"/>
          </p:cNvSpPr>
          <p:nvPr>
            <p:ph type="title"/>
          </p:nvPr>
        </p:nvSpPr>
        <p:spPr/>
        <p:txBody>
          <a:bodyPr>
            <a:normAutofit fontScale="90000"/>
          </a:bodyPr>
          <a:lstStyle/>
          <a:p>
            <a:r>
              <a:rPr lang="en-US" dirty="0" smtClean="0"/>
              <a:t>Conflicts of Commitment:  Faculty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Outside interests cannot interfere with primary loyalty to Ohio University and your academic role </a:t>
            </a:r>
          </a:p>
          <a:p>
            <a:endParaRPr lang="en-US" sz="2800" dirty="0" smtClean="0"/>
          </a:p>
          <a:p>
            <a:r>
              <a:rPr lang="en-US" sz="2800" dirty="0" smtClean="0"/>
              <a:t>Use of university resources must have prior approval of Chair, Dean, and Vice President for Research.</a:t>
            </a:r>
          </a:p>
          <a:p>
            <a:endParaRPr lang="en-US" sz="2800" dirty="0" smtClean="0"/>
          </a:p>
          <a:p>
            <a:r>
              <a:rPr lang="en-US" sz="2800" dirty="0" smtClean="0"/>
              <a:t>Your outside interests should not be in direct competition with university interests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Conflicts of Commitment:  Faculty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pPr>
              <a:buFontTx/>
              <a:buNone/>
            </a:pPr>
            <a:endParaRPr lang="en-US" dirty="0" smtClean="0"/>
          </a:p>
          <a:p>
            <a:r>
              <a:rPr lang="en-US" dirty="0" smtClean="0"/>
              <a:t>Full time administrative employees are expected to devote their full-time professional loyalty, time, and energy to their position.</a:t>
            </a:r>
          </a:p>
          <a:p>
            <a:endParaRPr lang="en-US" dirty="0" smtClean="0"/>
          </a:p>
          <a:p>
            <a:r>
              <a:rPr lang="en-US" dirty="0" smtClean="0"/>
              <a:t>You must use non-work hours and no university resources</a:t>
            </a:r>
          </a:p>
          <a:p>
            <a:pPr>
              <a:buFontTx/>
              <a:buNone/>
            </a:pPr>
            <a:endParaRPr lang="en-US" dirty="0" smtClean="0"/>
          </a:p>
          <a:p>
            <a:endParaRPr lang="en-US" dirty="0" smtClean="0"/>
          </a:p>
        </p:txBody>
      </p:sp>
      <p:sp>
        <p:nvSpPr>
          <p:cNvPr id="20482" name="Title 1"/>
          <p:cNvSpPr>
            <a:spLocks noGrp="1"/>
          </p:cNvSpPr>
          <p:nvPr>
            <p:ph type="title"/>
          </p:nvPr>
        </p:nvSpPr>
        <p:spPr/>
        <p:txBody>
          <a:bodyPr>
            <a:normAutofit fontScale="90000"/>
          </a:bodyPr>
          <a:lstStyle/>
          <a:p>
            <a:r>
              <a:rPr lang="en-US" dirty="0" smtClean="0"/>
              <a:t>Conflicts of Commitment: Administrative Employees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lstStyle/>
          <a:p>
            <a:r>
              <a:rPr lang="en-US" dirty="0" smtClean="0"/>
              <a:t>Federal Agencies</a:t>
            </a:r>
          </a:p>
          <a:p>
            <a:endParaRPr lang="en-US" dirty="0" smtClean="0"/>
          </a:p>
          <a:p>
            <a:r>
              <a:rPr lang="en-US" dirty="0" smtClean="0"/>
              <a:t>State Law</a:t>
            </a:r>
          </a:p>
          <a:p>
            <a:endParaRPr lang="en-US" dirty="0" smtClean="0"/>
          </a:p>
          <a:p>
            <a:r>
              <a:rPr lang="en-US" dirty="0" smtClean="0"/>
              <a:t>University Policies</a:t>
            </a:r>
          </a:p>
          <a:p>
            <a:endParaRPr lang="en-US" dirty="0" smtClean="0"/>
          </a:p>
          <a:p>
            <a:r>
              <a:rPr lang="en-US" dirty="0" smtClean="0"/>
              <a:t>Many Academic Publications</a:t>
            </a:r>
          </a:p>
          <a:p>
            <a:endParaRPr lang="en-US" dirty="0"/>
          </a:p>
        </p:txBody>
      </p:sp>
      <p:sp>
        <p:nvSpPr>
          <p:cNvPr id="3" name="Title 2"/>
          <p:cNvSpPr>
            <a:spLocks noGrp="1"/>
          </p:cNvSpPr>
          <p:nvPr>
            <p:ph type="title"/>
          </p:nvPr>
        </p:nvSpPr>
        <p:spPr/>
        <p:txBody>
          <a:bodyPr>
            <a:normAutofit/>
          </a:bodyPr>
          <a:lstStyle/>
          <a:p>
            <a:r>
              <a:rPr lang="en-US" dirty="0" smtClean="0"/>
              <a:t>Who Requires Disclosure?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lgn="ctr">
              <a:buFontTx/>
              <a:buNone/>
            </a:pPr>
            <a:r>
              <a:rPr lang="en-US" dirty="0" smtClean="0"/>
              <a:t>42 CFR Part 50, Subpart F</a:t>
            </a:r>
          </a:p>
          <a:p>
            <a:pPr algn="ctr">
              <a:buFontTx/>
              <a:buNone/>
            </a:pPr>
            <a:endParaRPr lang="en-US" dirty="0" smtClean="0"/>
          </a:p>
          <a:p>
            <a:pPr algn="ctr">
              <a:buFontTx/>
              <a:buNone/>
            </a:pPr>
            <a:r>
              <a:rPr lang="en-US" dirty="0" smtClean="0"/>
              <a:t>“Responsibility of Applicants for Promoting Objectivity in Research for Which PHS Funding is Sought”</a:t>
            </a:r>
          </a:p>
          <a:p>
            <a:pPr algn="ctr">
              <a:buFontTx/>
              <a:buNone/>
            </a:pPr>
            <a:r>
              <a:rPr lang="en-US" sz="2400" dirty="0" smtClean="0"/>
              <a:t>Authority: 42 U.S.C. 216, 289b-1, 299c-3.</a:t>
            </a:r>
          </a:p>
          <a:p>
            <a:pPr lvl="1">
              <a:buFontTx/>
              <a:buNone/>
            </a:pPr>
            <a:endParaRPr lang="en-US" dirty="0" smtClean="0"/>
          </a:p>
          <a:p>
            <a:pPr lvl="1">
              <a:buFontTx/>
              <a:buNone/>
            </a:pPr>
            <a:r>
              <a:rPr lang="en-US" dirty="0" smtClean="0"/>
              <a:t>Intent is to assure objectivity by establishing standards that preclude bias in design, conduct, or reporting of research</a:t>
            </a:r>
          </a:p>
          <a:p>
            <a:pPr>
              <a:buFontTx/>
              <a:buNone/>
            </a:pPr>
            <a:endParaRPr lang="en-US" dirty="0" smtClean="0"/>
          </a:p>
          <a:p>
            <a:pPr lvl="1"/>
            <a:endParaRPr lang="en-US" dirty="0" smtClean="0"/>
          </a:p>
        </p:txBody>
      </p:sp>
      <p:sp>
        <p:nvSpPr>
          <p:cNvPr id="5122" name="Rectangle 2"/>
          <p:cNvSpPr>
            <a:spLocks noGrp="1" noChangeArrowheads="1"/>
          </p:cNvSpPr>
          <p:nvPr>
            <p:ph type="title"/>
          </p:nvPr>
        </p:nvSpPr>
        <p:spPr/>
        <p:txBody>
          <a:bodyPr>
            <a:normAutofit fontScale="90000"/>
          </a:bodyPr>
          <a:lstStyle/>
          <a:p>
            <a:r>
              <a:rPr lang="en-US" dirty="0" smtClean="0"/>
              <a:t>Public Health Service Requirements</a:t>
            </a:r>
            <a:br>
              <a:rPr lang="en-US" dirty="0" smtClean="0"/>
            </a:b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lvl="1">
              <a:lnSpc>
                <a:spcPct val="90000"/>
              </a:lnSpc>
            </a:pPr>
            <a:endParaRPr lang="en-US" dirty="0" smtClean="0"/>
          </a:p>
          <a:p>
            <a:pPr>
              <a:lnSpc>
                <a:spcPct val="90000"/>
              </a:lnSpc>
            </a:pPr>
            <a:r>
              <a:rPr lang="en-US" dirty="0" smtClean="0"/>
              <a:t>Focuses on financial conflicts of interest (FCOI)</a:t>
            </a:r>
          </a:p>
          <a:p>
            <a:pPr lvl="1">
              <a:lnSpc>
                <a:spcPct val="90000"/>
              </a:lnSpc>
              <a:buNone/>
            </a:pPr>
            <a:endParaRPr lang="en-US" dirty="0" smtClean="0"/>
          </a:p>
          <a:p>
            <a:pPr>
              <a:lnSpc>
                <a:spcPct val="90000"/>
              </a:lnSpc>
            </a:pPr>
            <a:r>
              <a:rPr lang="en-US" dirty="0" smtClean="0"/>
              <a:t>Regulations apply to investigators, including sub grantees, contractors, and collaborating investigators.</a:t>
            </a:r>
          </a:p>
          <a:p>
            <a:pPr lvl="1">
              <a:lnSpc>
                <a:spcPct val="90000"/>
              </a:lnSpc>
            </a:pPr>
            <a:endParaRPr lang="en-US" dirty="0" smtClean="0"/>
          </a:p>
          <a:p>
            <a:pPr>
              <a:lnSpc>
                <a:spcPct val="90000"/>
              </a:lnSpc>
            </a:pPr>
            <a:r>
              <a:rPr lang="en-US" b="1" dirty="0" smtClean="0"/>
              <a:t>Does not apply to applications for support under Phase I of SBIR and STTR programs</a:t>
            </a:r>
          </a:p>
          <a:p>
            <a:endParaRPr lang="en-US" dirty="0"/>
          </a:p>
        </p:txBody>
      </p:sp>
      <p:sp>
        <p:nvSpPr>
          <p:cNvPr id="3" name="Title 2"/>
          <p:cNvSpPr>
            <a:spLocks noGrp="1"/>
          </p:cNvSpPr>
          <p:nvPr>
            <p:ph type="title"/>
          </p:nvPr>
        </p:nvSpPr>
        <p:spPr/>
        <p:txBody>
          <a:bodyPr>
            <a:normAutofit fontScale="90000"/>
          </a:bodyPr>
          <a:lstStyle/>
          <a:p>
            <a:r>
              <a:rPr lang="en-US" dirty="0" smtClean="0"/>
              <a:t>42 CFR Part 50, Subpart F</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normAutofit lnSpcReduction="10000"/>
          </a:bodyPr>
          <a:lstStyle/>
          <a:p>
            <a:endParaRPr lang="en-US" sz="2400" dirty="0" smtClean="0"/>
          </a:p>
          <a:p>
            <a:r>
              <a:rPr lang="en-US" sz="2400" dirty="0" smtClean="0"/>
              <a:t>An institutional conflict of interest policy should require that each investigator disclose to a responsible representative of the institution all significant financial interests of the investigator (including those of the investigator’s spouse and dependent children) (i) that would reasonably appear to be affected by the research or educational activities funded or proposed for funding by NSF; or (ii) in entities whose financial interests would reasonably appear to be affected by such activities</a:t>
            </a:r>
            <a:r>
              <a:rPr lang="en-US" dirty="0" smtClean="0"/>
              <a:t>.</a:t>
            </a:r>
          </a:p>
          <a:p>
            <a:endParaRPr lang="en-US" dirty="0" smtClean="0"/>
          </a:p>
        </p:txBody>
      </p:sp>
      <p:sp>
        <p:nvSpPr>
          <p:cNvPr id="7170" name="Title 1"/>
          <p:cNvSpPr>
            <a:spLocks noGrp="1"/>
          </p:cNvSpPr>
          <p:nvPr>
            <p:ph type="title"/>
          </p:nvPr>
        </p:nvSpPr>
        <p:spPr/>
        <p:txBody>
          <a:bodyPr>
            <a:normAutofit fontScale="90000"/>
          </a:bodyPr>
          <a:lstStyle/>
          <a:p>
            <a:r>
              <a:rPr lang="en-US" dirty="0" smtClean="0"/>
              <a:t>NSF Grant Policy Manual</a:t>
            </a:r>
            <a:br>
              <a:rPr lang="en-US" dirty="0" smtClean="0"/>
            </a:br>
            <a:r>
              <a:rPr lang="en-US" dirty="0" smtClean="0"/>
              <a:t>Chapter V – Grantee Standards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28600" y="1447800"/>
            <a:ext cx="7772400" cy="4343400"/>
          </a:xfrm>
        </p:spPr>
        <p:txBody>
          <a:bodyPr>
            <a:normAutofit fontScale="92500"/>
          </a:bodyPr>
          <a:lstStyle/>
          <a:p>
            <a:pPr algn="ctr">
              <a:buFontTx/>
              <a:buNone/>
            </a:pPr>
            <a:r>
              <a:rPr lang="en-US" dirty="0" smtClean="0"/>
              <a:t>Chapter 1 (Subchapter A) (Part 54)</a:t>
            </a:r>
          </a:p>
          <a:p>
            <a:pPr algn="ctr">
              <a:buFontTx/>
              <a:buNone/>
            </a:pPr>
            <a:r>
              <a:rPr lang="en-US" sz="2800" dirty="0" smtClean="0"/>
              <a:t>Financial Disclosure by Clinical Investigators</a:t>
            </a:r>
          </a:p>
          <a:p>
            <a:pPr algn="ctr">
              <a:buFontTx/>
              <a:buNone/>
            </a:pPr>
            <a:endParaRPr lang="en-US" sz="2800" dirty="0" smtClean="0"/>
          </a:p>
          <a:p>
            <a:r>
              <a:rPr lang="en-US" dirty="0" smtClean="0"/>
              <a:t>The Food and Drug Administration (FDA) regulations state that investigators that receive compensation in excess of $25,000 from a corporate sponsor of a trial in which the investigator is engaged must disclose to the FDA at the time of filing for a new drug application.</a:t>
            </a:r>
          </a:p>
          <a:p>
            <a:endParaRPr lang="en-US" sz="2400" dirty="0" smtClean="0"/>
          </a:p>
        </p:txBody>
      </p:sp>
      <p:sp>
        <p:nvSpPr>
          <p:cNvPr id="8194" name="Title 1"/>
          <p:cNvSpPr>
            <a:spLocks noGrp="1"/>
          </p:cNvSpPr>
          <p:nvPr>
            <p:ph type="title"/>
          </p:nvPr>
        </p:nvSpPr>
        <p:spPr/>
        <p:txBody>
          <a:bodyPr/>
          <a:lstStyle/>
          <a:p>
            <a:r>
              <a:rPr lang="en-US" dirty="0" smtClean="0"/>
              <a:t>Title 21 Food and Drugs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Researchers’ Financial Disclosures in the Spotlight</a:t>
            </a:r>
            <a:r>
              <a:rPr lang="en-US" dirty="0" smtClean="0"/>
              <a:t> </a:t>
            </a:r>
          </a:p>
          <a:p>
            <a:endParaRPr lang="en-US" dirty="0" smtClean="0"/>
          </a:p>
          <a:p>
            <a:r>
              <a:rPr lang="en-US" dirty="0" smtClean="0"/>
              <a:t>Conflicts of interest, always an emotional topic, returned to the headlines this week as Sen. Charles Grassley, a longtime critic of the drug industry’s potential influence on research, released new evidence that prominent Harvard University scientists had failed to disclose much of their outside income from pharmaceutical companies over the past eight years.</a:t>
            </a:r>
          </a:p>
          <a:p>
            <a:r>
              <a:rPr lang="en-US" sz="1300" dirty="0" smtClean="0">
                <a:hlinkClick r:id="rId2"/>
              </a:rPr>
              <a:t>http://www.insidehighered.com/news/2008/06/12/conflict</a:t>
            </a:r>
            <a:r>
              <a:rPr lang="en-US" sz="1300" dirty="0" smtClean="0"/>
              <a:t>  January 15, 2008</a:t>
            </a:r>
            <a:endParaRPr lang="en-US" sz="1300" dirty="0"/>
          </a:p>
        </p:txBody>
      </p:sp>
      <p:sp>
        <p:nvSpPr>
          <p:cNvPr id="3" name="Title 2"/>
          <p:cNvSpPr>
            <a:spLocks noGrp="1"/>
          </p:cNvSpPr>
          <p:nvPr>
            <p:ph type="title"/>
          </p:nvPr>
        </p:nvSpPr>
        <p:spPr/>
        <p:txBody>
          <a:bodyPr/>
          <a:lstStyle/>
          <a:p>
            <a:r>
              <a:rPr lang="en-US" dirty="0" smtClean="0"/>
              <a:t>In the News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905000"/>
            <a:ext cx="8229600" cy="4102291"/>
          </a:xfrm>
        </p:spPr>
        <p:txBody>
          <a:bodyPr/>
          <a:lstStyle/>
          <a:p>
            <a:r>
              <a:rPr lang="en-US" dirty="0" smtClean="0"/>
              <a:t>19.058, Conflict of Interest in Research, Educational, and Public Service Activities </a:t>
            </a:r>
          </a:p>
          <a:p>
            <a:pPr lvl="1"/>
            <a:endParaRPr lang="en-US" dirty="0" smtClean="0"/>
          </a:p>
          <a:p>
            <a:pPr lvl="1"/>
            <a:endParaRPr lang="en-US" dirty="0" smtClean="0"/>
          </a:p>
          <a:p>
            <a:r>
              <a:rPr lang="en-US" dirty="0" smtClean="0"/>
              <a:t>19.059, Employee Participation in Authorized Private Companies Commercializing Ohio University Research</a:t>
            </a:r>
          </a:p>
          <a:p>
            <a:pPr lvl="1"/>
            <a:endParaRPr lang="en-US" dirty="0" smtClean="0"/>
          </a:p>
        </p:txBody>
      </p:sp>
      <p:sp>
        <p:nvSpPr>
          <p:cNvPr id="10242" name="Rectangle 2"/>
          <p:cNvSpPr>
            <a:spLocks noGrp="1" noChangeArrowheads="1"/>
          </p:cNvSpPr>
          <p:nvPr>
            <p:ph type="title"/>
          </p:nvPr>
        </p:nvSpPr>
        <p:spPr/>
        <p:txBody>
          <a:bodyPr/>
          <a:lstStyle/>
          <a:p>
            <a:r>
              <a:rPr lang="en-US" dirty="0" smtClean="0"/>
              <a:t>Ohio University Conflict Policies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gn="ctr">
              <a:buFontTx/>
              <a:buNone/>
            </a:pPr>
            <a:r>
              <a:rPr lang="en-US" dirty="0" smtClean="0"/>
              <a:t>“Conflict of Interest in Research, Educational, and Public Service Activities”</a:t>
            </a:r>
          </a:p>
          <a:p>
            <a:endParaRPr lang="en-US" dirty="0" smtClean="0"/>
          </a:p>
          <a:p>
            <a:r>
              <a:rPr lang="en-US" dirty="0" smtClean="0"/>
              <a:t>Most conflict disclosures fall within the parameters of this policy</a:t>
            </a:r>
          </a:p>
          <a:p>
            <a:pPr>
              <a:buNone/>
            </a:pPr>
            <a:endParaRPr lang="en-US" dirty="0" smtClean="0"/>
          </a:p>
          <a:p>
            <a:r>
              <a:rPr lang="en-US" dirty="0" smtClean="0"/>
              <a:t>States that faculty are primarily responsible for their academic, research, and service obligations</a:t>
            </a:r>
          </a:p>
          <a:p>
            <a:endParaRPr lang="en-US" dirty="0" smtClean="0"/>
          </a:p>
          <a:p>
            <a:endParaRPr lang="en-US" dirty="0" smtClean="0"/>
          </a:p>
          <a:p>
            <a:pPr>
              <a:buFontTx/>
              <a:buNone/>
            </a:pPr>
            <a:endParaRPr lang="en-US" dirty="0" smtClean="0"/>
          </a:p>
        </p:txBody>
      </p:sp>
      <p:sp>
        <p:nvSpPr>
          <p:cNvPr id="11266" name="Rectangle 2"/>
          <p:cNvSpPr>
            <a:spLocks noGrp="1" noChangeArrowheads="1"/>
          </p:cNvSpPr>
          <p:nvPr>
            <p:ph type="title"/>
          </p:nvPr>
        </p:nvSpPr>
        <p:spPr/>
        <p:txBody>
          <a:bodyPr>
            <a:normAutofit fontScale="90000"/>
          </a:bodyPr>
          <a:lstStyle/>
          <a:p>
            <a:r>
              <a:rPr lang="en-US" sz="4000" dirty="0" smtClean="0"/>
              <a:t>Ohio University Policy and Procedure 19.058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gn="ctr">
              <a:buFontTx/>
              <a:buNone/>
            </a:pPr>
            <a:r>
              <a:rPr lang="en-US" dirty="0" smtClean="0"/>
              <a:t>“Employee Participation in Authorized Private Companies Commercializing Ohio University Research”</a:t>
            </a:r>
          </a:p>
          <a:p>
            <a:pPr algn="ctr">
              <a:buFontTx/>
              <a:buNone/>
            </a:pPr>
            <a:endParaRPr lang="en-US" dirty="0" smtClean="0"/>
          </a:p>
          <a:p>
            <a:r>
              <a:rPr lang="en-US" sz="2400" dirty="0" smtClean="0"/>
              <a:t>Applies to “employees, faculty, staff and students, who create intellectual property owned by the Ohio University and who desire to hold an equity interest in a firm, corporation, or other association to which Ohio University has assigned, licensed or transferred Ohio University’s interests…”</a:t>
            </a:r>
          </a:p>
        </p:txBody>
      </p:sp>
      <p:sp>
        <p:nvSpPr>
          <p:cNvPr id="12290" name="Rectangle 2"/>
          <p:cNvSpPr>
            <a:spLocks noGrp="1" noChangeArrowheads="1"/>
          </p:cNvSpPr>
          <p:nvPr>
            <p:ph type="title"/>
          </p:nvPr>
        </p:nvSpPr>
        <p:spPr/>
        <p:txBody>
          <a:bodyPr>
            <a:normAutofit fontScale="90000"/>
          </a:bodyPr>
          <a:lstStyle/>
          <a:p>
            <a:r>
              <a:rPr lang="en-US" dirty="0" smtClean="0"/>
              <a:t>Ohio University Policy and Procedure 19.059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Consulting</a:t>
            </a:r>
          </a:p>
          <a:p>
            <a:r>
              <a:rPr lang="en-US" b="1" dirty="0" smtClean="0"/>
              <a:t>Licensing University Technology</a:t>
            </a:r>
          </a:p>
          <a:p>
            <a:r>
              <a:rPr lang="en-US" b="1" dirty="0" smtClean="0"/>
              <a:t>Clinical Studies </a:t>
            </a:r>
          </a:p>
          <a:p>
            <a:r>
              <a:rPr lang="en-US" b="1" dirty="0" smtClean="0"/>
              <a:t>Procurement</a:t>
            </a:r>
          </a:p>
          <a:p>
            <a:r>
              <a:rPr lang="en-US" b="1" dirty="0" smtClean="0"/>
              <a:t>Mentoring</a:t>
            </a:r>
          </a:p>
          <a:p>
            <a:r>
              <a:rPr lang="en-US" dirty="0" smtClean="0"/>
              <a:t>Institutional</a:t>
            </a:r>
          </a:p>
          <a:p>
            <a:endParaRPr lang="en-US" dirty="0"/>
          </a:p>
        </p:txBody>
      </p:sp>
      <p:sp>
        <p:nvSpPr>
          <p:cNvPr id="2" name="Title 1"/>
          <p:cNvSpPr>
            <a:spLocks noGrp="1"/>
          </p:cNvSpPr>
          <p:nvPr>
            <p:ph type="title"/>
          </p:nvPr>
        </p:nvSpPr>
        <p:spPr/>
        <p:txBody>
          <a:bodyPr/>
          <a:lstStyle/>
          <a:p>
            <a:r>
              <a:rPr lang="en-US" dirty="0" smtClean="0"/>
              <a:t>Potential Areas of Conflict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n-US" b="1" dirty="0" smtClean="0"/>
              <a:t>A disclosure is filed specific to the funding application.</a:t>
            </a:r>
          </a:p>
          <a:p>
            <a:endParaRPr lang="en-US" b="1" dirty="0" smtClean="0"/>
          </a:p>
          <a:p>
            <a:r>
              <a:rPr lang="en-US" b="1" dirty="0" smtClean="0"/>
              <a:t>If you have a potential conflict for one proposal, it does not automatically apply to all of your proposals.</a:t>
            </a:r>
          </a:p>
          <a:p>
            <a:endParaRPr lang="en-US" b="1" dirty="0" smtClean="0"/>
          </a:p>
        </p:txBody>
      </p:sp>
      <p:sp>
        <p:nvSpPr>
          <p:cNvPr id="15362" name="Title 1"/>
          <p:cNvSpPr>
            <a:spLocks noGrp="1"/>
          </p:cNvSpPr>
          <p:nvPr>
            <p:ph type="title"/>
          </p:nvPr>
        </p:nvSpPr>
        <p:spPr/>
        <p:txBody>
          <a:bodyPr/>
          <a:lstStyle/>
          <a:p>
            <a:r>
              <a:rPr lang="en-US" dirty="0" smtClean="0"/>
              <a:t>Disclosures are Unique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28600" y="1295400"/>
            <a:ext cx="8153400" cy="4800600"/>
          </a:xfrm>
        </p:spPr>
        <p:txBody>
          <a:bodyPr>
            <a:normAutofit/>
          </a:bodyPr>
          <a:lstStyle/>
          <a:p>
            <a:r>
              <a:rPr lang="en-US" dirty="0" smtClean="0"/>
              <a:t>Conflicts of interest are disclosed using LEO as you apply for funding by completing the conflict of interest section of the electronic transmittal</a:t>
            </a:r>
          </a:p>
          <a:p>
            <a:pPr marL="109728" indent="0">
              <a:buNone/>
            </a:pPr>
            <a:endParaRPr lang="en-US" dirty="0" smtClean="0"/>
          </a:p>
        </p:txBody>
      </p:sp>
      <p:sp>
        <p:nvSpPr>
          <p:cNvPr id="14338" name="Title 1"/>
          <p:cNvSpPr>
            <a:spLocks noGrp="1"/>
          </p:cNvSpPr>
          <p:nvPr>
            <p:ph type="title"/>
          </p:nvPr>
        </p:nvSpPr>
        <p:spPr/>
        <p:txBody>
          <a:bodyPr>
            <a:normAutofit/>
          </a:bodyPr>
          <a:lstStyle/>
          <a:p>
            <a:r>
              <a:rPr lang="en-US" dirty="0" smtClean="0"/>
              <a:t>How should you disclose?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r>
              <a:rPr lang="en-US" dirty="0" smtClean="0"/>
              <a:t>A management plan is developed for some disclosures to mitigate the potential conflict</a:t>
            </a:r>
          </a:p>
          <a:p>
            <a:endParaRPr lang="en-US" dirty="0" smtClean="0"/>
          </a:p>
          <a:p>
            <a:r>
              <a:rPr lang="en-US" dirty="0" smtClean="0"/>
              <a:t>Management plans are specific to each disclosure</a:t>
            </a:r>
          </a:p>
          <a:p>
            <a:endParaRPr lang="en-US" dirty="0" smtClean="0"/>
          </a:p>
          <a:p>
            <a:r>
              <a:rPr lang="en-US" dirty="0" smtClean="0"/>
              <a:t>May require submission of additional pieces, such as a student employment plan</a:t>
            </a:r>
          </a:p>
        </p:txBody>
      </p:sp>
      <p:sp>
        <p:nvSpPr>
          <p:cNvPr id="31746" name="Title 1"/>
          <p:cNvSpPr>
            <a:spLocks noGrp="1"/>
          </p:cNvSpPr>
          <p:nvPr>
            <p:ph type="title"/>
          </p:nvPr>
        </p:nvSpPr>
        <p:spPr/>
        <p:txBody>
          <a:bodyPr/>
          <a:lstStyle/>
          <a:p>
            <a:r>
              <a:rPr lang="en-US" dirty="0" smtClean="0"/>
              <a:t>Management Plans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Reduce or remove the financial interest creating the conflict</a:t>
            </a:r>
          </a:p>
          <a:p>
            <a:r>
              <a:rPr lang="en-US" dirty="0" smtClean="0"/>
              <a:t>Place safeguards that mitigate the conflict potential, such as having some decisions made by an independent entity</a:t>
            </a:r>
          </a:p>
          <a:p>
            <a:r>
              <a:rPr lang="en-US" dirty="0" smtClean="0"/>
              <a:t>Limit participation in portions of the proposed research likely to create a conflict</a:t>
            </a:r>
          </a:p>
          <a:p>
            <a:r>
              <a:rPr lang="en-US" dirty="0" smtClean="0"/>
              <a:t>Require that the researcher disclose his or her conflicting financial interests to all collaborators and any proposed trainees </a:t>
            </a:r>
          </a:p>
          <a:p>
            <a:r>
              <a:rPr lang="en-US" dirty="0" smtClean="0"/>
              <a:t>Disclose the conflict in publications</a:t>
            </a:r>
          </a:p>
          <a:p>
            <a:r>
              <a:rPr lang="en-US" dirty="0" smtClean="0"/>
              <a:t>Work to remove students from being directly advised or taught by faculty where a conflict exists</a:t>
            </a:r>
          </a:p>
          <a:p>
            <a:r>
              <a:rPr lang="en-US" dirty="0" smtClean="0"/>
              <a:t>Assure publication rights for student participants</a:t>
            </a:r>
          </a:p>
          <a:p>
            <a:endParaRPr lang="en-US" dirty="0" smtClean="0"/>
          </a:p>
          <a:p>
            <a:endParaRPr lang="en-US" dirty="0"/>
          </a:p>
        </p:txBody>
      </p:sp>
      <p:sp>
        <p:nvSpPr>
          <p:cNvPr id="3" name="Title 2"/>
          <p:cNvSpPr>
            <a:spLocks noGrp="1"/>
          </p:cNvSpPr>
          <p:nvPr>
            <p:ph type="title"/>
          </p:nvPr>
        </p:nvSpPr>
        <p:spPr/>
        <p:txBody>
          <a:bodyPr/>
          <a:lstStyle/>
          <a:p>
            <a:r>
              <a:rPr lang="en-US" dirty="0" smtClean="0"/>
              <a:t>Management Plan Strategies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lstStyle/>
          <a:p>
            <a:r>
              <a:rPr lang="en-US" dirty="0" smtClean="0"/>
              <a:t>Student Use</a:t>
            </a:r>
          </a:p>
          <a:p>
            <a:r>
              <a:rPr lang="en-US" dirty="0" smtClean="0"/>
              <a:t>Nepotism and Cronyism</a:t>
            </a:r>
          </a:p>
          <a:p>
            <a:r>
              <a:rPr lang="en-US" dirty="0" smtClean="0"/>
              <a:t>Intellectual Property</a:t>
            </a:r>
          </a:p>
          <a:p>
            <a:r>
              <a:rPr lang="en-US" dirty="0" smtClean="0"/>
              <a:t>Use of University Resources</a:t>
            </a:r>
          </a:p>
          <a:p>
            <a:r>
              <a:rPr lang="en-US" dirty="0" smtClean="0"/>
              <a:t>Publication provisions</a:t>
            </a:r>
          </a:p>
          <a:p>
            <a:r>
              <a:rPr lang="en-US" dirty="0" smtClean="0"/>
              <a:t>Use of Human Subjects </a:t>
            </a:r>
          </a:p>
          <a:p>
            <a:r>
              <a:rPr lang="en-US" dirty="0" smtClean="0"/>
              <a:t>Oversight Requirements</a:t>
            </a:r>
          </a:p>
          <a:p>
            <a:r>
              <a:rPr lang="en-US" dirty="0" smtClean="0"/>
              <a:t>Reporting and Annual Reviews</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What Types of Elements are Included in a Management Plan?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lstStyle/>
          <a:p>
            <a:r>
              <a:rPr lang="en-US" dirty="0" smtClean="0"/>
              <a:t>You must submit an annual renewal for your disclosure</a:t>
            </a:r>
          </a:p>
          <a:p>
            <a:pPr lvl="1"/>
            <a:r>
              <a:rPr lang="en-US" dirty="0" smtClean="0"/>
              <a:t>If the potential conflict no longer exists you must notify us </a:t>
            </a:r>
          </a:p>
          <a:p>
            <a:pPr lvl="1"/>
            <a:endParaRPr lang="en-US" dirty="0" smtClean="0"/>
          </a:p>
          <a:p>
            <a:r>
              <a:rPr lang="en-US" dirty="0" smtClean="0"/>
              <a:t>If a significant change occurs during the year you should submit an update to your disclosure as it occurs.</a:t>
            </a:r>
          </a:p>
        </p:txBody>
      </p:sp>
      <p:sp>
        <p:nvSpPr>
          <p:cNvPr id="32770" name="Title 1"/>
          <p:cNvSpPr>
            <a:spLocks noGrp="1"/>
          </p:cNvSpPr>
          <p:nvPr>
            <p:ph type="title"/>
          </p:nvPr>
        </p:nvSpPr>
        <p:spPr/>
        <p:txBody>
          <a:bodyPr/>
          <a:lstStyle/>
          <a:p>
            <a:r>
              <a:rPr lang="en-US" dirty="0" smtClean="0"/>
              <a:t>Annual Renewal Required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endParaRPr lang="en-US" b="1" cap="all" dirty="0" smtClean="0"/>
          </a:p>
          <a:p>
            <a:r>
              <a:rPr lang="en-US" b="1" cap="all" dirty="0" smtClean="0"/>
              <a:t>Wednesday, January 21, 2009</a:t>
            </a:r>
          </a:p>
          <a:p>
            <a:r>
              <a:rPr lang="en-US" dirty="0" smtClean="0"/>
              <a:t>In a review of the literature regarding the relationship between smokeless tobacco use and cancer, a conflict of interest of one of the article's authors was initially not disclosed (see: Boffetta P, Hecht S, Gray N, Gupta P, Straif K. Smokeless tobacco and cancer. </a:t>
            </a:r>
            <a:r>
              <a:rPr lang="en-US" i="1" dirty="0" smtClean="0"/>
              <a:t>Lancet Oncology</a:t>
            </a:r>
            <a:r>
              <a:rPr lang="en-US" dirty="0" smtClean="0"/>
              <a:t> 2008; 9:667-675). The </a:t>
            </a:r>
            <a:r>
              <a:rPr lang="en-US" b="1" dirty="0" smtClean="0">
                <a:hlinkClick r:id="rId2"/>
              </a:rPr>
              <a:t>original article</a:t>
            </a:r>
            <a:r>
              <a:rPr lang="en-US" dirty="0" smtClean="0"/>
              <a:t> was published in July, 2008. That article stated: "The authors declare no conflicts of interest." After the editor of the journal was notified by a researcher with knowledge of a potential conflict of interest of Dr. Stephen Hecht (one of the study authors), an </a:t>
            </a:r>
            <a:r>
              <a:rPr lang="en-US" b="1" dirty="0" smtClean="0">
                <a:hlinkClick r:id="rId3"/>
              </a:rPr>
              <a:t>erratum</a:t>
            </a:r>
            <a:r>
              <a:rPr lang="en-US" dirty="0" smtClean="0"/>
              <a:t> was published in September 2008, which noted: "During the immediate months preceding submission of the review SH was acting in the capacity of an expert witness for the plaintiff in a future court case against a smokeless tobacco company. SH declares his participation in this case in no way influenced his writing or involvement in the review."</a:t>
            </a:r>
            <a:br>
              <a:rPr lang="en-US" dirty="0" smtClean="0"/>
            </a:br>
            <a:r>
              <a:rPr lang="en-US" dirty="0" smtClean="0"/>
              <a:t/>
            </a:r>
            <a:br>
              <a:rPr lang="en-US" dirty="0" smtClean="0"/>
            </a:br>
            <a:endParaRPr lang="en-US" dirty="0" smtClean="0"/>
          </a:p>
          <a:p>
            <a:r>
              <a:rPr lang="en-US" dirty="0" smtClean="0"/>
              <a:t>http://tobaccoanalysis.blogspot.com/2009/01/conflict-of-interest-not.html</a:t>
            </a:r>
            <a:endParaRPr lang="en-US" dirty="0"/>
          </a:p>
        </p:txBody>
      </p:sp>
      <p:sp>
        <p:nvSpPr>
          <p:cNvPr id="3" name="Title 2"/>
          <p:cNvSpPr>
            <a:spLocks noGrp="1"/>
          </p:cNvSpPr>
          <p:nvPr>
            <p:ph type="title"/>
          </p:nvPr>
        </p:nvSpPr>
        <p:spPr/>
        <p:txBody>
          <a:bodyPr>
            <a:normAutofit fontScale="90000"/>
          </a:bodyPr>
          <a:lstStyle/>
          <a:p>
            <a:r>
              <a:rPr lang="en-US" sz="2800" dirty="0" smtClean="0"/>
              <a:t>Conflict of Interest Not Disclosed Initially in Smokeless Tobacco and Cancer Review; Correction Issued, But Issue is Still Largely Misunderstood</a:t>
            </a: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228600" y="2209800"/>
            <a:ext cx="7772400" cy="4191000"/>
          </a:xfrm>
        </p:spPr>
        <p:txBody>
          <a:bodyPr>
            <a:normAutofit/>
          </a:bodyPr>
          <a:lstStyle/>
          <a:p>
            <a:r>
              <a:rPr lang="en-US" dirty="0" smtClean="0"/>
              <a:t>Yes, we encourage employees to disclose potential conflicts that do not meet the financial threshold, but may still be problematic, such as student employment.</a:t>
            </a:r>
          </a:p>
          <a:p>
            <a:pPr>
              <a:buNone/>
            </a:pPr>
            <a:r>
              <a:rPr lang="en-US" dirty="0" smtClean="0"/>
              <a:t> </a:t>
            </a:r>
          </a:p>
          <a:p>
            <a:r>
              <a:rPr lang="en-US" dirty="0" smtClean="0"/>
              <a:t>This allows you to be transparent with respect to outside interests. </a:t>
            </a:r>
          </a:p>
        </p:txBody>
      </p:sp>
      <p:sp>
        <p:nvSpPr>
          <p:cNvPr id="16386" name="Title 1"/>
          <p:cNvSpPr>
            <a:spLocks noGrp="1"/>
          </p:cNvSpPr>
          <p:nvPr>
            <p:ph type="title"/>
          </p:nvPr>
        </p:nvSpPr>
        <p:spPr>
          <a:xfrm>
            <a:off x="228600" y="228600"/>
            <a:ext cx="7772400" cy="1752600"/>
          </a:xfrm>
        </p:spPr>
        <p:txBody>
          <a:bodyPr>
            <a:normAutofit fontScale="90000"/>
          </a:bodyPr>
          <a:lstStyle/>
          <a:p>
            <a:r>
              <a:rPr lang="en-US" dirty="0" smtClean="0"/>
              <a:t>Can you disclose potential conflicts that are under the threshold?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Allowable situations</a:t>
            </a:r>
          </a:p>
          <a:p>
            <a:endParaRPr lang="en-US" dirty="0" smtClean="0"/>
          </a:p>
          <a:p>
            <a:r>
              <a:rPr lang="en-US" dirty="0" smtClean="0"/>
              <a:t>Situations that require disclosure but may not need an extensive management plan</a:t>
            </a:r>
          </a:p>
          <a:p>
            <a:endParaRPr lang="en-US" dirty="0" smtClean="0"/>
          </a:p>
          <a:p>
            <a:r>
              <a:rPr lang="en-US" dirty="0" smtClean="0"/>
              <a:t>Situations that require disclosure and have problematic elements that will require mitigation and/or a management plan</a:t>
            </a:r>
          </a:p>
          <a:p>
            <a:endParaRPr lang="en-US" dirty="0" smtClean="0"/>
          </a:p>
          <a:p>
            <a:r>
              <a:rPr lang="en-US" dirty="0" smtClean="0"/>
              <a:t>Situations that are not permitted</a:t>
            </a:r>
            <a:endParaRPr lang="en-US" dirty="0"/>
          </a:p>
        </p:txBody>
      </p:sp>
      <p:sp>
        <p:nvSpPr>
          <p:cNvPr id="3" name="Title 2"/>
          <p:cNvSpPr>
            <a:spLocks noGrp="1"/>
          </p:cNvSpPr>
          <p:nvPr>
            <p:ph type="title"/>
          </p:nvPr>
        </p:nvSpPr>
        <p:spPr/>
        <p:txBody>
          <a:bodyPr/>
          <a:lstStyle/>
          <a:p>
            <a:r>
              <a:rPr lang="en-US" dirty="0" smtClean="0"/>
              <a:t>Conflict Disclosure Categories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228600" y="1219200"/>
            <a:ext cx="7772400" cy="4724400"/>
          </a:xfrm>
        </p:spPr>
        <p:txBody>
          <a:bodyPr>
            <a:normAutofit lnSpcReduction="10000"/>
          </a:bodyPr>
          <a:lstStyle/>
          <a:p>
            <a:r>
              <a:rPr lang="en-US" dirty="0" smtClean="0"/>
              <a:t>Receipt of royalties or honoraria for published scholarly works, seminars, teaching, etc.</a:t>
            </a:r>
          </a:p>
          <a:p>
            <a:endParaRPr lang="en-US" dirty="0" smtClean="0"/>
          </a:p>
          <a:p>
            <a:r>
              <a:rPr lang="en-US" dirty="0" smtClean="0"/>
              <a:t>Honoraria for serving as a special reviewer or work on review panels</a:t>
            </a:r>
          </a:p>
          <a:p>
            <a:endParaRPr lang="en-US" dirty="0" smtClean="0"/>
          </a:p>
          <a:p>
            <a:r>
              <a:rPr lang="en-US" dirty="0" smtClean="0"/>
              <a:t>Royalties under our intellectual property policies if no other relationship with entity</a:t>
            </a:r>
          </a:p>
          <a:p>
            <a:endParaRPr lang="en-US" dirty="0" smtClean="0"/>
          </a:p>
          <a:p>
            <a:r>
              <a:rPr lang="en-US" dirty="0" smtClean="0"/>
              <a:t>Clinical income at OU College of Medicine</a:t>
            </a:r>
          </a:p>
          <a:p>
            <a:endParaRPr lang="en-US" dirty="0" smtClean="0"/>
          </a:p>
        </p:txBody>
      </p:sp>
      <p:sp>
        <p:nvSpPr>
          <p:cNvPr id="22530" name="Title 1"/>
          <p:cNvSpPr>
            <a:spLocks noGrp="1"/>
          </p:cNvSpPr>
          <p:nvPr>
            <p:ph type="title"/>
          </p:nvPr>
        </p:nvSpPr>
        <p:spPr>
          <a:xfrm>
            <a:off x="228600" y="228600"/>
            <a:ext cx="7772400" cy="1219200"/>
          </a:xfrm>
        </p:spPr>
        <p:txBody>
          <a:bodyPr>
            <a:normAutofit/>
          </a:bodyPr>
          <a:lstStyle/>
          <a:p>
            <a:r>
              <a:rPr lang="en-US" dirty="0" smtClean="0"/>
              <a:t>Allowable Situations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609600" y="1676400"/>
            <a:ext cx="7391400" cy="4800600"/>
          </a:xfrm>
        </p:spPr>
        <p:txBody>
          <a:bodyPr/>
          <a:lstStyle/>
          <a:p>
            <a:r>
              <a:rPr lang="en-US" dirty="0" smtClean="0"/>
              <a:t>You participate in research developed in whole or part by you, and you or your family receive royalties from an existing agreement with the business, but have no other significant financial interest</a:t>
            </a:r>
          </a:p>
          <a:p>
            <a:endParaRPr lang="en-US" dirty="0" smtClean="0"/>
          </a:p>
          <a:p>
            <a:r>
              <a:rPr lang="en-US" dirty="0" smtClean="0"/>
              <a:t>You assign students, etc. to research projects where you are entitled to receive royalties, but have no other significant financial interest</a:t>
            </a:r>
          </a:p>
        </p:txBody>
      </p:sp>
      <p:sp>
        <p:nvSpPr>
          <p:cNvPr id="24578" name="Title 1"/>
          <p:cNvSpPr>
            <a:spLocks noGrp="1"/>
          </p:cNvSpPr>
          <p:nvPr>
            <p:ph type="title"/>
          </p:nvPr>
        </p:nvSpPr>
        <p:spPr/>
        <p:txBody>
          <a:bodyPr>
            <a:normAutofit fontScale="90000"/>
          </a:bodyPr>
          <a:lstStyle/>
          <a:p>
            <a:r>
              <a:rPr lang="en-US" dirty="0" smtClean="0"/>
              <a:t>Situations not requiring extensive management elements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1295400"/>
            <a:ext cx="8229600" cy="4648200"/>
          </a:xfrm>
        </p:spPr>
        <p:txBody>
          <a:bodyPr>
            <a:normAutofit fontScale="92500" lnSpcReduction="20000"/>
          </a:bodyPr>
          <a:lstStyle/>
          <a:p>
            <a:r>
              <a:rPr lang="en-US" dirty="0" smtClean="0"/>
              <a:t>You assign students, etc. to projects supported by the business through a sponsored research agreement, and have a significant financial interest other than royalty income</a:t>
            </a:r>
          </a:p>
          <a:p>
            <a:endParaRPr lang="en-US" dirty="0" smtClean="0"/>
          </a:p>
          <a:p>
            <a:r>
              <a:rPr lang="en-US" dirty="0" smtClean="0"/>
              <a:t>You receive research support from a business in which you serve on the board of directors, or other advisory board, even if you are not compensated.</a:t>
            </a:r>
          </a:p>
          <a:p>
            <a:endParaRPr lang="en-US" dirty="0" smtClean="0"/>
          </a:p>
          <a:p>
            <a:r>
              <a:rPr lang="en-US" dirty="0" smtClean="0"/>
              <a:t>You hold an executive position in a business engaged in commercial or research activities directly related to your Ohio University responsibilities.</a:t>
            </a:r>
          </a:p>
          <a:p>
            <a:endParaRPr lang="en-US" dirty="0" smtClean="0"/>
          </a:p>
        </p:txBody>
      </p:sp>
      <p:sp>
        <p:nvSpPr>
          <p:cNvPr id="26626" name="Title 1"/>
          <p:cNvSpPr>
            <a:spLocks noGrp="1"/>
          </p:cNvSpPr>
          <p:nvPr>
            <p:ph type="title"/>
          </p:nvPr>
        </p:nvSpPr>
        <p:spPr/>
        <p:txBody>
          <a:bodyPr>
            <a:normAutofit fontScale="90000"/>
          </a:bodyPr>
          <a:lstStyle/>
          <a:p>
            <a:r>
              <a:rPr lang="en-US" dirty="0" smtClean="0"/>
              <a:t/>
            </a:r>
            <a:br>
              <a:rPr lang="en-US" dirty="0" smtClean="0"/>
            </a:br>
            <a:r>
              <a:rPr lang="en-US" dirty="0" smtClean="0"/>
              <a:t>Situations requiring management</a:t>
            </a:r>
            <a:br>
              <a:rPr lang="en-US" dirty="0" smtClean="0"/>
            </a:b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situation in which an </a:t>
            </a:r>
            <a:r>
              <a:rPr lang="en-US" b="1" dirty="0" smtClean="0"/>
              <a:t>actual</a:t>
            </a:r>
            <a:r>
              <a:rPr lang="en-US" dirty="0" smtClean="0"/>
              <a:t> conflict exists is not permitted.</a:t>
            </a:r>
          </a:p>
          <a:p>
            <a:pPr>
              <a:buNone/>
            </a:pPr>
            <a:endParaRPr lang="en-US" dirty="0" smtClean="0"/>
          </a:p>
          <a:p>
            <a:r>
              <a:rPr lang="en-US" dirty="0" smtClean="0"/>
              <a:t>The only “exceptions” are those handled under Ohio University Policy and Procedure 19.059 where faculty entrepreneurship is addressed.</a:t>
            </a:r>
          </a:p>
        </p:txBody>
      </p:sp>
      <p:sp>
        <p:nvSpPr>
          <p:cNvPr id="3" name="Title 2"/>
          <p:cNvSpPr>
            <a:spLocks noGrp="1"/>
          </p:cNvSpPr>
          <p:nvPr>
            <p:ph type="title"/>
          </p:nvPr>
        </p:nvSpPr>
        <p:spPr/>
        <p:txBody>
          <a:bodyPr/>
          <a:lstStyle/>
          <a:p>
            <a:r>
              <a:rPr lang="en-US" dirty="0" smtClean="0"/>
              <a:t>Not Permitted</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609600" y="1600200"/>
            <a:ext cx="7772400" cy="4572000"/>
          </a:xfrm>
        </p:spPr>
        <p:txBody>
          <a:bodyPr/>
          <a:lstStyle/>
          <a:p>
            <a:r>
              <a:rPr lang="en-US" dirty="0" smtClean="0"/>
              <a:t>Participation in clinical trials or evaluation of other research in which you have a significant financial interest other than royalty income.</a:t>
            </a:r>
          </a:p>
          <a:p>
            <a:endParaRPr lang="en-US" dirty="0" smtClean="0"/>
          </a:p>
          <a:p>
            <a:r>
              <a:rPr lang="en-US" dirty="0" smtClean="0"/>
              <a:t>In the context of your position at Ohio University, you make professional referrals to a business in which you have a significant financial interest.</a:t>
            </a:r>
          </a:p>
        </p:txBody>
      </p:sp>
      <p:sp>
        <p:nvSpPr>
          <p:cNvPr id="29698" name="Title 1"/>
          <p:cNvSpPr>
            <a:spLocks noGrp="1"/>
          </p:cNvSpPr>
          <p:nvPr>
            <p:ph type="title"/>
          </p:nvPr>
        </p:nvSpPr>
        <p:spPr>
          <a:xfrm>
            <a:off x="152400" y="457200"/>
            <a:ext cx="7772400" cy="1143000"/>
          </a:xfrm>
        </p:spPr>
        <p:txBody>
          <a:bodyPr>
            <a:normAutofit fontScale="90000"/>
          </a:bodyPr>
          <a:lstStyle/>
          <a:p>
            <a:r>
              <a:rPr lang="en-US" sz="4000" dirty="0" smtClean="0"/>
              <a:t>Situations that are rarely, if ever, permitted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r>
              <a:rPr lang="en-US" dirty="0" smtClean="0"/>
              <a:t>Letter of admonition</a:t>
            </a:r>
          </a:p>
          <a:p>
            <a:r>
              <a:rPr lang="en-US" dirty="0" smtClean="0"/>
              <a:t>Ineligibility to submit grant applications</a:t>
            </a:r>
          </a:p>
          <a:p>
            <a:r>
              <a:rPr lang="en-US" dirty="0" smtClean="0"/>
              <a:t>Withholding of IRB or IACUC approvals</a:t>
            </a:r>
          </a:p>
          <a:p>
            <a:r>
              <a:rPr lang="en-US" dirty="0" smtClean="0"/>
              <a:t>Suspension</a:t>
            </a:r>
          </a:p>
          <a:p>
            <a:r>
              <a:rPr lang="en-US" dirty="0" smtClean="0"/>
              <a:t>Non-Renewal</a:t>
            </a:r>
          </a:p>
          <a:p>
            <a:r>
              <a:rPr lang="en-US" dirty="0" smtClean="0"/>
              <a:t>Loss of Tenure</a:t>
            </a:r>
          </a:p>
        </p:txBody>
      </p:sp>
      <p:sp>
        <p:nvSpPr>
          <p:cNvPr id="33794" name="Title 1"/>
          <p:cNvSpPr>
            <a:spLocks noGrp="1"/>
          </p:cNvSpPr>
          <p:nvPr>
            <p:ph type="title"/>
          </p:nvPr>
        </p:nvSpPr>
        <p:spPr/>
        <p:txBody>
          <a:bodyPr>
            <a:normAutofit fontScale="90000"/>
          </a:bodyPr>
          <a:lstStyle/>
          <a:p>
            <a:r>
              <a:rPr lang="en-US" dirty="0" smtClean="0"/>
              <a:t>Possible Non-Compliance Sanctions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Consulting</a:t>
            </a:r>
          </a:p>
          <a:p>
            <a:r>
              <a:rPr lang="en-US" dirty="0" smtClean="0"/>
              <a:t>Procurement</a:t>
            </a:r>
          </a:p>
          <a:p>
            <a:r>
              <a:rPr lang="en-US" dirty="0" smtClean="0"/>
              <a:t>Mentoring</a:t>
            </a:r>
          </a:p>
          <a:p>
            <a:r>
              <a:rPr lang="en-US" dirty="0" smtClean="0"/>
              <a:t>Clinical Studies</a:t>
            </a:r>
          </a:p>
          <a:p>
            <a:endParaRPr lang="en-US" dirty="0" smtClean="0"/>
          </a:p>
          <a:p>
            <a:endParaRPr lang="en-US" dirty="0"/>
          </a:p>
        </p:txBody>
      </p:sp>
      <p:sp>
        <p:nvSpPr>
          <p:cNvPr id="3" name="Title 2"/>
          <p:cNvSpPr>
            <a:spLocks noGrp="1"/>
          </p:cNvSpPr>
          <p:nvPr>
            <p:ph type="title"/>
          </p:nvPr>
        </p:nvSpPr>
        <p:spPr/>
        <p:txBody>
          <a:bodyPr/>
          <a:lstStyle/>
          <a:p>
            <a:r>
              <a:rPr lang="en-US" dirty="0" smtClean="0"/>
              <a:t>Potential Conflict Situations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7772400" cy="4572000"/>
          </a:xfrm>
        </p:spPr>
        <p:txBody>
          <a:bodyPr>
            <a:normAutofit lnSpcReduction="10000"/>
          </a:bodyPr>
          <a:lstStyle/>
          <a:p>
            <a:r>
              <a:rPr lang="en-US" dirty="0" smtClean="0"/>
              <a:t>Avoid consulting relationships that have the potential to divert time and effort from your responsibilities to Ohio University.</a:t>
            </a:r>
          </a:p>
          <a:p>
            <a:endParaRPr lang="en-US" dirty="0" smtClean="0"/>
          </a:p>
          <a:p>
            <a:r>
              <a:rPr lang="en-US" dirty="0" smtClean="0"/>
              <a:t>Do not use students.</a:t>
            </a:r>
          </a:p>
          <a:p>
            <a:endParaRPr lang="en-US" dirty="0" smtClean="0"/>
          </a:p>
          <a:p>
            <a:r>
              <a:rPr lang="en-US" dirty="0" smtClean="0"/>
              <a:t>Be wary of situations that limit publication.</a:t>
            </a:r>
          </a:p>
          <a:p>
            <a:endParaRPr lang="en-US" dirty="0" smtClean="0"/>
          </a:p>
          <a:p>
            <a:r>
              <a:rPr lang="en-US" dirty="0" smtClean="0"/>
              <a:t>Do not use university stationary, etc. that could create an impression the university is involved with the activities.</a:t>
            </a:r>
            <a:endParaRPr lang="en-US" dirty="0"/>
          </a:p>
        </p:txBody>
      </p:sp>
      <p:sp>
        <p:nvSpPr>
          <p:cNvPr id="2" name="Title 1"/>
          <p:cNvSpPr>
            <a:spLocks noGrp="1"/>
          </p:cNvSpPr>
          <p:nvPr>
            <p:ph type="title"/>
          </p:nvPr>
        </p:nvSpPr>
        <p:spPr/>
        <p:txBody>
          <a:bodyPr/>
          <a:lstStyle/>
          <a:p>
            <a:r>
              <a:rPr lang="en-US" dirty="0" smtClean="0"/>
              <a:t>Consulting Tips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January 16, 2009 — More than one third of new drug marketing applications approved by the US Food and Drug Administration (FDA) were missing information about potential conflicts of interest for clinical trial investigators, which could allow bias to creep into the approvals process, a government report released this week has found. The FDA has said that it agrees with most of the report's findings.</a:t>
            </a:r>
          </a:p>
          <a:p>
            <a:endParaRPr lang="en-US" dirty="0" smtClean="0"/>
          </a:p>
          <a:p>
            <a:r>
              <a:rPr lang="en-US" dirty="0" smtClean="0"/>
              <a:t>http://www.medscape.com/viewarticle/586980</a:t>
            </a:r>
          </a:p>
          <a:p>
            <a:endParaRPr lang="en-US" dirty="0" smtClean="0"/>
          </a:p>
          <a:p>
            <a:endParaRPr lang="en-US" dirty="0"/>
          </a:p>
        </p:txBody>
      </p:sp>
      <p:sp>
        <p:nvSpPr>
          <p:cNvPr id="4" name="Title 3"/>
          <p:cNvSpPr>
            <a:spLocks noGrp="1"/>
          </p:cNvSpPr>
          <p:nvPr>
            <p:ph type="title"/>
          </p:nvPr>
        </p:nvSpPr>
        <p:spPr/>
        <p:txBody>
          <a:bodyPr>
            <a:normAutofit/>
          </a:bodyPr>
          <a:lstStyle/>
          <a:p>
            <a:r>
              <a:rPr lang="en-US" sz="2800" dirty="0" smtClean="0"/>
              <a:t>FDA Not Effectively Monitoring Investigator Conflicts of Interest, HHS Watchdog Says</a:t>
            </a: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0"/>
            <a:ext cx="7772400" cy="4267200"/>
          </a:xfrm>
        </p:spPr>
        <p:txBody>
          <a:bodyPr/>
          <a:lstStyle/>
          <a:p>
            <a:r>
              <a:rPr lang="en-US" dirty="0" smtClean="0"/>
              <a:t>Make sure you are devoting sufficient time to your university obligations.</a:t>
            </a:r>
          </a:p>
          <a:p>
            <a:pPr>
              <a:buNone/>
            </a:pPr>
            <a:endParaRPr lang="en-US" dirty="0" smtClean="0"/>
          </a:p>
          <a:p>
            <a:r>
              <a:rPr lang="en-US" dirty="0" smtClean="0"/>
              <a:t>Be cautious that the potential financial gain cannot be perceived to influence your university mentoring relationships.</a:t>
            </a:r>
          </a:p>
        </p:txBody>
      </p:sp>
      <p:sp>
        <p:nvSpPr>
          <p:cNvPr id="2" name="Title 1"/>
          <p:cNvSpPr>
            <a:spLocks noGrp="1"/>
          </p:cNvSpPr>
          <p:nvPr>
            <p:ph type="title"/>
          </p:nvPr>
        </p:nvSpPr>
        <p:spPr/>
        <p:txBody>
          <a:bodyPr>
            <a:normAutofit fontScale="90000"/>
          </a:bodyPr>
          <a:lstStyle/>
          <a:p>
            <a:r>
              <a:rPr lang="en-US" dirty="0" smtClean="0"/>
              <a:t>Tips when Licensing University Technology is Involved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7772400" cy="4800600"/>
          </a:xfrm>
        </p:spPr>
        <p:txBody>
          <a:bodyPr/>
          <a:lstStyle/>
          <a:p>
            <a:r>
              <a:rPr lang="en-US" dirty="0" smtClean="0"/>
              <a:t>Disclose any personal or familial financial interest or equity in a company that is doing business with Ohio University. </a:t>
            </a:r>
          </a:p>
          <a:p>
            <a:pPr>
              <a:buNone/>
            </a:pPr>
            <a:endParaRPr lang="en-US" dirty="0" smtClean="0"/>
          </a:p>
          <a:p>
            <a:r>
              <a:rPr lang="en-US" dirty="0" smtClean="0"/>
              <a:t>If you make purchases using public funds, you should not use companies that will benefit you or your family.  If there is no alternative you must seek and receive permission prior to purchasing.</a:t>
            </a:r>
            <a:endParaRPr lang="en-US" dirty="0"/>
          </a:p>
        </p:txBody>
      </p:sp>
      <p:sp>
        <p:nvSpPr>
          <p:cNvPr id="2" name="Title 1"/>
          <p:cNvSpPr>
            <a:spLocks noGrp="1"/>
          </p:cNvSpPr>
          <p:nvPr>
            <p:ph type="title"/>
          </p:nvPr>
        </p:nvSpPr>
        <p:spPr/>
        <p:txBody>
          <a:bodyPr/>
          <a:lstStyle/>
          <a:p>
            <a:r>
              <a:rPr lang="en-US" dirty="0" smtClean="0"/>
              <a:t>Tips Regarding Procurement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Any relationship in which there is a real or perceived power or influence imbalance has the potential for conflict (faculty / student).</a:t>
            </a:r>
          </a:p>
          <a:p>
            <a:endParaRPr lang="en-US" dirty="0" smtClean="0"/>
          </a:p>
          <a:p>
            <a:r>
              <a:rPr lang="en-US" dirty="0" smtClean="0"/>
              <a:t>Isolating these relationships with respect to areas of personal financial gain is best.  </a:t>
            </a:r>
          </a:p>
          <a:p>
            <a:endParaRPr lang="en-US" dirty="0" smtClean="0"/>
          </a:p>
          <a:p>
            <a:r>
              <a:rPr lang="en-US" dirty="0" smtClean="0"/>
              <a:t>If they cannot be isolated, then safeguards must be created.</a:t>
            </a:r>
            <a:endParaRPr lang="en-US" dirty="0"/>
          </a:p>
        </p:txBody>
      </p:sp>
      <p:sp>
        <p:nvSpPr>
          <p:cNvPr id="2" name="Title 1"/>
          <p:cNvSpPr>
            <a:spLocks noGrp="1"/>
          </p:cNvSpPr>
          <p:nvPr>
            <p:ph type="title"/>
          </p:nvPr>
        </p:nvSpPr>
        <p:spPr/>
        <p:txBody>
          <a:bodyPr/>
          <a:lstStyle/>
          <a:p>
            <a:r>
              <a:rPr lang="en-US" dirty="0" smtClean="0"/>
              <a:t>Tips Regarding Mentoring</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you have a financial interest, it is best to isolate yourself from the study.</a:t>
            </a:r>
          </a:p>
          <a:p>
            <a:endParaRPr lang="en-US" dirty="0" smtClean="0"/>
          </a:p>
          <a:p>
            <a:r>
              <a:rPr lang="en-US" dirty="0" smtClean="0"/>
              <a:t>At a minimum, expect a more intense review and a robust management plan if you have a financial interest.</a:t>
            </a:r>
          </a:p>
          <a:p>
            <a:endParaRPr lang="en-US" dirty="0" smtClean="0"/>
          </a:p>
          <a:p>
            <a:r>
              <a:rPr lang="en-US" dirty="0" smtClean="0"/>
              <a:t>If both the institution and you have financial interests the clinical study should be conducted elsewhere.</a:t>
            </a:r>
          </a:p>
          <a:p>
            <a:endParaRPr lang="en-US" dirty="0"/>
          </a:p>
        </p:txBody>
      </p:sp>
      <p:sp>
        <p:nvSpPr>
          <p:cNvPr id="2" name="Title 1"/>
          <p:cNvSpPr>
            <a:spLocks noGrp="1"/>
          </p:cNvSpPr>
          <p:nvPr>
            <p:ph type="title"/>
          </p:nvPr>
        </p:nvSpPr>
        <p:spPr/>
        <p:txBody>
          <a:bodyPr/>
          <a:lstStyle/>
          <a:p>
            <a:r>
              <a:rPr lang="en-US" dirty="0" smtClean="0"/>
              <a:t>Tips Regarding Clinical Studies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676400"/>
            <a:ext cx="8229600" cy="4330891"/>
          </a:xfrm>
        </p:spPr>
        <p:txBody>
          <a:bodyPr/>
          <a:lstStyle/>
          <a:p>
            <a:r>
              <a:rPr lang="en-US" dirty="0" smtClean="0"/>
              <a:t>You have administrative responsibilities on behalf of Ohio University that are beneficial to the business in which you have a significant financial interest</a:t>
            </a:r>
          </a:p>
          <a:p>
            <a:endParaRPr lang="en-US" dirty="0" smtClean="0"/>
          </a:p>
          <a:p>
            <a:r>
              <a:rPr lang="en-US" dirty="0" smtClean="0"/>
              <a:t>You have administrative responsibilities on behalf of Ohio University with respect to a </a:t>
            </a:r>
            <a:r>
              <a:rPr lang="en-US" dirty="0"/>
              <a:t>sponsored research agreement </a:t>
            </a:r>
            <a:r>
              <a:rPr lang="en-US" dirty="0" smtClean="0"/>
              <a:t>where you have a significant financial interest</a:t>
            </a:r>
          </a:p>
        </p:txBody>
      </p:sp>
      <p:sp>
        <p:nvSpPr>
          <p:cNvPr id="28674" name="Title 1"/>
          <p:cNvSpPr>
            <a:spLocks noGrp="1"/>
          </p:cNvSpPr>
          <p:nvPr>
            <p:ph type="title"/>
          </p:nvPr>
        </p:nvSpPr>
        <p:spPr/>
        <p:txBody>
          <a:bodyPr>
            <a:normAutofit fontScale="90000"/>
          </a:bodyPr>
          <a:lstStyle/>
          <a:p>
            <a:r>
              <a:rPr lang="en-US" dirty="0" smtClean="0"/>
              <a:t>Administrative conflict examples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Do collaborations between biotech companies and academic centers constitute a conflict of interest? </a:t>
            </a:r>
          </a:p>
          <a:p>
            <a:r>
              <a:rPr lang="en-US" dirty="0" smtClean="0"/>
              <a:t>Biotechnology industry partnerships with universities and academic centers have been fruitful for both. So why is there so much concern about conflict of interest and is that concern appropriate? </a:t>
            </a:r>
          </a:p>
          <a:p>
            <a:pPr>
              <a:buNone/>
            </a:pPr>
            <a:endParaRPr lang="en-US" dirty="0" smtClean="0"/>
          </a:p>
          <a:p>
            <a:r>
              <a:rPr lang="en-US" sz="1600" dirty="0" smtClean="0"/>
              <a:t>http://www.redorbit.com/news/health/750100/genetic_engineering_news_posts_podcast_on_industrialacademic_collaborations_are_these/index.html</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Autofit/>
          </a:bodyPr>
          <a:lstStyle/>
          <a:p>
            <a:r>
              <a:rPr lang="en-US" sz="2800" dirty="0" smtClean="0"/>
              <a:t>''Industrial/Academic Collaborations: Are These Examples of a Conflict of Interest?''</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Universities are responsible for use of public funds and therefore must maintain the public trust.</a:t>
            </a:r>
          </a:p>
          <a:p>
            <a:endParaRPr lang="en-US" dirty="0" smtClean="0"/>
          </a:p>
          <a:p>
            <a:r>
              <a:rPr lang="en-US" dirty="0" smtClean="0"/>
              <a:t>Identifying and mitigating situations that may have the potential for conflict maintains the integrity of the university.</a:t>
            </a:r>
          </a:p>
          <a:p>
            <a:endParaRPr lang="en-US" dirty="0" smtClean="0"/>
          </a:p>
          <a:p>
            <a:r>
              <a:rPr lang="en-US" dirty="0" smtClean="0"/>
              <a:t>Maintaining integrity allows the university to do credible academic research.</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09872"/>
          </a:xfrm>
        </p:spPr>
        <p:txBody>
          <a:bodyPr>
            <a:normAutofit fontScale="92500" lnSpcReduction="10000"/>
          </a:bodyPr>
          <a:lstStyle/>
          <a:p>
            <a:r>
              <a:rPr lang="en-US" dirty="0" smtClean="0"/>
              <a:t>To provide information on the purpose of the conflict of interest requirements.</a:t>
            </a:r>
          </a:p>
          <a:p>
            <a:endParaRPr lang="en-US" dirty="0" smtClean="0"/>
          </a:p>
          <a:p>
            <a:r>
              <a:rPr lang="en-US" dirty="0" smtClean="0"/>
              <a:t>To provide a basic overview of conflicts of interest</a:t>
            </a:r>
          </a:p>
          <a:p>
            <a:endParaRPr lang="en-US" dirty="0" smtClean="0"/>
          </a:p>
          <a:p>
            <a:r>
              <a:rPr lang="en-US" dirty="0" smtClean="0"/>
              <a:t>To introduce the disclosure process and the use of management plans</a:t>
            </a:r>
          </a:p>
          <a:p>
            <a:endParaRPr lang="en-US" dirty="0" smtClean="0"/>
          </a:p>
          <a:p>
            <a:r>
              <a:rPr lang="en-US" dirty="0" smtClean="0"/>
              <a:t>To provide information on the need for updates and annual renewals.</a:t>
            </a:r>
          </a:p>
        </p:txBody>
      </p:sp>
      <p:sp>
        <p:nvSpPr>
          <p:cNvPr id="3" name="Title 2"/>
          <p:cNvSpPr>
            <a:spLocks noGrp="1"/>
          </p:cNvSpPr>
          <p:nvPr>
            <p:ph type="title"/>
          </p:nvPr>
        </p:nvSpPr>
        <p:spPr/>
        <p:txBody>
          <a:bodyPr/>
          <a:lstStyle/>
          <a:p>
            <a:r>
              <a:rPr lang="en-US" dirty="0" smtClean="0"/>
              <a:t>Objectives Today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228600" y="1143000"/>
            <a:ext cx="7772400" cy="5181600"/>
          </a:xfrm>
        </p:spPr>
        <p:txBody>
          <a:bodyPr/>
          <a:lstStyle/>
          <a:p>
            <a:r>
              <a:rPr lang="en-US" dirty="0" smtClean="0"/>
              <a:t>Situations where financial considerations compromise your professional judgment. “Actual Conflict of Interest”</a:t>
            </a:r>
          </a:p>
          <a:p>
            <a:pPr lvl="1"/>
            <a:r>
              <a:rPr lang="en-US" b="1" i="1" dirty="0" smtClean="0"/>
              <a:t>Not permitted</a:t>
            </a:r>
          </a:p>
          <a:p>
            <a:pPr lvl="1"/>
            <a:endParaRPr lang="en-US" b="1" dirty="0" smtClean="0"/>
          </a:p>
          <a:p>
            <a:r>
              <a:rPr lang="en-US" dirty="0" smtClean="0"/>
              <a:t>Situations where an independent observer might reasonably question whether your professional actions or decisions are determined by considerations of personal gain.  “Perceived Conflict of Interest”</a:t>
            </a:r>
          </a:p>
          <a:p>
            <a:pPr lvl="1"/>
            <a:r>
              <a:rPr lang="en-US" b="1" i="1" dirty="0" smtClean="0"/>
              <a:t>Managed</a:t>
            </a:r>
          </a:p>
        </p:txBody>
      </p:sp>
      <p:sp>
        <p:nvSpPr>
          <p:cNvPr id="21506" name="Title 1"/>
          <p:cNvSpPr>
            <a:spLocks noGrp="1"/>
          </p:cNvSpPr>
          <p:nvPr>
            <p:ph type="title"/>
          </p:nvPr>
        </p:nvSpPr>
        <p:spPr>
          <a:xfrm>
            <a:off x="228600" y="457200"/>
            <a:ext cx="7772400" cy="685800"/>
          </a:xfrm>
        </p:spPr>
        <p:txBody>
          <a:bodyPr>
            <a:normAutofit fontScale="90000"/>
          </a:bodyPr>
          <a:lstStyle/>
          <a:p>
            <a:r>
              <a:rPr lang="en-US" dirty="0" smtClean="0"/>
              <a:t>What is a Conflict of Interest?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Potential conflicts may be financial or may be a conflict of time, effort and/or commitment.</a:t>
            </a:r>
          </a:p>
          <a:p>
            <a:pPr>
              <a:buNone/>
            </a:pPr>
            <a:endParaRPr lang="en-US" dirty="0" smtClean="0"/>
          </a:p>
          <a:p>
            <a:r>
              <a:rPr lang="en-US" dirty="0" smtClean="0"/>
              <a:t>Potential conflicts can occur as a result of administrative, scientific, academic, fiduciary or familial situations.</a:t>
            </a:r>
          </a:p>
          <a:p>
            <a:endParaRPr lang="en-US" dirty="0" smtClean="0"/>
          </a:p>
          <a:p>
            <a:r>
              <a:rPr lang="en-US" dirty="0" smtClean="0"/>
              <a:t>They are situations that can be PERCEIVED to be conflicting, whether a “real” conflict exists or not.</a:t>
            </a:r>
            <a:endParaRPr lang="en-US" dirty="0"/>
          </a:p>
        </p:txBody>
      </p:sp>
      <p:sp>
        <p:nvSpPr>
          <p:cNvPr id="3" name="Title 2"/>
          <p:cNvSpPr>
            <a:spLocks noGrp="1"/>
          </p:cNvSpPr>
          <p:nvPr>
            <p:ph type="title"/>
          </p:nvPr>
        </p:nvSpPr>
        <p:spPr/>
        <p:txBody>
          <a:bodyPr/>
          <a:lstStyle/>
          <a:p>
            <a:r>
              <a:rPr lang="en-US" dirty="0" smtClean="0"/>
              <a:t>Types of Conflicts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938</TotalTime>
  <Words>2212</Words>
  <Application>Microsoft Office PowerPoint</Application>
  <PresentationFormat>On-screen Show (4:3)</PresentationFormat>
  <Paragraphs>256</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Lucida Sans Unicode</vt:lpstr>
      <vt:lpstr>Times New Roman</vt:lpstr>
      <vt:lpstr>Verdana</vt:lpstr>
      <vt:lpstr>Wingdings 2</vt:lpstr>
      <vt:lpstr>Wingdings 3</vt:lpstr>
      <vt:lpstr>Concourse</vt:lpstr>
      <vt:lpstr>Navigating the Conflict of Interest Process</vt:lpstr>
      <vt:lpstr>In the News</vt:lpstr>
      <vt:lpstr>Conflict of Interest Not Disclosed Initially in Smokeless Tobacco and Cancer Review; Correction Issued, But Issue is Still Largely Misunderstood</vt:lpstr>
      <vt:lpstr>FDA Not Effectively Monitoring Investigator Conflicts of Interest, HHS Watchdog Says</vt:lpstr>
      <vt:lpstr>''Industrial/Academic Collaborations: Are These Examples of a Conflict of Interest?''</vt:lpstr>
      <vt:lpstr>Introduction</vt:lpstr>
      <vt:lpstr>Objectives Today</vt:lpstr>
      <vt:lpstr>What is a Conflict of Interest?</vt:lpstr>
      <vt:lpstr>Types of Conflicts</vt:lpstr>
      <vt:lpstr>Required Thresholds</vt:lpstr>
      <vt:lpstr>Significant Financial Interest</vt:lpstr>
      <vt:lpstr>Conflicts of Commitment:  Faculty</vt:lpstr>
      <vt:lpstr>Conflicts of Commitment:  Faculty</vt:lpstr>
      <vt:lpstr>Conflicts of Commitment: Administrative Employees</vt:lpstr>
      <vt:lpstr>Who Requires Disclosure?</vt:lpstr>
      <vt:lpstr>Public Health Service Requirements </vt:lpstr>
      <vt:lpstr>42 CFR Part 50, Subpart F </vt:lpstr>
      <vt:lpstr>NSF Grant Policy Manual Chapter V – Grantee Standards</vt:lpstr>
      <vt:lpstr>Title 21 Food and Drugs</vt:lpstr>
      <vt:lpstr>Ohio University Conflict Policies</vt:lpstr>
      <vt:lpstr>Ohio University Policy and Procedure 19.058</vt:lpstr>
      <vt:lpstr>Ohio University Policy and Procedure 19.059</vt:lpstr>
      <vt:lpstr>Potential Areas of Conflict</vt:lpstr>
      <vt:lpstr>Disclosures are Unique</vt:lpstr>
      <vt:lpstr>How should you disclose?</vt:lpstr>
      <vt:lpstr>Management Plans</vt:lpstr>
      <vt:lpstr>Management Plan Strategies</vt:lpstr>
      <vt:lpstr>What Types of Elements are Included in a Management Plan?</vt:lpstr>
      <vt:lpstr>Annual Renewal Required</vt:lpstr>
      <vt:lpstr>Can you disclose potential conflicts that are under the threshold?</vt:lpstr>
      <vt:lpstr>Conflict Disclosure Categories</vt:lpstr>
      <vt:lpstr>Allowable Situations</vt:lpstr>
      <vt:lpstr>Situations not requiring extensive management elements</vt:lpstr>
      <vt:lpstr> Situations requiring management </vt:lpstr>
      <vt:lpstr>Not Permitted</vt:lpstr>
      <vt:lpstr>Situations that are rarely, if ever, permitted</vt:lpstr>
      <vt:lpstr>Possible Non-Compliance Sanctions</vt:lpstr>
      <vt:lpstr>Potential Conflict Situations</vt:lpstr>
      <vt:lpstr>Consulting Tips</vt:lpstr>
      <vt:lpstr>Tips when Licensing University Technology is Involved</vt:lpstr>
      <vt:lpstr>Tips Regarding Procurement</vt:lpstr>
      <vt:lpstr>Tips Regarding Mentoring</vt:lpstr>
      <vt:lpstr>Tips Regarding Clinical Studies</vt:lpstr>
      <vt:lpstr>Administrative conflict examples</vt:lpstr>
    </vt:vector>
  </TitlesOfParts>
  <Manager/>
  <Company>Ohio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Conflict of Interest Process</dc:title>
  <dc:subject/>
  <dc:creator>Jo Ellen</dc:creator>
  <cp:keywords/>
  <dc:description/>
  <cp:lastModifiedBy>Cale, Rebecca</cp:lastModifiedBy>
  <cp:revision>77</cp:revision>
  <cp:lastPrinted>1601-01-01T00:00:00Z</cp:lastPrinted>
  <dcterms:created xsi:type="dcterms:W3CDTF">2008-09-24T22:42:46Z</dcterms:created>
  <dcterms:modified xsi:type="dcterms:W3CDTF">2018-07-12T20:21:06Z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TC010690641033</vt:lpwstr>
  </property>
</Properties>
</file>