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1734" r:id="rId5"/>
    <p:sldId id="1731" r:id="rId6"/>
    <p:sldId id="1743" r:id="rId7"/>
    <p:sldId id="1778" r:id="rId8"/>
    <p:sldId id="1744" r:id="rId9"/>
    <p:sldId id="1727" r:id="rId10"/>
    <p:sldId id="1757" r:id="rId11"/>
    <p:sldId id="1780" r:id="rId12"/>
    <p:sldId id="1779" r:id="rId13"/>
    <p:sldId id="1776" r:id="rId14"/>
    <p:sldId id="1781" r:id="rId15"/>
    <p:sldId id="1791" r:id="rId16"/>
    <p:sldId id="1795" r:id="rId17"/>
    <p:sldId id="1790" r:id="rId18"/>
    <p:sldId id="1783" r:id="rId19"/>
    <p:sldId id="1793" r:id="rId20"/>
    <p:sldId id="1774" r:id="rId21"/>
    <p:sldId id="1785" r:id="rId22"/>
    <p:sldId id="1784" r:id="rId23"/>
    <p:sldId id="1796" r:id="rId24"/>
    <p:sldId id="1798" r:id="rId25"/>
    <p:sldId id="1792" r:id="rId26"/>
    <p:sldId id="1786" r:id="rId27"/>
    <p:sldId id="1799" r:id="rId28"/>
    <p:sldId id="1800" r:id="rId29"/>
    <p:sldId id="1794" r:id="rId30"/>
    <p:sldId id="1787" r:id="rId31"/>
    <p:sldId id="1788" r:id="rId32"/>
    <p:sldId id="1789" r:id="rId33"/>
    <p:sldId id="1756" r:id="rId34"/>
    <p:sldId id="1758" r:id="rId35"/>
    <p:sldId id="1761" r:id="rId36"/>
    <p:sldId id="1759" r:id="rId37"/>
    <p:sldId id="1760" r:id="rId38"/>
    <p:sldId id="1762" r:id="rId39"/>
    <p:sldId id="1763" r:id="rId40"/>
    <p:sldId id="1767" r:id="rId41"/>
    <p:sldId id="1764" r:id="rId42"/>
    <p:sldId id="1765" r:id="rId43"/>
    <p:sldId id="1766" r:id="rId44"/>
    <p:sldId id="1768" r:id="rId45"/>
    <p:sldId id="1769" r:id="rId46"/>
    <p:sldId id="1770" r:id="rId47"/>
    <p:sldId id="1771" r:id="rId48"/>
    <p:sldId id="1772" r:id="rId49"/>
    <p:sldId id="177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04602-08AA-4BCE-8E0D-1921B5855056}" v="6" dt="2022-08-01T18:54:21.422"/>
    <p1510:client id="{B481F58C-637C-D57D-8EF1-5CD6B4A39C48}" v="2" dt="2022-08-29T20:03:32.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528" y="40"/>
      </p:cViewPr>
      <p:guideLst/>
    </p:cSldViewPr>
  </p:slideViewPr>
  <p:notesTextViewPr>
    <p:cViewPr>
      <p:scale>
        <a:sx n="1" d="1"/>
        <a:sy n="1" d="1"/>
      </p:scale>
      <p:origin x="0" y="0"/>
    </p:cViewPr>
  </p:notesTextViewPr>
  <p:sorterViewPr>
    <p:cViewPr>
      <p:scale>
        <a:sx n="170" d="100"/>
        <a:sy n="170" d="100"/>
      </p:scale>
      <p:origin x="0" y="-122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824D58-0FE6-4089-A5D3-E877E77A141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FB6E533-CB87-4303-A544-B4C74851F8D8}">
      <dgm:prSet phldrT="[Text]"/>
      <dgm:spPr>
        <a:solidFill>
          <a:srgbClr val="00694E"/>
        </a:solidFill>
      </dgm:spPr>
      <dgm:t>
        <a:bodyPr/>
        <a:lstStyle/>
        <a:p>
          <a:r>
            <a:rPr lang="en-US"/>
            <a:t>Prepare Assurance Filing</a:t>
          </a:r>
        </a:p>
        <a:p>
          <a:r>
            <a:rPr lang="en-US"/>
            <a:t>(Years 1-3)</a:t>
          </a:r>
        </a:p>
      </dgm:t>
    </dgm:pt>
    <dgm:pt modelId="{A09DFB19-18A1-4F58-9C41-55941397F0DC}" type="parTrans" cxnId="{2C12A60B-E533-493B-9D65-42BFC4005D9B}">
      <dgm:prSet/>
      <dgm:spPr/>
      <dgm:t>
        <a:bodyPr/>
        <a:lstStyle/>
        <a:p>
          <a:endParaRPr lang="en-US"/>
        </a:p>
      </dgm:t>
    </dgm:pt>
    <dgm:pt modelId="{DADCA1AA-FE7E-46A0-86C9-679793073181}" type="sibTrans" cxnId="{2C12A60B-E533-493B-9D65-42BFC4005D9B}">
      <dgm:prSet/>
      <dgm:spPr>
        <a:solidFill>
          <a:srgbClr val="00694E"/>
        </a:solidFill>
      </dgm:spPr>
      <dgm:t>
        <a:bodyPr/>
        <a:lstStyle/>
        <a:p>
          <a:endParaRPr lang="en-US"/>
        </a:p>
      </dgm:t>
    </dgm:pt>
    <dgm:pt modelId="{6DEB907F-1F45-4AC9-82A0-035AF84AD051}">
      <dgm:prSet phldrT="[Text]"/>
      <dgm:spPr>
        <a:solidFill>
          <a:srgbClr val="00694E"/>
        </a:solidFill>
      </dgm:spPr>
      <dgm:t>
        <a:bodyPr/>
        <a:lstStyle/>
        <a:p>
          <a:r>
            <a:rPr lang="en-US"/>
            <a:t>Assurance Review</a:t>
          </a:r>
        </a:p>
        <a:p>
          <a:r>
            <a:rPr lang="en-US"/>
            <a:t>(Year 4)</a:t>
          </a:r>
        </a:p>
      </dgm:t>
    </dgm:pt>
    <dgm:pt modelId="{68562A92-BE94-48C4-A9B3-99CFCFB797C0}" type="parTrans" cxnId="{15F8278C-8749-446F-9DCF-78CEABB065E3}">
      <dgm:prSet/>
      <dgm:spPr/>
      <dgm:t>
        <a:bodyPr/>
        <a:lstStyle/>
        <a:p>
          <a:endParaRPr lang="en-US"/>
        </a:p>
      </dgm:t>
    </dgm:pt>
    <dgm:pt modelId="{6E54245B-677B-4677-BC29-31D7B1560A8D}" type="sibTrans" cxnId="{15F8278C-8749-446F-9DCF-78CEABB065E3}">
      <dgm:prSet/>
      <dgm:spPr/>
      <dgm:t>
        <a:bodyPr/>
        <a:lstStyle/>
        <a:p>
          <a:endParaRPr lang="en-US"/>
        </a:p>
      </dgm:t>
    </dgm:pt>
    <dgm:pt modelId="{407BB676-37EE-4288-A893-7DC8864B5224}">
      <dgm:prSet phldrT="[Text]"/>
      <dgm:spPr>
        <a:solidFill>
          <a:srgbClr val="00694E"/>
        </a:solidFill>
        <a:ln w="38100">
          <a:solidFill>
            <a:schemeClr val="accent4">
              <a:lumMod val="60000"/>
              <a:lumOff val="40000"/>
            </a:schemeClr>
          </a:solidFill>
        </a:ln>
      </dgm:spPr>
      <dgm:t>
        <a:bodyPr/>
        <a:lstStyle/>
        <a:p>
          <a:r>
            <a:rPr lang="en-US" dirty="0"/>
            <a:t>Quality Initiative Proposal</a:t>
          </a:r>
        </a:p>
        <a:p>
          <a:r>
            <a:rPr lang="en-US" dirty="0"/>
            <a:t>(Years 5 -7)</a:t>
          </a:r>
        </a:p>
      </dgm:t>
    </dgm:pt>
    <dgm:pt modelId="{50D747D7-CC37-4219-A25F-0FC059FBBE6A}" type="parTrans" cxnId="{FEB18D6D-0FFB-4468-AE7B-ED889858DC16}">
      <dgm:prSet/>
      <dgm:spPr/>
      <dgm:t>
        <a:bodyPr/>
        <a:lstStyle/>
        <a:p>
          <a:endParaRPr lang="en-US"/>
        </a:p>
      </dgm:t>
    </dgm:pt>
    <dgm:pt modelId="{56C504C7-DAB7-4834-B3C4-04F7F907E2C3}" type="sibTrans" cxnId="{FEB18D6D-0FFB-4468-AE7B-ED889858DC16}">
      <dgm:prSet/>
      <dgm:spPr/>
      <dgm:t>
        <a:bodyPr/>
        <a:lstStyle/>
        <a:p>
          <a:endParaRPr lang="en-US"/>
        </a:p>
      </dgm:t>
    </dgm:pt>
    <dgm:pt modelId="{9FE4FB10-B416-46FF-AC50-C2D489E26478}">
      <dgm:prSet phldrT="[Text]"/>
      <dgm:spPr>
        <a:solidFill>
          <a:srgbClr val="00694E"/>
        </a:solidFill>
      </dgm:spPr>
      <dgm:t>
        <a:bodyPr/>
        <a:lstStyle/>
        <a:p>
          <a:r>
            <a:rPr lang="en-US"/>
            <a:t>Quality Initiative Report &amp; Prepare  Assurance Filing</a:t>
          </a:r>
        </a:p>
        <a:p>
          <a:r>
            <a:rPr lang="en-US"/>
            <a:t> (Years 7-9)</a:t>
          </a:r>
        </a:p>
      </dgm:t>
    </dgm:pt>
    <dgm:pt modelId="{03FB5FE2-D327-483C-8CF0-2B5576C807B5}" type="parTrans" cxnId="{8B1EFF55-5ECF-4B58-80E5-CAA0CBCC91B1}">
      <dgm:prSet/>
      <dgm:spPr/>
      <dgm:t>
        <a:bodyPr/>
        <a:lstStyle/>
        <a:p>
          <a:endParaRPr lang="en-US"/>
        </a:p>
      </dgm:t>
    </dgm:pt>
    <dgm:pt modelId="{827A52A8-2328-4221-B06F-132AAC3720D5}" type="sibTrans" cxnId="{8B1EFF55-5ECF-4B58-80E5-CAA0CBCC91B1}">
      <dgm:prSet/>
      <dgm:spPr/>
      <dgm:t>
        <a:bodyPr/>
        <a:lstStyle/>
        <a:p>
          <a:endParaRPr lang="en-US"/>
        </a:p>
      </dgm:t>
    </dgm:pt>
    <dgm:pt modelId="{4D711059-B204-4421-81F9-6DF7302F6CF7}">
      <dgm:prSet phldrT="[Text]"/>
      <dgm:spPr>
        <a:solidFill>
          <a:srgbClr val="00694E"/>
        </a:solidFill>
        <a:ln w="57150">
          <a:solidFill>
            <a:srgbClr val="C00000"/>
          </a:solidFill>
        </a:ln>
      </dgm:spPr>
      <dgm:t>
        <a:bodyPr/>
        <a:lstStyle/>
        <a:p>
          <a:r>
            <a:rPr lang="en-US"/>
            <a:t>Comprehensive Evaluation for Reaffirmation &amp; Federal Compliance Filing</a:t>
          </a:r>
        </a:p>
        <a:p>
          <a:r>
            <a:rPr lang="en-US"/>
            <a:t>(Year 10)</a:t>
          </a:r>
        </a:p>
      </dgm:t>
    </dgm:pt>
    <dgm:pt modelId="{1D2BB41C-DE42-4CA9-A3D0-FC64F9104A06}" type="parTrans" cxnId="{E78F7707-C083-4652-B9B6-E5A940B8215F}">
      <dgm:prSet/>
      <dgm:spPr/>
      <dgm:t>
        <a:bodyPr/>
        <a:lstStyle/>
        <a:p>
          <a:endParaRPr lang="en-US"/>
        </a:p>
      </dgm:t>
    </dgm:pt>
    <dgm:pt modelId="{8C377EE0-C503-441E-8D9F-904C8057743B}" type="sibTrans" cxnId="{E78F7707-C083-4652-B9B6-E5A940B8215F}">
      <dgm:prSet/>
      <dgm:spPr/>
      <dgm:t>
        <a:bodyPr/>
        <a:lstStyle/>
        <a:p>
          <a:endParaRPr lang="en-US"/>
        </a:p>
      </dgm:t>
    </dgm:pt>
    <dgm:pt modelId="{31F7C66B-0E66-4357-8663-1754D1113DA2}" type="pres">
      <dgm:prSet presAssocID="{20824D58-0FE6-4089-A5D3-E877E77A141B}" presName="Name0" presStyleCnt="0">
        <dgm:presLayoutVars>
          <dgm:dir/>
          <dgm:resizeHandles val="exact"/>
        </dgm:presLayoutVars>
      </dgm:prSet>
      <dgm:spPr/>
    </dgm:pt>
    <dgm:pt modelId="{D549586E-E233-4EBD-9F53-B13EDB3E700B}" type="pres">
      <dgm:prSet presAssocID="{20824D58-0FE6-4089-A5D3-E877E77A141B}" presName="cycle" presStyleCnt="0"/>
      <dgm:spPr/>
    </dgm:pt>
    <dgm:pt modelId="{C1B83B5E-7E67-4DC8-814E-0A025E9FF756}" type="pres">
      <dgm:prSet presAssocID="{EFB6E533-CB87-4303-A544-B4C74851F8D8}" presName="nodeFirstNode" presStyleLbl="node1" presStyleIdx="0" presStyleCnt="5">
        <dgm:presLayoutVars>
          <dgm:bulletEnabled val="1"/>
        </dgm:presLayoutVars>
      </dgm:prSet>
      <dgm:spPr/>
    </dgm:pt>
    <dgm:pt modelId="{8439703E-C13F-4F1E-A085-8A7455DC260B}" type="pres">
      <dgm:prSet presAssocID="{DADCA1AA-FE7E-46A0-86C9-679793073181}" presName="sibTransFirstNode" presStyleLbl="bgShp" presStyleIdx="0" presStyleCnt="1"/>
      <dgm:spPr/>
    </dgm:pt>
    <dgm:pt modelId="{95E099DC-2883-4FCE-884B-04CBE440C30F}" type="pres">
      <dgm:prSet presAssocID="{6DEB907F-1F45-4AC9-82A0-035AF84AD051}" presName="nodeFollowingNodes" presStyleLbl="node1" presStyleIdx="1" presStyleCnt="5">
        <dgm:presLayoutVars>
          <dgm:bulletEnabled val="1"/>
        </dgm:presLayoutVars>
      </dgm:prSet>
      <dgm:spPr/>
    </dgm:pt>
    <dgm:pt modelId="{AD1C455F-C5FF-4A89-A06F-82D4767E4584}" type="pres">
      <dgm:prSet presAssocID="{407BB676-37EE-4288-A893-7DC8864B5224}" presName="nodeFollowingNodes" presStyleLbl="node1" presStyleIdx="2" presStyleCnt="5" custRadScaleRad="99996" custRadScaleInc="-2115">
        <dgm:presLayoutVars>
          <dgm:bulletEnabled val="1"/>
        </dgm:presLayoutVars>
      </dgm:prSet>
      <dgm:spPr/>
    </dgm:pt>
    <dgm:pt modelId="{FB3377D0-7AEE-4249-83BF-2DA13107F798}" type="pres">
      <dgm:prSet presAssocID="{9FE4FB10-B416-46FF-AC50-C2D489E26478}" presName="nodeFollowingNodes" presStyleLbl="node1" presStyleIdx="3" presStyleCnt="5">
        <dgm:presLayoutVars>
          <dgm:bulletEnabled val="1"/>
        </dgm:presLayoutVars>
      </dgm:prSet>
      <dgm:spPr/>
    </dgm:pt>
    <dgm:pt modelId="{9046B5FD-2EE7-44A7-BA73-0D5409503135}" type="pres">
      <dgm:prSet presAssocID="{4D711059-B204-4421-81F9-6DF7302F6CF7}" presName="nodeFollowingNodes" presStyleLbl="node1" presStyleIdx="4" presStyleCnt="5">
        <dgm:presLayoutVars>
          <dgm:bulletEnabled val="1"/>
        </dgm:presLayoutVars>
      </dgm:prSet>
      <dgm:spPr/>
    </dgm:pt>
  </dgm:ptLst>
  <dgm:cxnLst>
    <dgm:cxn modelId="{E78F7707-C083-4652-B9B6-E5A940B8215F}" srcId="{20824D58-0FE6-4089-A5D3-E877E77A141B}" destId="{4D711059-B204-4421-81F9-6DF7302F6CF7}" srcOrd="4" destOrd="0" parTransId="{1D2BB41C-DE42-4CA9-A3D0-FC64F9104A06}" sibTransId="{8C377EE0-C503-441E-8D9F-904C8057743B}"/>
    <dgm:cxn modelId="{2C12A60B-E533-493B-9D65-42BFC4005D9B}" srcId="{20824D58-0FE6-4089-A5D3-E877E77A141B}" destId="{EFB6E533-CB87-4303-A544-B4C74851F8D8}" srcOrd="0" destOrd="0" parTransId="{A09DFB19-18A1-4F58-9C41-55941397F0DC}" sibTransId="{DADCA1AA-FE7E-46A0-86C9-679793073181}"/>
    <dgm:cxn modelId="{6054CC16-648D-4204-ACCB-E9971E7AB347}" type="presOf" srcId="{DADCA1AA-FE7E-46A0-86C9-679793073181}" destId="{8439703E-C13F-4F1E-A085-8A7455DC260B}" srcOrd="0" destOrd="0" presId="urn:microsoft.com/office/officeart/2005/8/layout/cycle3"/>
    <dgm:cxn modelId="{6791DE5B-2A8D-4829-86FE-49273A8E035D}" type="presOf" srcId="{EFB6E533-CB87-4303-A544-B4C74851F8D8}" destId="{C1B83B5E-7E67-4DC8-814E-0A025E9FF756}" srcOrd="0" destOrd="0" presId="urn:microsoft.com/office/officeart/2005/8/layout/cycle3"/>
    <dgm:cxn modelId="{C7684068-F413-43E2-82B2-BF574F86A3C0}" type="presOf" srcId="{20824D58-0FE6-4089-A5D3-E877E77A141B}" destId="{31F7C66B-0E66-4357-8663-1754D1113DA2}" srcOrd="0" destOrd="0" presId="urn:microsoft.com/office/officeart/2005/8/layout/cycle3"/>
    <dgm:cxn modelId="{FEB18D6D-0FFB-4468-AE7B-ED889858DC16}" srcId="{20824D58-0FE6-4089-A5D3-E877E77A141B}" destId="{407BB676-37EE-4288-A893-7DC8864B5224}" srcOrd="2" destOrd="0" parTransId="{50D747D7-CC37-4219-A25F-0FC059FBBE6A}" sibTransId="{56C504C7-DAB7-4834-B3C4-04F7F907E2C3}"/>
    <dgm:cxn modelId="{8B1EFF55-5ECF-4B58-80E5-CAA0CBCC91B1}" srcId="{20824D58-0FE6-4089-A5D3-E877E77A141B}" destId="{9FE4FB10-B416-46FF-AC50-C2D489E26478}" srcOrd="3" destOrd="0" parTransId="{03FB5FE2-D327-483C-8CF0-2B5576C807B5}" sibTransId="{827A52A8-2328-4221-B06F-132AAC3720D5}"/>
    <dgm:cxn modelId="{24ED6B79-5771-41FB-B59E-8E91A3B8A70E}" type="presOf" srcId="{9FE4FB10-B416-46FF-AC50-C2D489E26478}" destId="{FB3377D0-7AEE-4249-83BF-2DA13107F798}" srcOrd="0" destOrd="0" presId="urn:microsoft.com/office/officeart/2005/8/layout/cycle3"/>
    <dgm:cxn modelId="{15F8278C-8749-446F-9DCF-78CEABB065E3}" srcId="{20824D58-0FE6-4089-A5D3-E877E77A141B}" destId="{6DEB907F-1F45-4AC9-82A0-035AF84AD051}" srcOrd="1" destOrd="0" parTransId="{68562A92-BE94-48C4-A9B3-99CFCFB797C0}" sibTransId="{6E54245B-677B-4677-BC29-31D7B1560A8D}"/>
    <dgm:cxn modelId="{097A8CC0-C7F9-42A9-B4DE-A1018A361BB4}" type="presOf" srcId="{4D711059-B204-4421-81F9-6DF7302F6CF7}" destId="{9046B5FD-2EE7-44A7-BA73-0D5409503135}" srcOrd="0" destOrd="0" presId="urn:microsoft.com/office/officeart/2005/8/layout/cycle3"/>
    <dgm:cxn modelId="{CDE58CC3-A79C-4762-9601-7A30B6152739}" type="presOf" srcId="{407BB676-37EE-4288-A893-7DC8864B5224}" destId="{AD1C455F-C5FF-4A89-A06F-82D4767E4584}" srcOrd="0" destOrd="0" presId="urn:microsoft.com/office/officeart/2005/8/layout/cycle3"/>
    <dgm:cxn modelId="{3F23BFC9-5735-4A80-83E8-917A5EAA43C4}" type="presOf" srcId="{6DEB907F-1F45-4AC9-82A0-035AF84AD051}" destId="{95E099DC-2883-4FCE-884B-04CBE440C30F}" srcOrd="0" destOrd="0" presId="urn:microsoft.com/office/officeart/2005/8/layout/cycle3"/>
    <dgm:cxn modelId="{66DE5533-827F-4176-902C-1EF0DED23DC4}" type="presParOf" srcId="{31F7C66B-0E66-4357-8663-1754D1113DA2}" destId="{D549586E-E233-4EBD-9F53-B13EDB3E700B}" srcOrd="0" destOrd="0" presId="urn:microsoft.com/office/officeart/2005/8/layout/cycle3"/>
    <dgm:cxn modelId="{C1403DCD-D0EF-44E6-A92B-A02E5535BFD2}" type="presParOf" srcId="{D549586E-E233-4EBD-9F53-B13EDB3E700B}" destId="{C1B83B5E-7E67-4DC8-814E-0A025E9FF756}" srcOrd="0" destOrd="0" presId="urn:microsoft.com/office/officeart/2005/8/layout/cycle3"/>
    <dgm:cxn modelId="{71A5638E-CE24-4E39-B7B5-D3FDEEC61F7C}" type="presParOf" srcId="{D549586E-E233-4EBD-9F53-B13EDB3E700B}" destId="{8439703E-C13F-4F1E-A085-8A7455DC260B}" srcOrd="1" destOrd="0" presId="urn:microsoft.com/office/officeart/2005/8/layout/cycle3"/>
    <dgm:cxn modelId="{130047A5-28FC-4879-8906-776ABDA7B88F}" type="presParOf" srcId="{D549586E-E233-4EBD-9F53-B13EDB3E700B}" destId="{95E099DC-2883-4FCE-884B-04CBE440C30F}" srcOrd="2" destOrd="0" presId="urn:microsoft.com/office/officeart/2005/8/layout/cycle3"/>
    <dgm:cxn modelId="{F9E5339A-2E3E-4F29-8D12-379C767CD3EE}" type="presParOf" srcId="{D549586E-E233-4EBD-9F53-B13EDB3E700B}" destId="{AD1C455F-C5FF-4A89-A06F-82D4767E4584}" srcOrd="3" destOrd="0" presId="urn:microsoft.com/office/officeart/2005/8/layout/cycle3"/>
    <dgm:cxn modelId="{93890410-C3DE-4919-8DF5-C802C9B9288D}" type="presParOf" srcId="{D549586E-E233-4EBD-9F53-B13EDB3E700B}" destId="{FB3377D0-7AEE-4249-83BF-2DA13107F798}" srcOrd="4" destOrd="0" presId="urn:microsoft.com/office/officeart/2005/8/layout/cycle3"/>
    <dgm:cxn modelId="{C3A943D8-37D4-4723-85DA-19D1311BDE5C}" type="presParOf" srcId="{D549586E-E233-4EBD-9F53-B13EDB3E700B}" destId="{9046B5FD-2EE7-44A7-BA73-0D5409503135}"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6C057B-23D7-4F2B-B7D3-4F4DAA99E70D}" type="doc">
      <dgm:prSet loTypeId="urn:microsoft.com/office/officeart/2005/8/layout/cycle1" loCatId="cycle" qsTypeId="urn:microsoft.com/office/officeart/2005/8/quickstyle/simple3" qsCatId="simple" csTypeId="urn:microsoft.com/office/officeart/2005/8/colors/accent1_2" csCatId="accent1" phldr="1"/>
      <dgm:spPr/>
      <dgm:t>
        <a:bodyPr/>
        <a:lstStyle/>
        <a:p>
          <a:endParaRPr lang="en-US"/>
        </a:p>
      </dgm:t>
    </dgm:pt>
    <dgm:pt modelId="{CE61A3CE-E270-43A0-9862-4FCA2E516972}">
      <dgm:prSet phldrT="[Text]"/>
      <dgm:spPr>
        <a:xfrm>
          <a:off x="5454275" y="402172"/>
          <a:ext cx="2048551" cy="2048551"/>
        </a:xfrm>
        <a:prstGeom prst="rect">
          <a:avLst/>
        </a:prstGeom>
        <a:noFill/>
        <a:ln>
          <a:noFill/>
        </a:ln>
        <a:effectLst/>
      </dgm:spPr>
      <dgm:t>
        <a:bodyPr/>
        <a:lstStyle/>
        <a:p>
          <a:pPr>
            <a:buNone/>
          </a:pPr>
          <a:r>
            <a:rPr lang="en-US">
              <a:solidFill>
                <a:srgbClr val="776F67">
                  <a:hueOff val="0"/>
                  <a:satOff val="0"/>
                  <a:lumOff val="0"/>
                  <a:alphaOff val="0"/>
                </a:srgbClr>
              </a:solidFill>
              <a:latin typeface="Arial"/>
              <a:ea typeface="+mn-ea"/>
              <a:cs typeface="+mn-cs"/>
            </a:rPr>
            <a:t>Complete Information/Evidence Summary Sheet</a:t>
          </a:r>
        </a:p>
      </dgm:t>
    </dgm:pt>
    <dgm:pt modelId="{00CB0CBF-4678-4A1E-AAEE-C66F720A32F2}" type="parTrans" cxnId="{6352C850-2C59-4F4E-B332-D688E450B514}">
      <dgm:prSet/>
      <dgm:spPr/>
      <dgm:t>
        <a:bodyPr/>
        <a:lstStyle/>
        <a:p>
          <a:endParaRPr lang="en-US"/>
        </a:p>
      </dgm:t>
    </dgm:pt>
    <dgm:pt modelId="{0240F34C-8C86-45DD-8441-F3473DD9D197}" type="sibTrans" cxnId="{6352C850-2C59-4F4E-B332-D688E450B514}">
      <dgm:prSet/>
      <dgm:spPr>
        <a:xfrm>
          <a:off x="2335779" y="-404"/>
          <a:ext cx="4841895" cy="4841895"/>
        </a:xfrm>
        <a:prstGeom prst="circularArrow">
          <a:avLst>
            <a:gd name="adj1" fmla="val 8241"/>
            <a:gd name="adj2" fmla="val 575516"/>
            <a:gd name="adj3" fmla="val 2966607"/>
            <a:gd name="adj4" fmla="val 49879"/>
            <a:gd name="adj5" fmla="val 9615"/>
          </a:avLst>
        </a:prstGeom>
        <a:gradFill rotWithShape="0">
          <a:gsLst>
            <a:gs pos="0">
              <a:srgbClr val="003050">
                <a:hueOff val="0"/>
                <a:satOff val="0"/>
                <a:lumOff val="0"/>
                <a:alphaOff val="0"/>
                <a:tint val="50000"/>
                <a:satMod val="300000"/>
              </a:srgbClr>
            </a:gs>
            <a:gs pos="35000">
              <a:srgbClr val="003050">
                <a:hueOff val="0"/>
                <a:satOff val="0"/>
                <a:lumOff val="0"/>
                <a:alphaOff val="0"/>
                <a:tint val="37000"/>
                <a:satMod val="300000"/>
              </a:srgbClr>
            </a:gs>
            <a:gs pos="100000">
              <a:srgbClr val="00305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US"/>
        </a:p>
      </dgm:t>
    </dgm:pt>
    <dgm:pt modelId="{4E751FA0-E992-4288-8C0F-28EED445C3E9}">
      <dgm:prSet phldrT="[Text]"/>
      <dgm:spPr>
        <a:xfrm>
          <a:off x="3732451" y="3384458"/>
          <a:ext cx="2048551" cy="2048551"/>
        </a:xfrm>
        <a:prstGeom prst="rect">
          <a:avLst/>
        </a:prstGeom>
        <a:noFill/>
        <a:ln>
          <a:noFill/>
        </a:ln>
        <a:effectLst/>
      </dgm:spPr>
      <dgm:t>
        <a:bodyPr/>
        <a:lstStyle/>
        <a:p>
          <a:pPr>
            <a:buNone/>
          </a:pPr>
          <a:r>
            <a:rPr lang="en-US">
              <a:solidFill>
                <a:srgbClr val="776F67">
                  <a:hueOff val="0"/>
                  <a:satOff val="0"/>
                  <a:lumOff val="0"/>
                  <a:alphaOff val="0"/>
                </a:srgbClr>
              </a:solidFill>
              <a:latin typeface="Arial"/>
              <a:ea typeface="+mn-ea"/>
              <a:cs typeface="+mn-cs"/>
            </a:rPr>
            <a:t>Perform Gap Analysis</a:t>
          </a:r>
        </a:p>
      </dgm:t>
    </dgm:pt>
    <dgm:pt modelId="{1981F1AA-7EF4-4E9D-837E-316FF2147B20}" type="parTrans" cxnId="{570D385A-929B-441B-A528-7955C4FF9C66}">
      <dgm:prSet/>
      <dgm:spPr/>
      <dgm:t>
        <a:bodyPr/>
        <a:lstStyle/>
        <a:p>
          <a:endParaRPr lang="en-US"/>
        </a:p>
      </dgm:t>
    </dgm:pt>
    <dgm:pt modelId="{7B7DA33A-4912-4593-AEED-33E61DEF25EA}" type="sibTrans" cxnId="{570D385A-929B-441B-A528-7955C4FF9C66}">
      <dgm:prSet/>
      <dgm:spPr>
        <a:xfrm>
          <a:off x="2335779" y="-404"/>
          <a:ext cx="4841895" cy="4841895"/>
        </a:xfrm>
        <a:prstGeom prst="circularArrow">
          <a:avLst>
            <a:gd name="adj1" fmla="val 8241"/>
            <a:gd name="adj2" fmla="val 575516"/>
            <a:gd name="adj3" fmla="val 10174605"/>
            <a:gd name="adj4" fmla="val 7257877"/>
            <a:gd name="adj5" fmla="val 9615"/>
          </a:avLst>
        </a:prstGeom>
        <a:gradFill rotWithShape="0">
          <a:gsLst>
            <a:gs pos="0">
              <a:srgbClr val="003050">
                <a:hueOff val="0"/>
                <a:satOff val="0"/>
                <a:lumOff val="0"/>
                <a:alphaOff val="0"/>
                <a:tint val="50000"/>
                <a:satMod val="300000"/>
              </a:srgbClr>
            </a:gs>
            <a:gs pos="35000">
              <a:srgbClr val="003050">
                <a:hueOff val="0"/>
                <a:satOff val="0"/>
                <a:lumOff val="0"/>
                <a:alphaOff val="0"/>
                <a:tint val="37000"/>
                <a:satMod val="300000"/>
              </a:srgbClr>
            </a:gs>
            <a:gs pos="100000">
              <a:srgbClr val="00305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US"/>
        </a:p>
      </dgm:t>
    </dgm:pt>
    <dgm:pt modelId="{A13C1939-0285-412E-94A2-6A8B47350A7F}">
      <dgm:prSet phldrT="[Text]"/>
      <dgm:spPr>
        <a:xfrm>
          <a:off x="2010627" y="402172"/>
          <a:ext cx="2048551" cy="2048551"/>
        </a:xfrm>
        <a:prstGeom prst="rect">
          <a:avLst/>
        </a:prstGeom>
        <a:noFill/>
        <a:ln>
          <a:noFill/>
        </a:ln>
        <a:effectLst/>
      </dgm:spPr>
      <dgm:t>
        <a:bodyPr/>
        <a:lstStyle/>
        <a:p>
          <a:pPr>
            <a:buNone/>
          </a:pPr>
          <a:r>
            <a:rPr lang="en-US">
              <a:solidFill>
                <a:srgbClr val="776F67">
                  <a:hueOff val="0"/>
                  <a:satOff val="0"/>
                  <a:lumOff val="0"/>
                  <a:alphaOff val="0"/>
                </a:srgbClr>
              </a:solidFill>
              <a:latin typeface="Arial"/>
              <a:ea typeface="+mn-ea"/>
              <a:cs typeface="+mn-cs"/>
            </a:rPr>
            <a:t>Provide Next Steps &amp; Recommendations for the Coming Year</a:t>
          </a:r>
        </a:p>
      </dgm:t>
    </dgm:pt>
    <dgm:pt modelId="{3398CDDE-32D6-47A7-B65E-A4B1560316AC}" type="parTrans" cxnId="{64E50251-B7A1-47E7-9D93-C1E5934811E0}">
      <dgm:prSet/>
      <dgm:spPr/>
      <dgm:t>
        <a:bodyPr/>
        <a:lstStyle/>
        <a:p>
          <a:endParaRPr lang="en-US"/>
        </a:p>
      </dgm:t>
    </dgm:pt>
    <dgm:pt modelId="{DE16F759-5322-4408-9F86-ACB5192172DB}" type="sibTrans" cxnId="{64E50251-B7A1-47E7-9D93-C1E5934811E0}">
      <dgm:prSet/>
      <dgm:spPr>
        <a:xfrm>
          <a:off x="2335779" y="-404"/>
          <a:ext cx="4841895" cy="4841895"/>
        </a:xfrm>
        <a:prstGeom prst="circularArrow">
          <a:avLst>
            <a:gd name="adj1" fmla="val 8241"/>
            <a:gd name="adj2" fmla="val 575516"/>
            <a:gd name="adj3" fmla="val 16859291"/>
            <a:gd name="adj4" fmla="val 14965193"/>
            <a:gd name="adj5" fmla="val 9615"/>
          </a:avLst>
        </a:prstGeom>
        <a:gradFill rotWithShape="0">
          <a:gsLst>
            <a:gs pos="0">
              <a:srgbClr val="003050">
                <a:hueOff val="0"/>
                <a:satOff val="0"/>
                <a:lumOff val="0"/>
                <a:alphaOff val="0"/>
                <a:tint val="50000"/>
                <a:satMod val="300000"/>
              </a:srgbClr>
            </a:gs>
            <a:gs pos="35000">
              <a:srgbClr val="003050">
                <a:hueOff val="0"/>
                <a:satOff val="0"/>
                <a:lumOff val="0"/>
                <a:alphaOff val="0"/>
                <a:tint val="37000"/>
                <a:satMod val="300000"/>
              </a:srgbClr>
            </a:gs>
            <a:gs pos="100000">
              <a:srgbClr val="00305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endParaRPr lang="en-US"/>
        </a:p>
      </dgm:t>
    </dgm:pt>
    <dgm:pt modelId="{D43A6D37-1D33-4916-B7CA-5653D5FA639C}" type="pres">
      <dgm:prSet presAssocID="{626C057B-23D7-4F2B-B7D3-4F4DAA99E70D}" presName="cycle" presStyleCnt="0">
        <dgm:presLayoutVars>
          <dgm:dir/>
          <dgm:resizeHandles val="exact"/>
        </dgm:presLayoutVars>
      </dgm:prSet>
      <dgm:spPr/>
    </dgm:pt>
    <dgm:pt modelId="{211CDB0E-9102-4AE7-846F-9D6CB87F8BF2}" type="pres">
      <dgm:prSet presAssocID="{CE61A3CE-E270-43A0-9862-4FCA2E516972}" presName="dummy" presStyleCnt="0"/>
      <dgm:spPr/>
    </dgm:pt>
    <dgm:pt modelId="{08547378-5E6F-46D8-A98F-B2FE45B3E5F9}" type="pres">
      <dgm:prSet presAssocID="{CE61A3CE-E270-43A0-9862-4FCA2E516972}" presName="node" presStyleLbl="revTx" presStyleIdx="0" presStyleCnt="3">
        <dgm:presLayoutVars>
          <dgm:bulletEnabled val="1"/>
        </dgm:presLayoutVars>
      </dgm:prSet>
      <dgm:spPr/>
    </dgm:pt>
    <dgm:pt modelId="{CAB6089E-D8F1-483D-857B-E545E507FDD5}" type="pres">
      <dgm:prSet presAssocID="{0240F34C-8C86-45DD-8441-F3473DD9D197}" presName="sibTrans" presStyleLbl="node1" presStyleIdx="0" presStyleCnt="3"/>
      <dgm:spPr/>
    </dgm:pt>
    <dgm:pt modelId="{2271D2D8-9B93-410F-B05A-C1E40657A299}" type="pres">
      <dgm:prSet presAssocID="{4E751FA0-E992-4288-8C0F-28EED445C3E9}" presName="dummy" presStyleCnt="0"/>
      <dgm:spPr/>
    </dgm:pt>
    <dgm:pt modelId="{A6D229BF-3EE6-4F23-AA59-D697C5CA6081}" type="pres">
      <dgm:prSet presAssocID="{4E751FA0-E992-4288-8C0F-28EED445C3E9}" presName="node" presStyleLbl="revTx" presStyleIdx="1" presStyleCnt="3">
        <dgm:presLayoutVars>
          <dgm:bulletEnabled val="1"/>
        </dgm:presLayoutVars>
      </dgm:prSet>
      <dgm:spPr/>
    </dgm:pt>
    <dgm:pt modelId="{191B4046-D8AA-48ED-93AB-2807834796C2}" type="pres">
      <dgm:prSet presAssocID="{7B7DA33A-4912-4593-AEED-33E61DEF25EA}" presName="sibTrans" presStyleLbl="node1" presStyleIdx="1" presStyleCnt="3"/>
      <dgm:spPr/>
    </dgm:pt>
    <dgm:pt modelId="{B7B1917F-E83C-4D25-A857-16BE16DF9E01}" type="pres">
      <dgm:prSet presAssocID="{A13C1939-0285-412E-94A2-6A8B47350A7F}" presName="dummy" presStyleCnt="0"/>
      <dgm:spPr/>
    </dgm:pt>
    <dgm:pt modelId="{E8B69461-1C72-4B4D-9F4D-DC6FC4120560}" type="pres">
      <dgm:prSet presAssocID="{A13C1939-0285-412E-94A2-6A8B47350A7F}" presName="node" presStyleLbl="revTx" presStyleIdx="2" presStyleCnt="3">
        <dgm:presLayoutVars>
          <dgm:bulletEnabled val="1"/>
        </dgm:presLayoutVars>
      </dgm:prSet>
      <dgm:spPr/>
    </dgm:pt>
    <dgm:pt modelId="{15149023-27C3-4171-A171-CBB7274C2A6D}" type="pres">
      <dgm:prSet presAssocID="{DE16F759-5322-4408-9F86-ACB5192172DB}" presName="sibTrans" presStyleLbl="node1" presStyleIdx="2" presStyleCnt="3"/>
      <dgm:spPr/>
    </dgm:pt>
  </dgm:ptLst>
  <dgm:cxnLst>
    <dgm:cxn modelId="{6BB20B29-8429-40A7-9273-997C84D9281C}" type="presOf" srcId="{CE61A3CE-E270-43A0-9862-4FCA2E516972}" destId="{08547378-5E6F-46D8-A98F-B2FE45B3E5F9}" srcOrd="0" destOrd="0" presId="urn:microsoft.com/office/officeart/2005/8/layout/cycle1"/>
    <dgm:cxn modelId="{77F4295E-CD3B-4424-8881-89D3A7EF38D4}" type="presOf" srcId="{626C057B-23D7-4F2B-B7D3-4F4DAA99E70D}" destId="{D43A6D37-1D33-4916-B7CA-5653D5FA639C}" srcOrd="0" destOrd="0" presId="urn:microsoft.com/office/officeart/2005/8/layout/cycle1"/>
    <dgm:cxn modelId="{BA9AAB4B-374A-4B9F-BF17-C6D2A7E41643}" type="presOf" srcId="{0240F34C-8C86-45DD-8441-F3473DD9D197}" destId="{CAB6089E-D8F1-483D-857B-E545E507FDD5}" srcOrd="0" destOrd="0" presId="urn:microsoft.com/office/officeart/2005/8/layout/cycle1"/>
    <dgm:cxn modelId="{6352C850-2C59-4F4E-B332-D688E450B514}" srcId="{626C057B-23D7-4F2B-B7D3-4F4DAA99E70D}" destId="{CE61A3CE-E270-43A0-9862-4FCA2E516972}" srcOrd="0" destOrd="0" parTransId="{00CB0CBF-4678-4A1E-AAEE-C66F720A32F2}" sibTransId="{0240F34C-8C86-45DD-8441-F3473DD9D197}"/>
    <dgm:cxn modelId="{64E50251-B7A1-47E7-9D93-C1E5934811E0}" srcId="{626C057B-23D7-4F2B-B7D3-4F4DAA99E70D}" destId="{A13C1939-0285-412E-94A2-6A8B47350A7F}" srcOrd="2" destOrd="0" parTransId="{3398CDDE-32D6-47A7-B65E-A4B1560316AC}" sibTransId="{DE16F759-5322-4408-9F86-ACB5192172DB}"/>
    <dgm:cxn modelId="{570D385A-929B-441B-A528-7955C4FF9C66}" srcId="{626C057B-23D7-4F2B-B7D3-4F4DAA99E70D}" destId="{4E751FA0-E992-4288-8C0F-28EED445C3E9}" srcOrd="1" destOrd="0" parTransId="{1981F1AA-7EF4-4E9D-837E-316FF2147B20}" sibTransId="{7B7DA33A-4912-4593-AEED-33E61DEF25EA}"/>
    <dgm:cxn modelId="{9DE2519B-F5AC-4A36-9DFA-F2AB53629A25}" type="presOf" srcId="{4E751FA0-E992-4288-8C0F-28EED445C3E9}" destId="{A6D229BF-3EE6-4F23-AA59-D697C5CA6081}" srcOrd="0" destOrd="0" presId="urn:microsoft.com/office/officeart/2005/8/layout/cycle1"/>
    <dgm:cxn modelId="{20B5769B-626C-49B4-83F5-61D9FE11A384}" type="presOf" srcId="{A13C1939-0285-412E-94A2-6A8B47350A7F}" destId="{E8B69461-1C72-4B4D-9F4D-DC6FC4120560}" srcOrd="0" destOrd="0" presId="urn:microsoft.com/office/officeart/2005/8/layout/cycle1"/>
    <dgm:cxn modelId="{1005A6A1-AFC8-4DE7-8F0C-1B5637D80C92}" type="presOf" srcId="{DE16F759-5322-4408-9F86-ACB5192172DB}" destId="{15149023-27C3-4171-A171-CBB7274C2A6D}" srcOrd="0" destOrd="0" presId="urn:microsoft.com/office/officeart/2005/8/layout/cycle1"/>
    <dgm:cxn modelId="{717695EE-7750-4150-9B60-E182B2FED6ED}" type="presOf" srcId="{7B7DA33A-4912-4593-AEED-33E61DEF25EA}" destId="{191B4046-D8AA-48ED-93AB-2807834796C2}" srcOrd="0" destOrd="0" presId="urn:microsoft.com/office/officeart/2005/8/layout/cycle1"/>
    <dgm:cxn modelId="{75A10912-3F9A-4E4D-B933-376C840A3191}" type="presParOf" srcId="{D43A6D37-1D33-4916-B7CA-5653D5FA639C}" destId="{211CDB0E-9102-4AE7-846F-9D6CB87F8BF2}" srcOrd="0" destOrd="0" presId="urn:microsoft.com/office/officeart/2005/8/layout/cycle1"/>
    <dgm:cxn modelId="{FC56FA21-4EDA-43C7-9492-AE3697E481C5}" type="presParOf" srcId="{D43A6D37-1D33-4916-B7CA-5653D5FA639C}" destId="{08547378-5E6F-46D8-A98F-B2FE45B3E5F9}" srcOrd="1" destOrd="0" presId="urn:microsoft.com/office/officeart/2005/8/layout/cycle1"/>
    <dgm:cxn modelId="{94AE87D1-F5EE-4F24-85CE-CDD4CD23FB59}" type="presParOf" srcId="{D43A6D37-1D33-4916-B7CA-5653D5FA639C}" destId="{CAB6089E-D8F1-483D-857B-E545E507FDD5}" srcOrd="2" destOrd="0" presId="urn:microsoft.com/office/officeart/2005/8/layout/cycle1"/>
    <dgm:cxn modelId="{4CA9D32C-589D-48FE-91A2-31C41473A4DE}" type="presParOf" srcId="{D43A6D37-1D33-4916-B7CA-5653D5FA639C}" destId="{2271D2D8-9B93-410F-B05A-C1E40657A299}" srcOrd="3" destOrd="0" presId="urn:microsoft.com/office/officeart/2005/8/layout/cycle1"/>
    <dgm:cxn modelId="{36B1B4F1-4572-4E45-872A-6AB002D9684D}" type="presParOf" srcId="{D43A6D37-1D33-4916-B7CA-5653D5FA639C}" destId="{A6D229BF-3EE6-4F23-AA59-D697C5CA6081}" srcOrd="4" destOrd="0" presId="urn:microsoft.com/office/officeart/2005/8/layout/cycle1"/>
    <dgm:cxn modelId="{AC103E2D-EF7F-432B-8DE8-D95F5DC07C88}" type="presParOf" srcId="{D43A6D37-1D33-4916-B7CA-5653D5FA639C}" destId="{191B4046-D8AA-48ED-93AB-2807834796C2}" srcOrd="5" destOrd="0" presId="urn:microsoft.com/office/officeart/2005/8/layout/cycle1"/>
    <dgm:cxn modelId="{7EC84174-482B-4EDD-A873-5823C28D21F6}" type="presParOf" srcId="{D43A6D37-1D33-4916-B7CA-5653D5FA639C}" destId="{B7B1917F-E83C-4D25-A857-16BE16DF9E01}" srcOrd="6" destOrd="0" presId="urn:microsoft.com/office/officeart/2005/8/layout/cycle1"/>
    <dgm:cxn modelId="{ADCAB202-B4F1-4174-B8E6-3BDF3229083B}" type="presParOf" srcId="{D43A6D37-1D33-4916-B7CA-5653D5FA639C}" destId="{E8B69461-1C72-4B4D-9F4D-DC6FC4120560}" srcOrd="7" destOrd="0" presId="urn:microsoft.com/office/officeart/2005/8/layout/cycle1"/>
    <dgm:cxn modelId="{C57F5981-0F27-4483-9918-E18E3361BEB6}" type="presParOf" srcId="{D43A6D37-1D33-4916-B7CA-5653D5FA639C}" destId="{15149023-27C3-4171-A171-CBB7274C2A6D}"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9703E-C13F-4F1E-A085-8A7455DC260B}">
      <dsp:nvSpPr>
        <dsp:cNvPr id="0" name=""/>
        <dsp:cNvSpPr/>
      </dsp:nvSpPr>
      <dsp:spPr>
        <a:xfrm>
          <a:off x="496297" y="489115"/>
          <a:ext cx="3796334" cy="3796334"/>
        </a:xfrm>
        <a:prstGeom prst="circularArrow">
          <a:avLst>
            <a:gd name="adj1" fmla="val 5544"/>
            <a:gd name="adj2" fmla="val 330680"/>
            <a:gd name="adj3" fmla="val 13867485"/>
            <a:gd name="adj4" fmla="val 17330490"/>
            <a:gd name="adj5" fmla="val 5757"/>
          </a:avLst>
        </a:prstGeom>
        <a:solidFill>
          <a:srgbClr val="00694E"/>
        </a:solidFill>
        <a:ln>
          <a:noFill/>
        </a:ln>
        <a:effectLst/>
      </dsp:spPr>
      <dsp:style>
        <a:lnRef idx="0">
          <a:scrgbClr r="0" g="0" b="0"/>
        </a:lnRef>
        <a:fillRef idx="1">
          <a:scrgbClr r="0" g="0" b="0"/>
        </a:fillRef>
        <a:effectRef idx="0">
          <a:scrgbClr r="0" g="0" b="0"/>
        </a:effectRef>
        <a:fontRef idx="minor"/>
      </dsp:style>
    </dsp:sp>
    <dsp:sp modelId="{C1B83B5E-7E67-4DC8-814E-0A025E9FF756}">
      <dsp:nvSpPr>
        <dsp:cNvPr id="0" name=""/>
        <dsp:cNvSpPr/>
      </dsp:nvSpPr>
      <dsp:spPr>
        <a:xfrm>
          <a:off x="1540969" y="509237"/>
          <a:ext cx="1706991" cy="853495"/>
        </a:xfrm>
        <a:prstGeom prst="roundRect">
          <a:avLst/>
        </a:prstGeom>
        <a:solidFill>
          <a:srgbClr val="0069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Prepare Assurance Filing</a:t>
          </a:r>
        </a:p>
        <a:p>
          <a:pPr marL="0" lvl="0" indent="0" algn="ctr" defTabSz="488950">
            <a:lnSpc>
              <a:spcPct val="90000"/>
            </a:lnSpc>
            <a:spcBef>
              <a:spcPct val="0"/>
            </a:spcBef>
            <a:spcAft>
              <a:spcPct val="35000"/>
            </a:spcAft>
            <a:buNone/>
          </a:pPr>
          <a:r>
            <a:rPr lang="en-US" sz="1100" kern="1200"/>
            <a:t>(Years 1-3)</a:t>
          </a:r>
        </a:p>
      </dsp:txBody>
      <dsp:txXfrm>
        <a:off x="1582633" y="550901"/>
        <a:ext cx="1623663" cy="770167"/>
      </dsp:txXfrm>
    </dsp:sp>
    <dsp:sp modelId="{95E099DC-2883-4FCE-884B-04CBE440C30F}">
      <dsp:nvSpPr>
        <dsp:cNvPr id="0" name=""/>
        <dsp:cNvSpPr/>
      </dsp:nvSpPr>
      <dsp:spPr>
        <a:xfrm>
          <a:off x="3080640" y="1627874"/>
          <a:ext cx="1706991" cy="853495"/>
        </a:xfrm>
        <a:prstGeom prst="roundRect">
          <a:avLst/>
        </a:prstGeom>
        <a:solidFill>
          <a:srgbClr val="0069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Assurance Review</a:t>
          </a:r>
        </a:p>
        <a:p>
          <a:pPr marL="0" lvl="0" indent="0" algn="ctr" defTabSz="488950">
            <a:lnSpc>
              <a:spcPct val="90000"/>
            </a:lnSpc>
            <a:spcBef>
              <a:spcPct val="0"/>
            </a:spcBef>
            <a:spcAft>
              <a:spcPct val="35000"/>
            </a:spcAft>
            <a:buNone/>
          </a:pPr>
          <a:r>
            <a:rPr lang="en-US" sz="1100" kern="1200"/>
            <a:t>(Year 4)</a:t>
          </a:r>
        </a:p>
      </dsp:txBody>
      <dsp:txXfrm>
        <a:off x="3122304" y="1669538"/>
        <a:ext cx="1623663" cy="770167"/>
      </dsp:txXfrm>
    </dsp:sp>
    <dsp:sp modelId="{AD1C455F-C5FF-4A89-A06F-82D4767E4584}">
      <dsp:nvSpPr>
        <dsp:cNvPr id="0" name=""/>
        <dsp:cNvSpPr/>
      </dsp:nvSpPr>
      <dsp:spPr>
        <a:xfrm>
          <a:off x="2521271" y="3416419"/>
          <a:ext cx="1706991" cy="853495"/>
        </a:xfrm>
        <a:prstGeom prst="roundRect">
          <a:avLst/>
        </a:prstGeom>
        <a:solidFill>
          <a:srgbClr val="00694E"/>
        </a:solidFill>
        <a:ln w="381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Quality Initiative Proposal</a:t>
          </a:r>
        </a:p>
        <a:p>
          <a:pPr marL="0" lvl="0" indent="0" algn="ctr" defTabSz="488950">
            <a:lnSpc>
              <a:spcPct val="90000"/>
            </a:lnSpc>
            <a:spcBef>
              <a:spcPct val="0"/>
            </a:spcBef>
            <a:spcAft>
              <a:spcPct val="35000"/>
            </a:spcAft>
            <a:buNone/>
          </a:pPr>
          <a:r>
            <a:rPr lang="en-US" sz="1100" kern="1200" dirty="0"/>
            <a:t>(Years 5 -7)</a:t>
          </a:r>
        </a:p>
      </dsp:txBody>
      <dsp:txXfrm>
        <a:off x="2562935" y="3458083"/>
        <a:ext cx="1623663" cy="770167"/>
      </dsp:txXfrm>
    </dsp:sp>
    <dsp:sp modelId="{FB3377D0-7AEE-4249-83BF-2DA13107F798}">
      <dsp:nvSpPr>
        <dsp:cNvPr id="0" name=""/>
        <dsp:cNvSpPr/>
      </dsp:nvSpPr>
      <dsp:spPr>
        <a:xfrm>
          <a:off x="589400" y="3437866"/>
          <a:ext cx="1706991" cy="853495"/>
        </a:xfrm>
        <a:prstGeom prst="roundRect">
          <a:avLst/>
        </a:prstGeom>
        <a:solidFill>
          <a:srgbClr val="0069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Quality Initiative Report &amp; Prepare  Assurance Filing</a:t>
          </a:r>
        </a:p>
        <a:p>
          <a:pPr marL="0" lvl="0" indent="0" algn="ctr" defTabSz="488950">
            <a:lnSpc>
              <a:spcPct val="90000"/>
            </a:lnSpc>
            <a:spcBef>
              <a:spcPct val="0"/>
            </a:spcBef>
            <a:spcAft>
              <a:spcPct val="35000"/>
            </a:spcAft>
            <a:buNone/>
          </a:pPr>
          <a:r>
            <a:rPr lang="en-US" sz="1100" kern="1200"/>
            <a:t> (Years 7-9)</a:t>
          </a:r>
        </a:p>
      </dsp:txBody>
      <dsp:txXfrm>
        <a:off x="631064" y="3479530"/>
        <a:ext cx="1623663" cy="770167"/>
      </dsp:txXfrm>
    </dsp:sp>
    <dsp:sp modelId="{9046B5FD-2EE7-44A7-BA73-0D5409503135}">
      <dsp:nvSpPr>
        <dsp:cNvPr id="0" name=""/>
        <dsp:cNvSpPr/>
      </dsp:nvSpPr>
      <dsp:spPr>
        <a:xfrm>
          <a:off x="1298" y="1627874"/>
          <a:ext cx="1706991" cy="853495"/>
        </a:xfrm>
        <a:prstGeom prst="roundRect">
          <a:avLst/>
        </a:prstGeom>
        <a:solidFill>
          <a:srgbClr val="00694E"/>
        </a:solidFill>
        <a:ln w="571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Comprehensive Evaluation for Reaffirmation &amp; Federal Compliance Filing</a:t>
          </a:r>
        </a:p>
        <a:p>
          <a:pPr marL="0" lvl="0" indent="0" algn="ctr" defTabSz="488950">
            <a:lnSpc>
              <a:spcPct val="90000"/>
            </a:lnSpc>
            <a:spcBef>
              <a:spcPct val="0"/>
            </a:spcBef>
            <a:spcAft>
              <a:spcPct val="35000"/>
            </a:spcAft>
            <a:buNone/>
          </a:pPr>
          <a:r>
            <a:rPr lang="en-US" sz="1100" kern="1200"/>
            <a:t>(Year 10)</a:t>
          </a:r>
        </a:p>
      </dsp:txBody>
      <dsp:txXfrm>
        <a:off x="42962" y="1669538"/>
        <a:ext cx="1623663" cy="770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47378-5E6F-46D8-A98F-B2FE45B3E5F9}">
      <dsp:nvSpPr>
        <dsp:cNvPr id="0" name=""/>
        <dsp:cNvSpPr/>
      </dsp:nvSpPr>
      <dsp:spPr>
        <a:xfrm>
          <a:off x="5454275" y="402172"/>
          <a:ext cx="2048551" cy="204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776F67">
                  <a:hueOff val="0"/>
                  <a:satOff val="0"/>
                  <a:lumOff val="0"/>
                  <a:alphaOff val="0"/>
                </a:srgbClr>
              </a:solidFill>
              <a:latin typeface="Arial"/>
              <a:ea typeface="+mn-ea"/>
              <a:cs typeface="+mn-cs"/>
            </a:rPr>
            <a:t>Complete Information/Evidence Summary Sheet</a:t>
          </a:r>
        </a:p>
      </dsp:txBody>
      <dsp:txXfrm>
        <a:off x="5454275" y="402172"/>
        <a:ext cx="2048551" cy="2048551"/>
      </dsp:txXfrm>
    </dsp:sp>
    <dsp:sp modelId="{CAB6089E-D8F1-483D-857B-E545E507FDD5}">
      <dsp:nvSpPr>
        <dsp:cNvPr id="0" name=""/>
        <dsp:cNvSpPr/>
      </dsp:nvSpPr>
      <dsp:spPr>
        <a:xfrm>
          <a:off x="2335779" y="-404"/>
          <a:ext cx="4841895" cy="4841895"/>
        </a:xfrm>
        <a:prstGeom prst="circularArrow">
          <a:avLst>
            <a:gd name="adj1" fmla="val 8241"/>
            <a:gd name="adj2" fmla="val 575516"/>
            <a:gd name="adj3" fmla="val 2966607"/>
            <a:gd name="adj4" fmla="val 49879"/>
            <a:gd name="adj5" fmla="val 9615"/>
          </a:avLst>
        </a:prstGeom>
        <a:gradFill rotWithShape="0">
          <a:gsLst>
            <a:gs pos="0">
              <a:srgbClr val="003050">
                <a:hueOff val="0"/>
                <a:satOff val="0"/>
                <a:lumOff val="0"/>
                <a:alphaOff val="0"/>
                <a:tint val="50000"/>
                <a:satMod val="300000"/>
              </a:srgbClr>
            </a:gs>
            <a:gs pos="35000">
              <a:srgbClr val="003050">
                <a:hueOff val="0"/>
                <a:satOff val="0"/>
                <a:lumOff val="0"/>
                <a:alphaOff val="0"/>
                <a:tint val="37000"/>
                <a:satMod val="300000"/>
              </a:srgbClr>
            </a:gs>
            <a:gs pos="100000">
              <a:srgbClr val="00305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6D229BF-3EE6-4F23-AA59-D697C5CA6081}">
      <dsp:nvSpPr>
        <dsp:cNvPr id="0" name=""/>
        <dsp:cNvSpPr/>
      </dsp:nvSpPr>
      <dsp:spPr>
        <a:xfrm>
          <a:off x="3732451" y="3384458"/>
          <a:ext cx="2048551" cy="204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776F67">
                  <a:hueOff val="0"/>
                  <a:satOff val="0"/>
                  <a:lumOff val="0"/>
                  <a:alphaOff val="0"/>
                </a:srgbClr>
              </a:solidFill>
              <a:latin typeface="Arial"/>
              <a:ea typeface="+mn-ea"/>
              <a:cs typeface="+mn-cs"/>
            </a:rPr>
            <a:t>Perform Gap Analysis</a:t>
          </a:r>
        </a:p>
      </dsp:txBody>
      <dsp:txXfrm>
        <a:off x="3732451" y="3384458"/>
        <a:ext cx="2048551" cy="2048551"/>
      </dsp:txXfrm>
    </dsp:sp>
    <dsp:sp modelId="{191B4046-D8AA-48ED-93AB-2807834796C2}">
      <dsp:nvSpPr>
        <dsp:cNvPr id="0" name=""/>
        <dsp:cNvSpPr/>
      </dsp:nvSpPr>
      <dsp:spPr>
        <a:xfrm>
          <a:off x="2335779" y="-404"/>
          <a:ext cx="4841895" cy="4841895"/>
        </a:xfrm>
        <a:prstGeom prst="circularArrow">
          <a:avLst>
            <a:gd name="adj1" fmla="val 8241"/>
            <a:gd name="adj2" fmla="val 575516"/>
            <a:gd name="adj3" fmla="val 10174605"/>
            <a:gd name="adj4" fmla="val 7257877"/>
            <a:gd name="adj5" fmla="val 9615"/>
          </a:avLst>
        </a:prstGeom>
        <a:gradFill rotWithShape="0">
          <a:gsLst>
            <a:gs pos="0">
              <a:srgbClr val="003050">
                <a:hueOff val="0"/>
                <a:satOff val="0"/>
                <a:lumOff val="0"/>
                <a:alphaOff val="0"/>
                <a:tint val="50000"/>
                <a:satMod val="300000"/>
              </a:srgbClr>
            </a:gs>
            <a:gs pos="35000">
              <a:srgbClr val="003050">
                <a:hueOff val="0"/>
                <a:satOff val="0"/>
                <a:lumOff val="0"/>
                <a:alphaOff val="0"/>
                <a:tint val="37000"/>
                <a:satMod val="300000"/>
              </a:srgbClr>
            </a:gs>
            <a:gs pos="100000">
              <a:srgbClr val="00305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8B69461-1C72-4B4D-9F4D-DC6FC4120560}">
      <dsp:nvSpPr>
        <dsp:cNvPr id="0" name=""/>
        <dsp:cNvSpPr/>
      </dsp:nvSpPr>
      <dsp:spPr>
        <a:xfrm>
          <a:off x="2010627" y="402172"/>
          <a:ext cx="2048551" cy="2048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776F67">
                  <a:hueOff val="0"/>
                  <a:satOff val="0"/>
                  <a:lumOff val="0"/>
                  <a:alphaOff val="0"/>
                </a:srgbClr>
              </a:solidFill>
              <a:latin typeface="Arial"/>
              <a:ea typeface="+mn-ea"/>
              <a:cs typeface="+mn-cs"/>
            </a:rPr>
            <a:t>Provide Next Steps &amp; Recommendations for the Coming Year</a:t>
          </a:r>
        </a:p>
      </dsp:txBody>
      <dsp:txXfrm>
        <a:off x="2010627" y="402172"/>
        <a:ext cx="2048551" cy="2048551"/>
      </dsp:txXfrm>
    </dsp:sp>
    <dsp:sp modelId="{15149023-27C3-4171-A171-CBB7274C2A6D}">
      <dsp:nvSpPr>
        <dsp:cNvPr id="0" name=""/>
        <dsp:cNvSpPr/>
      </dsp:nvSpPr>
      <dsp:spPr>
        <a:xfrm>
          <a:off x="2335779" y="-404"/>
          <a:ext cx="4841895" cy="4841895"/>
        </a:xfrm>
        <a:prstGeom prst="circularArrow">
          <a:avLst>
            <a:gd name="adj1" fmla="val 8241"/>
            <a:gd name="adj2" fmla="val 575516"/>
            <a:gd name="adj3" fmla="val 16859291"/>
            <a:gd name="adj4" fmla="val 14965193"/>
            <a:gd name="adj5" fmla="val 9615"/>
          </a:avLst>
        </a:prstGeom>
        <a:gradFill rotWithShape="0">
          <a:gsLst>
            <a:gs pos="0">
              <a:srgbClr val="003050">
                <a:hueOff val="0"/>
                <a:satOff val="0"/>
                <a:lumOff val="0"/>
                <a:alphaOff val="0"/>
                <a:tint val="50000"/>
                <a:satMod val="300000"/>
              </a:srgbClr>
            </a:gs>
            <a:gs pos="35000">
              <a:srgbClr val="003050">
                <a:hueOff val="0"/>
                <a:satOff val="0"/>
                <a:lumOff val="0"/>
                <a:alphaOff val="0"/>
                <a:tint val="37000"/>
                <a:satMod val="300000"/>
              </a:srgbClr>
            </a:gs>
            <a:gs pos="100000">
              <a:srgbClr val="00305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981DF-94DD-4AA9-BD3F-581F9EA4A79F}"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E49E6-06C8-408A-B13F-42D980123747}" type="slidenum">
              <a:rPr lang="en-US" smtClean="0"/>
              <a:t>‹#›</a:t>
            </a:fld>
            <a:endParaRPr lang="en-US"/>
          </a:p>
        </p:txBody>
      </p:sp>
    </p:spTree>
    <p:extLst>
      <p:ext uri="{BB962C8B-B14F-4D97-AF65-F5344CB8AC3E}">
        <p14:creationId xmlns:p14="http://schemas.microsoft.com/office/powerpoint/2010/main" val="72964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90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971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59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4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81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20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207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231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519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58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226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61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619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616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292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390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891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576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488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92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76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672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725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353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62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033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605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189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295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807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206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03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915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946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67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361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359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5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6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12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56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2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26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3493D-A417-8442-B04F-1D03416FC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57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D2F3-62A3-425A-9D74-AAB6E5357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FB676D-3EDE-4B26-BADD-4F973BB37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C58730-23E5-4F79-A9E6-AB96E0E4B35D}"/>
              </a:ext>
            </a:extLst>
          </p:cNvPr>
          <p:cNvSpPr>
            <a:spLocks noGrp="1"/>
          </p:cNvSpPr>
          <p:nvPr>
            <p:ph type="dt" sz="half" idx="10"/>
          </p:nvPr>
        </p:nvSpPr>
        <p:spPr/>
        <p:txBody>
          <a:bodyPr/>
          <a:lstStyle/>
          <a:p>
            <a:fld id="{E548DFE2-501C-4345-9769-663377ED90EA}" type="datetimeFigureOut">
              <a:rPr lang="en-US" smtClean="0"/>
              <a:t>4/10/2023</a:t>
            </a:fld>
            <a:endParaRPr lang="en-US"/>
          </a:p>
        </p:txBody>
      </p:sp>
      <p:sp>
        <p:nvSpPr>
          <p:cNvPr id="5" name="Footer Placeholder 4">
            <a:extLst>
              <a:ext uri="{FF2B5EF4-FFF2-40B4-BE49-F238E27FC236}">
                <a16:creationId xmlns:a16="http://schemas.microsoft.com/office/drawing/2014/main" id="{7DA92530-27A3-4556-96A1-70025DCA1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79A97-B904-459C-B1E7-2A047B040C6C}"/>
              </a:ext>
            </a:extLst>
          </p:cNvPr>
          <p:cNvSpPr>
            <a:spLocks noGrp="1"/>
          </p:cNvSpPr>
          <p:nvPr>
            <p:ph type="sldNum" sz="quarter" idx="12"/>
          </p:nvPr>
        </p:nvSpPr>
        <p:spPr/>
        <p:txBody>
          <a:bodyPr/>
          <a:lstStyle/>
          <a:p>
            <a:fld id="{C37823DE-A7BA-4999-BE4E-1EAEBAEE4B18}" type="slidenum">
              <a:rPr lang="en-US" smtClean="0"/>
              <a:t>‹#›</a:t>
            </a:fld>
            <a:endParaRPr lang="en-US"/>
          </a:p>
        </p:txBody>
      </p:sp>
    </p:spTree>
    <p:extLst>
      <p:ext uri="{BB962C8B-B14F-4D97-AF65-F5344CB8AC3E}">
        <p14:creationId xmlns:p14="http://schemas.microsoft.com/office/powerpoint/2010/main" val="297702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ED62-67B2-4609-87A4-84F15984CA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05C023-506C-4D65-AB1F-2A9BDDBFC2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5AADC-A126-468A-A72D-9834EFA9EDB8}"/>
              </a:ext>
            </a:extLst>
          </p:cNvPr>
          <p:cNvSpPr>
            <a:spLocks noGrp="1"/>
          </p:cNvSpPr>
          <p:nvPr>
            <p:ph type="dt" sz="half" idx="10"/>
          </p:nvPr>
        </p:nvSpPr>
        <p:spPr/>
        <p:txBody>
          <a:bodyPr/>
          <a:lstStyle/>
          <a:p>
            <a:fld id="{E548DFE2-501C-4345-9769-663377ED90EA}" type="datetimeFigureOut">
              <a:rPr lang="en-US" smtClean="0"/>
              <a:t>4/10/2023</a:t>
            </a:fld>
            <a:endParaRPr lang="en-US"/>
          </a:p>
        </p:txBody>
      </p:sp>
      <p:sp>
        <p:nvSpPr>
          <p:cNvPr id="5" name="Footer Placeholder 4">
            <a:extLst>
              <a:ext uri="{FF2B5EF4-FFF2-40B4-BE49-F238E27FC236}">
                <a16:creationId xmlns:a16="http://schemas.microsoft.com/office/drawing/2014/main" id="{47BE3CD4-90D5-4611-8353-DE3C4B740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A10D9-289F-4A96-B18F-4385CBFED756}"/>
              </a:ext>
            </a:extLst>
          </p:cNvPr>
          <p:cNvSpPr>
            <a:spLocks noGrp="1"/>
          </p:cNvSpPr>
          <p:nvPr>
            <p:ph type="sldNum" sz="quarter" idx="12"/>
          </p:nvPr>
        </p:nvSpPr>
        <p:spPr/>
        <p:txBody>
          <a:bodyPr/>
          <a:lstStyle/>
          <a:p>
            <a:fld id="{C37823DE-A7BA-4999-BE4E-1EAEBAEE4B18}" type="slidenum">
              <a:rPr lang="en-US" smtClean="0"/>
              <a:t>‹#›</a:t>
            </a:fld>
            <a:endParaRPr lang="en-US"/>
          </a:p>
        </p:txBody>
      </p:sp>
    </p:spTree>
    <p:extLst>
      <p:ext uri="{BB962C8B-B14F-4D97-AF65-F5344CB8AC3E}">
        <p14:creationId xmlns:p14="http://schemas.microsoft.com/office/powerpoint/2010/main" val="227649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FA1D38-36A0-4129-B6E9-2AB437ABA9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63A4D1-7C06-476E-93ED-5E8D0D5A5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39401-4942-4807-8F0B-5136DB4E13DC}"/>
              </a:ext>
            </a:extLst>
          </p:cNvPr>
          <p:cNvSpPr>
            <a:spLocks noGrp="1"/>
          </p:cNvSpPr>
          <p:nvPr>
            <p:ph type="dt" sz="half" idx="10"/>
          </p:nvPr>
        </p:nvSpPr>
        <p:spPr/>
        <p:txBody>
          <a:bodyPr/>
          <a:lstStyle/>
          <a:p>
            <a:fld id="{E548DFE2-501C-4345-9769-663377ED90EA}" type="datetimeFigureOut">
              <a:rPr lang="en-US" smtClean="0"/>
              <a:t>4/10/2023</a:t>
            </a:fld>
            <a:endParaRPr lang="en-US"/>
          </a:p>
        </p:txBody>
      </p:sp>
      <p:sp>
        <p:nvSpPr>
          <p:cNvPr id="5" name="Footer Placeholder 4">
            <a:extLst>
              <a:ext uri="{FF2B5EF4-FFF2-40B4-BE49-F238E27FC236}">
                <a16:creationId xmlns:a16="http://schemas.microsoft.com/office/drawing/2014/main" id="{D7E80CF4-6A76-425D-8E60-7C8081D17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2547F-CC85-44F4-A737-F9962C02FBE9}"/>
              </a:ext>
            </a:extLst>
          </p:cNvPr>
          <p:cNvSpPr>
            <a:spLocks noGrp="1"/>
          </p:cNvSpPr>
          <p:nvPr>
            <p:ph type="sldNum" sz="quarter" idx="12"/>
          </p:nvPr>
        </p:nvSpPr>
        <p:spPr/>
        <p:txBody>
          <a:bodyPr/>
          <a:lstStyle/>
          <a:p>
            <a:fld id="{C37823DE-A7BA-4999-BE4E-1EAEBAEE4B18}" type="slidenum">
              <a:rPr lang="en-US" smtClean="0"/>
              <a:t>‹#›</a:t>
            </a:fld>
            <a:endParaRPr lang="en-US"/>
          </a:p>
        </p:txBody>
      </p:sp>
    </p:spTree>
    <p:extLst>
      <p:ext uri="{BB962C8B-B14F-4D97-AF65-F5344CB8AC3E}">
        <p14:creationId xmlns:p14="http://schemas.microsoft.com/office/powerpoint/2010/main" val="1199239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Title Placeholder 2"/>
          <p:cNvSpPr>
            <a:spLocks noGrp="1"/>
          </p:cNvSpPr>
          <p:nvPr>
            <p:ph type="title" hasCustomPrompt="1"/>
          </p:nvPr>
        </p:nvSpPr>
        <p:spPr>
          <a:xfrm>
            <a:off x="764369" y="3063930"/>
            <a:ext cx="9056972" cy="1290516"/>
          </a:xfrm>
          <a:prstGeom prst="rect">
            <a:avLst/>
          </a:prstGeom>
        </p:spPr>
        <p:txBody>
          <a:bodyPr vert="horz" lIns="0" tIns="0" rIns="91440" bIns="45720" rtlCol="0" anchor="t">
            <a:normAutofit/>
          </a:bodyPr>
          <a:lstStyle>
            <a:lvl1pPr>
              <a:defRPr sz="3200">
                <a:solidFill>
                  <a:schemeClr val="bg1"/>
                </a:solidFill>
                <a:latin typeface="Arial"/>
              </a:defRPr>
            </a:lvl1pPr>
          </a:lstStyle>
          <a:p>
            <a:r>
              <a:rPr lang="en-US"/>
              <a:t>Click to Edit Section Copy</a:t>
            </a:r>
          </a:p>
        </p:txBody>
      </p:sp>
    </p:spTree>
    <p:extLst>
      <p:ext uri="{BB962C8B-B14F-4D97-AF65-F5344CB8AC3E}">
        <p14:creationId xmlns:p14="http://schemas.microsoft.com/office/powerpoint/2010/main" val="2715728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655002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2028-120F-4680-AFBD-7E450F5E18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249B9-91C8-4D64-92DB-875B003B34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4CC0D-F0F4-437F-89E7-B989FF8EFD11}"/>
              </a:ext>
            </a:extLst>
          </p:cNvPr>
          <p:cNvSpPr>
            <a:spLocks noGrp="1"/>
          </p:cNvSpPr>
          <p:nvPr>
            <p:ph type="dt" sz="half" idx="10"/>
          </p:nvPr>
        </p:nvSpPr>
        <p:spPr/>
        <p:txBody>
          <a:bodyPr/>
          <a:lstStyle/>
          <a:p>
            <a:fld id="{E548DFE2-501C-4345-9769-663377ED90EA}" type="datetimeFigureOut">
              <a:rPr lang="en-US" smtClean="0"/>
              <a:t>4/10/2023</a:t>
            </a:fld>
            <a:endParaRPr lang="en-US"/>
          </a:p>
        </p:txBody>
      </p:sp>
      <p:sp>
        <p:nvSpPr>
          <p:cNvPr id="5" name="Footer Placeholder 4">
            <a:extLst>
              <a:ext uri="{FF2B5EF4-FFF2-40B4-BE49-F238E27FC236}">
                <a16:creationId xmlns:a16="http://schemas.microsoft.com/office/drawing/2014/main" id="{C29D687D-3852-4293-999F-41B9FA310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706B1-D290-4CAC-8420-7BB5E04F3D2B}"/>
              </a:ext>
            </a:extLst>
          </p:cNvPr>
          <p:cNvSpPr>
            <a:spLocks noGrp="1"/>
          </p:cNvSpPr>
          <p:nvPr>
            <p:ph type="sldNum" sz="quarter" idx="12"/>
          </p:nvPr>
        </p:nvSpPr>
        <p:spPr/>
        <p:txBody>
          <a:bodyPr/>
          <a:lstStyle/>
          <a:p>
            <a:fld id="{C37823DE-A7BA-4999-BE4E-1EAEBAEE4B18}" type="slidenum">
              <a:rPr lang="en-US" smtClean="0"/>
              <a:t>‹#›</a:t>
            </a:fld>
            <a:endParaRPr lang="en-US"/>
          </a:p>
        </p:txBody>
      </p:sp>
    </p:spTree>
    <p:extLst>
      <p:ext uri="{BB962C8B-B14F-4D97-AF65-F5344CB8AC3E}">
        <p14:creationId xmlns:p14="http://schemas.microsoft.com/office/powerpoint/2010/main" val="258881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F2E0-036E-4102-9072-21A919CBB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D91DF9-8278-419C-BB7B-95C043608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A4D406-D31B-4143-9F52-4C860F4256B9}"/>
              </a:ext>
            </a:extLst>
          </p:cNvPr>
          <p:cNvSpPr>
            <a:spLocks noGrp="1"/>
          </p:cNvSpPr>
          <p:nvPr>
            <p:ph type="dt" sz="half" idx="10"/>
          </p:nvPr>
        </p:nvSpPr>
        <p:spPr/>
        <p:txBody>
          <a:bodyPr/>
          <a:lstStyle/>
          <a:p>
            <a:fld id="{E548DFE2-501C-4345-9769-663377ED90EA}" type="datetimeFigureOut">
              <a:rPr lang="en-US" smtClean="0"/>
              <a:t>4/10/2023</a:t>
            </a:fld>
            <a:endParaRPr lang="en-US"/>
          </a:p>
        </p:txBody>
      </p:sp>
      <p:sp>
        <p:nvSpPr>
          <p:cNvPr id="5" name="Footer Placeholder 4">
            <a:extLst>
              <a:ext uri="{FF2B5EF4-FFF2-40B4-BE49-F238E27FC236}">
                <a16:creationId xmlns:a16="http://schemas.microsoft.com/office/drawing/2014/main" id="{B10F62A7-00C7-454E-8771-22FA7308A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598A5-C306-4840-8175-803BFEDCABB3}"/>
              </a:ext>
            </a:extLst>
          </p:cNvPr>
          <p:cNvSpPr>
            <a:spLocks noGrp="1"/>
          </p:cNvSpPr>
          <p:nvPr>
            <p:ph type="sldNum" sz="quarter" idx="12"/>
          </p:nvPr>
        </p:nvSpPr>
        <p:spPr/>
        <p:txBody>
          <a:bodyPr/>
          <a:lstStyle/>
          <a:p>
            <a:fld id="{C37823DE-A7BA-4999-BE4E-1EAEBAEE4B18}" type="slidenum">
              <a:rPr lang="en-US" smtClean="0"/>
              <a:t>‹#›</a:t>
            </a:fld>
            <a:endParaRPr lang="en-US"/>
          </a:p>
        </p:txBody>
      </p:sp>
    </p:spTree>
    <p:extLst>
      <p:ext uri="{BB962C8B-B14F-4D97-AF65-F5344CB8AC3E}">
        <p14:creationId xmlns:p14="http://schemas.microsoft.com/office/powerpoint/2010/main" val="108405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E6F0-2EF4-46EC-A32D-F5EAD25D9A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726D9D-F3B0-47E7-B4B9-B81A74D8FD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A1153-F84A-4B95-946A-654FC40A65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227A74-3BA1-4046-AB8C-C2EB0EB35D1E}"/>
              </a:ext>
            </a:extLst>
          </p:cNvPr>
          <p:cNvSpPr>
            <a:spLocks noGrp="1"/>
          </p:cNvSpPr>
          <p:nvPr>
            <p:ph type="dt" sz="half" idx="10"/>
          </p:nvPr>
        </p:nvSpPr>
        <p:spPr/>
        <p:txBody>
          <a:bodyPr/>
          <a:lstStyle/>
          <a:p>
            <a:fld id="{E548DFE2-501C-4345-9769-663377ED90EA}" type="datetimeFigureOut">
              <a:rPr lang="en-US" smtClean="0"/>
              <a:t>4/10/2023</a:t>
            </a:fld>
            <a:endParaRPr lang="en-US"/>
          </a:p>
        </p:txBody>
      </p:sp>
      <p:sp>
        <p:nvSpPr>
          <p:cNvPr id="6" name="Footer Placeholder 5">
            <a:extLst>
              <a:ext uri="{FF2B5EF4-FFF2-40B4-BE49-F238E27FC236}">
                <a16:creationId xmlns:a16="http://schemas.microsoft.com/office/drawing/2014/main" id="{5CFE05D9-EA8E-4351-83B6-493D6E4F31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E2919-2F91-4904-A78C-0F3F63A9E220}"/>
              </a:ext>
            </a:extLst>
          </p:cNvPr>
          <p:cNvSpPr>
            <a:spLocks noGrp="1"/>
          </p:cNvSpPr>
          <p:nvPr>
            <p:ph type="sldNum" sz="quarter" idx="12"/>
          </p:nvPr>
        </p:nvSpPr>
        <p:spPr/>
        <p:txBody>
          <a:bodyPr/>
          <a:lstStyle/>
          <a:p>
            <a:fld id="{C37823DE-A7BA-4999-BE4E-1EAEBAEE4B18}" type="slidenum">
              <a:rPr lang="en-US" smtClean="0"/>
              <a:t>‹#›</a:t>
            </a:fld>
            <a:endParaRPr lang="en-US"/>
          </a:p>
        </p:txBody>
      </p:sp>
    </p:spTree>
    <p:extLst>
      <p:ext uri="{BB962C8B-B14F-4D97-AF65-F5344CB8AC3E}">
        <p14:creationId xmlns:p14="http://schemas.microsoft.com/office/powerpoint/2010/main" val="367833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BE94-62BC-46FE-964C-BC4E3C6FCF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6DD1E5-CBD5-4BF1-9B6A-49E433C32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F8AB9-BB09-4DCA-94CF-708D24DF0B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86070-5B66-414A-9277-72138D905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8F82CC-FB1B-4E24-B8E0-07D15D4E6A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0546-A745-47DE-B456-0C5E9ED3D46D}"/>
              </a:ext>
            </a:extLst>
          </p:cNvPr>
          <p:cNvSpPr>
            <a:spLocks noGrp="1"/>
          </p:cNvSpPr>
          <p:nvPr>
            <p:ph type="dt" sz="half" idx="10"/>
          </p:nvPr>
        </p:nvSpPr>
        <p:spPr/>
        <p:txBody>
          <a:bodyPr/>
          <a:lstStyle/>
          <a:p>
            <a:fld id="{E548DFE2-501C-4345-9769-663377ED90EA}" type="datetimeFigureOut">
              <a:rPr lang="en-US" smtClean="0"/>
              <a:t>4/10/2023</a:t>
            </a:fld>
            <a:endParaRPr lang="en-US"/>
          </a:p>
        </p:txBody>
      </p:sp>
      <p:sp>
        <p:nvSpPr>
          <p:cNvPr id="8" name="Footer Placeholder 7">
            <a:extLst>
              <a:ext uri="{FF2B5EF4-FFF2-40B4-BE49-F238E27FC236}">
                <a16:creationId xmlns:a16="http://schemas.microsoft.com/office/drawing/2014/main" id="{64CDA53E-FD3D-4655-B565-372EA8D501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14B261-C31E-4F3B-8713-EB29ACC3FD10}"/>
              </a:ext>
            </a:extLst>
          </p:cNvPr>
          <p:cNvSpPr>
            <a:spLocks noGrp="1"/>
          </p:cNvSpPr>
          <p:nvPr>
            <p:ph type="sldNum" sz="quarter" idx="12"/>
          </p:nvPr>
        </p:nvSpPr>
        <p:spPr/>
        <p:txBody>
          <a:bodyPr/>
          <a:lstStyle/>
          <a:p>
            <a:fld id="{C37823DE-A7BA-4999-BE4E-1EAEBAEE4B18}" type="slidenum">
              <a:rPr lang="en-US" smtClean="0"/>
              <a:t>‹#›</a:t>
            </a:fld>
            <a:endParaRPr lang="en-US"/>
          </a:p>
        </p:txBody>
      </p:sp>
    </p:spTree>
    <p:extLst>
      <p:ext uri="{BB962C8B-B14F-4D97-AF65-F5344CB8AC3E}">
        <p14:creationId xmlns:p14="http://schemas.microsoft.com/office/powerpoint/2010/main" val="321133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BBF-426C-4DA9-8DFD-3D0A539484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30090-7E85-4853-ACF7-9012BF80E547}"/>
              </a:ext>
            </a:extLst>
          </p:cNvPr>
          <p:cNvSpPr>
            <a:spLocks noGrp="1"/>
          </p:cNvSpPr>
          <p:nvPr>
            <p:ph type="dt" sz="half" idx="10"/>
          </p:nvPr>
        </p:nvSpPr>
        <p:spPr/>
        <p:txBody>
          <a:bodyPr/>
          <a:lstStyle/>
          <a:p>
            <a:fld id="{E548DFE2-501C-4345-9769-663377ED90EA}" type="datetimeFigureOut">
              <a:rPr lang="en-US" smtClean="0"/>
              <a:t>4/10/2023</a:t>
            </a:fld>
            <a:endParaRPr lang="en-US"/>
          </a:p>
        </p:txBody>
      </p:sp>
      <p:sp>
        <p:nvSpPr>
          <p:cNvPr id="4" name="Footer Placeholder 3">
            <a:extLst>
              <a:ext uri="{FF2B5EF4-FFF2-40B4-BE49-F238E27FC236}">
                <a16:creationId xmlns:a16="http://schemas.microsoft.com/office/drawing/2014/main" id="{3FA737CC-20DC-498C-BE89-BFCF61888C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59CC38-7E7C-4A53-8855-670FEFD4A034}"/>
              </a:ext>
            </a:extLst>
          </p:cNvPr>
          <p:cNvSpPr>
            <a:spLocks noGrp="1"/>
          </p:cNvSpPr>
          <p:nvPr>
            <p:ph type="sldNum" sz="quarter" idx="12"/>
          </p:nvPr>
        </p:nvSpPr>
        <p:spPr/>
        <p:txBody>
          <a:bodyPr/>
          <a:lstStyle/>
          <a:p>
            <a:fld id="{C37823DE-A7BA-4999-BE4E-1EAEBAEE4B18}" type="slidenum">
              <a:rPr lang="en-US" smtClean="0"/>
              <a:t>‹#›</a:t>
            </a:fld>
            <a:endParaRPr lang="en-US"/>
          </a:p>
        </p:txBody>
      </p:sp>
    </p:spTree>
    <p:extLst>
      <p:ext uri="{BB962C8B-B14F-4D97-AF65-F5344CB8AC3E}">
        <p14:creationId xmlns:p14="http://schemas.microsoft.com/office/powerpoint/2010/main" val="427122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4D7032-C27C-49B4-9211-6C51FE4C63A7}"/>
              </a:ext>
            </a:extLst>
          </p:cNvPr>
          <p:cNvSpPr>
            <a:spLocks noGrp="1"/>
          </p:cNvSpPr>
          <p:nvPr>
            <p:ph type="dt" sz="half" idx="10"/>
          </p:nvPr>
        </p:nvSpPr>
        <p:spPr/>
        <p:txBody>
          <a:bodyPr/>
          <a:lstStyle/>
          <a:p>
            <a:fld id="{E548DFE2-501C-4345-9769-663377ED90EA}" type="datetimeFigureOut">
              <a:rPr lang="en-US" smtClean="0"/>
              <a:t>4/10/2023</a:t>
            </a:fld>
            <a:endParaRPr lang="en-US"/>
          </a:p>
        </p:txBody>
      </p:sp>
      <p:sp>
        <p:nvSpPr>
          <p:cNvPr id="3" name="Footer Placeholder 2">
            <a:extLst>
              <a:ext uri="{FF2B5EF4-FFF2-40B4-BE49-F238E27FC236}">
                <a16:creationId xmlns:a16="http://schemas.microsoft.com/office/drawing/2014/main" id="{D245DD63-3CDA-4B65-9D5D-4E238F1747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BA94F1-453A-48CD-B0D2-2A8D74DE476C}"/>
              </a:ext>
            </a:extLst>
          </p:cNvPr>
          <p:cNvSpPr>
            <a:spLocks noGrp="1"/>
          </p:cNvSpPr>
          <p:nvPr>
            <p:ph type="sldNum" sz="quarter" idx="12"/>
          </p:nvPr>
        </p:nvSpPr>
        <p:spPr/>
        <p:txBody>
          <a:bodyPr/>
          <a:lstStyle/>
          <a:p>
            <a:fld id="{C37823DE-A7BA-4999-BE4E-1EAEBAEE4B18}" type="slidenum">
              <a:rPr lang="en-US" smtClean="0"/>
              <a:t>‹#›</a:t>
            </a:fld>
            <a:endParaRPr lang="en-US"/>
          </a:p>
        </p:txBody>
      </p:sp>
    </p:spTree>
    <p:extLst>
      <p:ext uri="{BB962C8B-B14F-4D97-AF65-F5344CB8AC3E}">
        <p14:creationId xmlns:p14="http://schemas.microsoft.com/office/powerpoint/2010/main" val="355052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F02A-542A-4E41-AABE-3FB7C32221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79134B-C31A-497F-9386-0440E8469D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B0D09-FB00-4C91-A2DA-188C51FAA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1D2AD-AD46-4395-BD70-D531AB19B66E}"/>
              </a:ext>
            </a:extLst>
          </p:cNvPr>
          <p:cNvSpPr>
            <a:spLocks noGrp="1"/>
          </p:cNvSpPr>
          <p:nvPr>
            <p:ph type="dt" sz="half" idx="10"/>
          </p:nvPr>
        </p:nvSpPr>
        <p:spPr/>
        <p:txBody>
          <a:bodyPr/>
          <a:lstStyle/>
          <a:p>
            <a:fld id="{E548DFE2-501C-4345-9769-663377ED90EA}" type="datetimeFigureOut">
              <a:rPr lang="en-US" smtClean="0"/>
              <a:t>4/10/2023</a:t>
            </a:fld>
            <a:endParaRPr lang="en-US"/>
          </a:p>
        </p:txBody>
      </p:sp>
      <p:sp>
        <p:nvSpPr>
          <p:cNvPr id="6" name="Footer Placeholder 5">
            <a:extLst>
              <a:ext uri="{FF2B5EF4-FFF2-40B4-BE49-F238E27FC236}">
                <a16:creationId xmlns:a16="http://schemas.microsoft.com/office/drawing/2014/main" id="{F0563836-EBF8-4FBB-9E40-C46750733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86745-F873-4E4A-83D1-9406A435F891}"/>
              </a:ext>
            </a:extLst>
          </p:cNvPr>
          <p:cNvSpPr>
            <a:spLocks noGrp="1"/>
          </p:cNvSpPr>
          <p:nvPr>
            <p:ph type="sldNum" sz="quarter" idx="12"/>
          </p:nvPr>
        </p:nvSpPr>
        <p:spPr/>
        <p:txBody>
          <a:bodyPr/>
          <a:lstStyle/>
          <a:p>
            <a:fld id="{C37823DE-A7BA-4999-BE4E-1EAEBAEE4B18}" type="slidenum">
              <a:rPr lang="en-US" smtClean="0"/>
              <a:t>‹#›</a:t>
            </a:fld>
            <a:endParaRPr lang="en-US"/>
          </a:p>
        </p:txBody>
      </p:sp>
    </p:spTree>
    <p:extLst>
      <p:ext uri="{BB962C8B-B14F-4D97-AF65-F5344CB8AC3E}">
        <p14:creationId xmlns:p14="http://schemas.microsoft.com/office/powerpoint/2010/main" val="124706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8497-63EB-4433-BBE7-36E886FE57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B8C3BC-21C4-48B5-B0E6-60D2D233B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8335FC-9C3C-4C47-97F2-D7E9C1076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2D13E-BD5D-4F89-A006-7F87F29E61D0}"/>
              </a:ext>
            </a:extLst>
          </p:cNvPr>
          <p:cNvSpPr>
            <a:spLocks noGrp="1"/>
          </p:cNvSpPr>
          <p:nvPr>
            <p:ph type="dt" sz="half" idx="10"/>
          </p:nvPr>
        </p:nvSpPr>
        <p:spPr/>
        <p:txBody>
          <a:bodyPr/>
          <a:lstStyle/>
          <a:p>
            <a:fld id="{E548DFE2-501C-4345-9769-663377ED90EA}" type="datetimeFigureOut">
              <a:rPr lang="en-US" smtClean="0"/>
              <a:t>4/10/2023</a:t>
            </a:fld>
            <a:endParaRPr lang="en-US"/>
          </a:p>
        </p:txBody>
      </p:sp>
      <p:sp>
        <p:nvSpPr>
          <p:cNvPr id="6" name="Footer Placeholder 5">
            <a:extLst>
              <a:ext uri="{FF2B5EF4-FFF2-40B4-BE49-F238E27FC236}">
                <a16:creationId xmlns:a16="http://schemas.microsoft.com/office/drawing/2014/main" id="{F50E5C06-DFDA-4131-AB56-DB922D594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35165-E011-4351-AAC4-9D30706AF91D}"/>
              </a:ext>
            </a:extLst>
          </p:cNvPr>
          <p:cNvSpPr>
            <a:spLocks noGrp="1"/>
          </p:cNvSpPr>
          <p:nvPr>
            <p:ph type="sldNum" sz="quarter" idx="12"/>
          </p:nvPr>
        </p:nvSpPr>
        <p:spPr/>
        <p:txBody>
          <a:bodyPr/>
          <a:lstStyle/>
          <a:p>
            <a:fld id="{C37823DE-A7BA-4999-BE4E-1EAEBAEE4B18}" type="slidenum">
              <a:rPr lang="en-US" smtClean="0"/>
              <a:t>‹#›</a:t>
            </a:fld>
            <a:endParaRPr lang="en-US"/>
          </a:p>
        </p:txBody>
      </p:sp>
    </p:spTree>
    <p:extLst>
      <p:ext uri="{BB962C8B-B14F-4D97-AF65-F5344CB8AC3E}">
        <p14:creationId xmlns:p14="http://schemas.microsoft.com/office/powerpoint/2010/main" val="197028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4DC32-52B2-408E-A951-AC14783E6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4F96D9-75CA-4F38-9CC2-D1D8B124C1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98D74-FD68-4554-8416-C5F39671D1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8DFE2-501C-4345-9769-663377ED90EA}" type="datetimeFigureOut">
              <a:rPr lang="en-US" smtClean="0"/>
              <a:t>4/10/2023</a:t>
            </a:fld>
            <a:endParaRPr lang="en-US"/>
          </a:p>
        </p:txBody>
      </p:sp>
      <p:sp>
        <p:nvSpPr>
          <p:cNvPr id="5" name="Footer Placeholder 4">
            <a:extLst>
              <a:ext uri="{FF2B5EF4-FFF2-40B4-BE49-F238E27FC236}">
                <a16:creationId xmlns:a16="http://schemas.microsoft.com/office/drawing/2014/main" id="{CA443312-E9D7-4163-B29B-4F1BC29A46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9C32E2-8A9E-40F3-8B4B-1C7E2ADEA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823DE-A7BA-4999-BE4E-1EAEBAEE4B18}" type="slidenum">
              <a:rPr lang="en-US" smtClean="0"/>
              <a:t>‹#›</a:t>
            </a:fld>
            <a:endParaRPr lang="en-US"/>
          </a:p>
        </p:txBody>
      </p:sp>
    </p:spTree>
    <p:extLst>
      <p:ext uri="{BB962C8B-B14F-4D97-AF65-F5344CB8AC3E}">
        <p14:creationId xmlns:p14="http://schemas.microsoft.com/office/powerpoint/2010/main" val="97238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hlcommission.org/Policies/criteria-and-core-components.html?msclkid=3d9e1895ac3a11ecb4b04d0be2de98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FD35AE-8959-4762-B03B-B6DE2A8E8B38}"/>
              </a:ext>
            </a:extLst>
          </p:cNvPr>
          <p:cNvSpPr/>
          <p:nvPr/>
        </p:nvSpPr>
        <p:spPr>
          <a:xfrm>
            <a:off x="0" y="1758461"/>
            <a:ext cx="12192000" cy="3634153"/>
          </a:xfrm>
          <a:prstGeom prst="rect">
            <a:avLst/>
          </a:prstGeom>
          <a:solidFill>
            <a:srgbClr val="00694E"/>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29BEEA39-017C-4213-926F-18A7D370C071}"/>
              </a:ext>
            </a:extLst>
          </p:cNvPr>
          <p:cNvSpPr txBox="1">
            <a:spLocks/>
          </p:cNvSpPr>
          <p:nvPr/>
        </p:nvSpPr>
        <p:spPr>
          <a:xfrm>
            <a:off x="1070290" y="2974418"/>
            <a:ext cx="9232813" cy="1202240"/>
          </a:xfrm>
          <a:prstGeom prst="rect">
            <a:avLst/>
          </a:prstGeom>
        </p:spPr>
        <p:txBody>
          <a:bodyPr vert="horz" lIns="0" tIns="0" rIns="121920" bIns="60960" rtlCol="0" anchor="t">
            <a:normAutofit/>
          </a:bodyPr>
          <a:lstStyle>
            <a:lvl1pPr algn="l" defTabSz="457189" rtl="0" eaLnBrk="1" latinLnBrk="0" hangingPunct="1">
              <a:spcBef>
                <a:spcPct val="0"/>
              </a:spcBef>
              <a:buNone/>
              <a:defRPr sz="2400" kern="1200">
                <a:solidFill>
                  <a:schemeClr val="bg1"/>
                </a:solidFill>
                <a:latin typeface="Arial"/>
                <a:ea typeface="+mj-ea"/>
                <a:cs typeface="+mj-cs"/>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a:ea typeface="+mj-ea"/>
                <a:cs typeface="+mj-cs"/>
              </a:rPr>
              <a:t>HLC Evidence Collection</a:t>
            </a:r>
          </a:p>
        </p:txBody>
      </p:sp>
      <p:pic>
        <p:nvPicPr>
          <p:cNvPr id="5" name="Picture 4" descr="A picture containing logo&#10;&#10;Description automatically generated">
            <a:extLst>
              <a:ext uri="{FF2B5EF4-FFF2-40B4-BE49-F238E27FC236}">
                <a16:creationId xmlns:a16="http://schemas.microsoft.com/office/drawing/2014/main" id="{E15D19A8-ED47-493C-A283-F6A580284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105" y="334396"/>
            <a:ext cx="4727230" cy="1130989"/>
          </a:xfrm>
          <a:prstGeom prst="rect">
            <a:avLst/>
          </a:prstGeom>
        </p:spPr>
      </p:pic>
      <p:pic>
        <p:nvPicPr>
          <p:cNvPr id="7" name="Picture 6">
            <a:extLst>
              <a:ext uri="{FF2B5EF4-FFF2-40B4-BE49-F238E27FC236}">
                <a16:creationId xmlns:a16="http://schemas.microsoft.com/office/drawing/2014/main" id="{404D0C80-7E66-402C-A264-D5D799D12299}"/>
              </a:ext>
            </a:extLst>
          </p:cNvPr>
          <p:cNvPicPr>
            <a:picLocks noChangeAspect="1"/>
          </p:cNvPicPr>
          <p:nvPr/>
        </p:nvPicPr>
        <p:blipFill>
          <a:blip r:embed="rId4"/>
          <a:stretch>
            <a:fillRect/>
          </a:stretch>
        </p:blipFill>
        <p:spPr>
          <a:xfrm>
            <a:off x="3291597" y="5610764"/>
            <a:ext cx="5608806" cy="1005927"/>
          </a:xfrm>
          <a:prstGeom prst="rect">
            <a:avLst/>
          </a:prstGeom>
        </p:spPr>
      </p:pic>
      <p:sp>
        <p:nvSpPr>
          <p:cNvPr id="2" name="Rectangle 1">
            <a:extLst>
              <a:ext uri="{FF2B5EF4-FFF2-40B4-BE49-F238E27FC236}">
                <a16:creationId xmlns:a16="http://schemas.microsoft.com/office/drawing/2014/main" id="{62F39D90-77AB-48FB-A52F-8D51DDEA43CA}"/>
              </a:ext>
            </a:extLst>
          </p:cNvPr>
          <p:cNvSpPr/>
          <p:nvPr/>
        </p:nvSpPr>
        <p:spPr>
          <a:xfrm>
            <a:off x="7241105" y="1208015"/>
            <a:ext cx="4727230" cy="332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3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142613" y="22114"/>
            <a:ext cx="11988427" cy="828361"/>
          </a:xfrm>
        </p:spPr>
        <p:txBody>
          <a:bodyPr>
            <a:normAutofit/>
          </a:bodyPr>
          <a:lstStyle/>
          <a:p>
            <a:pPr marL="457200" lvl="1"/>
            <a:r>
              <a:rPr lang="en-US" sz="3200" dirty="0"/>
              <a:t>6. The Effectiveness of Teaching and Learning</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748938"/>
            <a:ext cx="10752909" cy="5258588"/>
          </a:xfrm>
        </p:spPr>
        <p:txBody>
          <a:bodyPr>
            <a:normAutofit lnSpcReduction="10000"/>
          </a:bodyPr>
          <a:lstStyle/>
          <a:p>
            <a:pPr marL="0" marR="0" indent="0">
              <a:lnSpc>
                <a:spcPct val="107000"/>
              </a:lnSpc>
              <a:spcBef>
                <a:spcPts val="0"/>
              </a:spcBef>
              <a:spcAft>
                <a:spcPts val="3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Criterion 4. Teaching and Learning: Evaluation and Improvement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institution demonstrates responsibility for the quality of its educational programs, learning environments, and support services, and it evaluates their effectiveness for student learning through processes designed to promote continuous improvement.</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ensures the quality of its educational offerings.</a:t>
            </a:r>
          </a:p>
          <a:p>
            <a:pPr marL="1257300" lvl="2" indent="-342900">
              <a:lnSpc>
                <a:spcPct val="107000"/>
              </a:lnSpc>
              <a:spcBef>
                <a:spcPts val="0"/>
              </a:spcBef>
              <a:spcAft>
                <a:spcPts val="300"/>
              </a:spcAft>
              <a:buFont typeface="+mj-lt"/>
              <a:buAutoNum type="arabicPeriod" startAt="5"/>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maintains specialized accreditation for its programs as appropriate to its educational purposes.</a:t>
            </a:r>
          </a:p>
          <a:p>
            <a:pPr marL="1257300" lvl="2" indent="-342900">
              <a:lnSpc>
                <a:spcPct val="107000"/>
              </a:lnSpc>
              <a:spcBef>
                <a:spcPts val="0"/>
              </a:spcBef>
              <a:spcAft>
                <a:spcPts val="300"/>
              </a:spcAft>
              <a:buFont typeface="+mj-lt"/>
              <a:buAutoNum type="arabicPeriod" startAt="6"/>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evaluates the success of its graduates. The institution ensures that the credentials it represents as preparation for advanced study or employment accomplish these purposes. For all programs, the institution looks to indicators it deems appropriate to its mission.</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4.B.</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engages in ongoing assessment of student learning as part of its commitment to the educational outcomes of its students.</a:t>
            </a:r>
          </a:p>
          <a:p>
            <a:pPr marL="1257300" lvl="2" indent="-342900">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has effective processes for assessment of student learning and for achievement of learning goals in academic and cocurricular offerings.</a:t>
            </a:r>
          </a:p>
          <a:p>
            <a:pPr marL="1257300" lvl="2" indent="-342900">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uses the information gained from assessment to improve student learning.</a:t>
            </a:r>
          </a:p>
          <a:p>
            <a:pPr marL="1257300" lvl="2" indent="-342900">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institution’s processes and methodologies to assess student learning reflect good practice, including the substantial participation of faculty, instructional and other relevant staff members.</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4.C.</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pursues educational improvement through goals and strategies that improve retention, persistence and completion rates in its degree and certificate programs.</a:t>
            </a:r>
          </a:p>
          <a:p>
            <a:pPr marL="1257300" lvl="2" indent="-342900">
              <a:lnSpc>
                <a:spcPct val="107000"/>
              </a:lnSpc>
              <a:spcBef>
                <a:spcPts val="0"/>
              </a:spcBef>
              <a:spcAft>
                <a:spcPts val="300"/>
              </a:spcAft>
              <a:buFont typeface="+mj-lt"/>
              <a:buAutoNum type="arabicPeriod" startAt="2"/>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collects and analyzes information on student retention, persistence and completion of its programs.</a:t>
            </a:r>
          </a:p>
          <a:p>
            <a:pPr marL="1257300" lvl="2" indent="-342900">
              <a:lnSpc>
                <a:spcPct val="107000"/>
              </a:lnSpc>
              <a:spcBef>
                <a:spcPts val="0"/>
              </a:spcBef>
              <a:spcAft>
                <a:spcPts val="300"/>
              </a:spcAft>
              <a:buFont typeface="+mj-lt"/>
              <a:buAutoNum type="arabicPeriod" startAt="2"/>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uses information on student retention, persistence and completion of programs to make improvements as warranted by the data.</a:t>
            </a:r>
          </a:p>
          <a:p>
            <a:pPr marL="1257300" lvl="2" indent="-342900">
              <a:lnSpc>
                <a:spcPct val="107000"/>
              </a:lnSpc>
              <a:spcBef>
                <a:spcPts val="0"/>
              </a:spcBef>
              <a:spcAft>
                <a:spcPts val="300"/>
              </a:spcAft>
              <a:buFont typeface="+mj-lt"/>
              <a:buAutoNum type="arabicPeriod" startAt="2"/>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institution’s processes and methodologies for collecting and analyzing information on student retention, persistence and completion of programs reflect good practice. (Institutions are not required to use IPEDS definitions in their determination of persistence or completion rates. Institutions are encouraged to choose measures that are suitable to their student populations, but institutions are accountable for the validity of their measures.)</a:t>
            </a:r>
          </a:p>
          <a:p>
            <a:pPr marL="0" marR="0" lvl="0" indent="0" algn="l" defTabSz="914400" rtl="0" eaLnBrk="1" fontAlgn="auto" latinLnBrk="0" hangingPunct="1">
              <a:lnSpc>
                <a:spcPct val="107000"/>
              </a:lnSpc>
              <a:spcBef>
                <a:spcPts val="0"/>
              </a:spcBef>
              <a:spcAft>
                <a:spcPts val="30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687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lstStyle/>
          <a:p>
            <a:r>
              <a:rPr lang="en-US" dirty="0"/>
              <a:t>The Committee Work</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B76E5360-A761-4B7C-95BD-EC2AD4E639B6}"/>
              </a:ext>
            </a:extLst>
          </p:cNvPr>
          <p:cNvGraphicFramePr/>
          <p:nvPr>
            <p:extLst>
              <p:ext uri="{D42A27DB-BD31-4B8C-83A1-F6EECF244321}">
                <p14:modId xmlns:p14="http://schemas.microsoft.com/office/powerpoint/2010/main" val="1894632764"/>
              </p:ext>
            </p:extLst>
          </p:nvPr>
        </p:nvGraphicFramePr>
        <p:xfrm>
          <a:off x="1099126" y="1047839"/>
          <a:ext cx="9513455" cy="5435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8397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lstStyle/>
          <a:p>
            <a:r>
              <a:rPr lang="en-US" dirty="0"/>
              <a:t>Committee Work Process—Part 1</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253331"/>
            <a:ext cx="10752909" cy="4672188"/>
          </a:xfrm>
        </p:spPr>
        <p:txBody>
          <a:bodyPr>
            <a:normAutofit/>
          </a:bodyPr>
          <a:lstStyle/>
          <a:p>
            <a:pPr marL="514350" indent="-514350">
              <a:buFont typeface="+mj-lt"/>
              <a:buAutoNum type="arabicPeriod"/>
            </a:pPr>
            <a:r>
              <a:rPr lang="en-US" sz="3200" dirty="0"/>
              <a:t>Meeting 1:</a:t>
            </a:r>
          </a:p>
          <a:p>
            <a:pPr lvl="1"/>
            <a:r>
              <a:rPr lang="en-US" sz="2800" dirty="0"/>
              <a:t>Introductions, committee process &amp; deliverables, review individual work—evidence identification sheet</a:t>
            </a:r>
          </a:p>
          <a:p>
            <a:pPr lvl="1"/>
            <a:r>
              <a:rPr lang="en-US" sz="2800" dirty="0"/>
              <a:t>Individual work--Identify potential evidence on template</a:t>
            </a:r>
          </a:p>
          <a:p>
            <a:pPr marL="514350" indent="-514350">
              <a:buFont typeface="+mj-lt"/>
              <a:buAutoNum type="arabicPeriod"/>
            </a:pPr>
            <a:r>
              <a:rPr lang="en-US" sz="3200" dirty="0"/>
              <a:t>Co-chairs collect evidence identification sheets</a:t>
            </a:r>
          </a:p>
          <a:p>
            <a:pPr lvl="1"/>
            <a:r>
              <a:rPr lang="en-US" sz="2800" dirty="0"/>
              <a:t>Combine and de-duplicate evidence lists</a:t>
            </a:r>
          </a:p>
          <a:p>
            <a:pPr marL="514350" indent="-514350">
              <a:buFont typeface="+mj-lt"/>
              <a:buAutoNum type="arabicPeriod"/>
            </a:pPr>
            <a:r>
              <a:rPr lang="en-US" sz="3200" dirty="0"/>
              <a:t>Meeting 2:</a:t>
            </a:r>
          </a:p>
          <a:p>
            <a:pPr lvl="1"/>
            <a:r>
              <a:rPr lang="en-US" sz="2800" dirty="0"/>
              <a:t>Review and finalize evidence list, co-chairs provide final list to IEA</a:t>
            </a:r>
          </a:p>
        </p:txBody>
      </p:sp>
    </p:spTree>
    <p:extLst>
      <p:ext uri="{BB962C8B-B14F-4D97-AF65-F5344CB8AC3E}">
        <p14:creationId xmlns:p14="http://schemas.microsoft.com/office/powerpoint/2010/main" val="377247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lstStyle/>
          <a:p>
            <a:r>
              <a:rPr lang="en-US" dirty="0"/>
              <a:t>Committee Work Process—Part 2</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253331"/>
            <a:ext cx="10752909" cy="4672188"/>
          </a:xfrm>
        </p:spPr>
        <p:txBody>
          <a:bodyPr>
            <a:normAutofit/>
          </a:bodyPr>
          <a:lstStyle/>
          <a:p>
            <a:pPr marL="514350" indent="-514350">
              <a:buFont typeface="+mj-lt"/>
              <a:buAutoNum type="arabicPeriod"/>
            </a:pPr>
            <a:r>
              <a:rPr lang="en-US" sz="3200" dirty="0"/>
              <a:t>IEA outreach to units for evidence</a:t>
            </a:r>
          </a:p>
          <a:p>
            <a:pPr marL="514350" indent="-514350">
              <a:buFont typeface="+mj-lt"/>
              <a:buAutoNum type="arabicPeriod"/>
            </a:pPr>
            <a:r>
              <a:rPr lang="en-US" sz="3200" dirty="0"/>
              <a:t>Units provide evidence to IEA</a:t>
            </a:r>
          </a:p>
          <a:p>
            <a:pPr marL="514350" indent="-514350">
              <a:buFont typeface="+mj-lt"/>
              <a:buAutoNum type="arabicPeriod"/>
            </a:pPr>
            <a:r>
              <a:rPr lang="en-US" sz="3200" dirty="0"/>
              <a:t>IEA curates evidence</a:t>
            </a:r>
          </a:p>
          <a:p>
            <a:pPr marL="514350" indent="-514350">
              <a:buFont typeface="+mj-lt"/>
              <a:buAutoNum type="arabicPeriod"/>
            </a:pPr>
            <a:r>
              <a:rPr lang="en-US" sz="3200" dirty="0"/>
              <a:t>IEA provides list of unit responses and evidence to committees.</a:t>
            </a:r>
            <a:endParaRPr lang="en-US" sz="2800" dirty="0"/>
          </a:p>
        </p:txBody>
      </p:sp>
    </p:spTree>
    <p:extLst>
      <p:ext uri="{BB962C8B-B14F-4D97-AF65-F5344CB8AC3E}">
        <p14:creationId xmlns:p14="http://schemas.microsoft.com/office/powerpoint/2010/main" val="163878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lstStyle/>
          <a:p>
            <a:r>
              <a:rPr lang="en-US" dirty="0"/>
              <a:t>Committee Work Process—Part 3</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253331"/>
            <a:ext cx="10752909" cy="4672188"/>
          </a:xfrm>
        </p:spPr>
        <p:txBody>
          <a:bodyPr>
            <a:normAutofit/>
          </a:bodyPr>
          <a:lstStyle/>
          <a:p>
            <a:pPr marL="514350" indent="-514350">
              <a:buFont typeface="+mj-lt"/>
              <a:buAutoNum type="arabicPeriod"/>
            </a:pPr>
            <a:r>
              <a:rPr lang="en-US" sz="3200" dirty="0"/>
              <a:t>Meeting 3:</a:t>
            </a:r>
          </a:p>
          <a:p>
            <a:pPr lvl="1"/>
            <a:r>
              <a:rPr lang="en-US" sz="2800" dirty="0"/>
              <a:t>Review collected evidence, assign individual work</a:t>
            </a:r>
          </a:p>
          <a:p>
            <a:pPr marL="514350" indent="-514350">
              <a:buFont typeface="+mj-lt"/>
              <a:buAutoNum type="arabicPeriod"/>
            </a:pPr>
            <a:r>
              <a:rPr lang="en-US" sz="3200" dirty="0"/>
              <a:t>Individual work—review evidence, identify gaps, make recommendations to fill.</a:t>
            </a:r>
          </a:p>
          <a:p>
            <a:pPr marL="514350" indent="-514350">
              <a:buFont typeface="+mj-lt"/>
              <a:buAutoNum type="arabicPeriod"/>
            </a:pPr>
            <a:r>
              <a:rPr lang="en-US" sz="3200" dirty="0"/>
              <a:t>Co-chairs</a:t>
            </a:r>
          </a:p>
          <a:p>
            <a:pPr lvl="1"/>
            <a:r>
              <a:rPr lang="en-US" sz="2800" dirty="0"/>
              <a:t>Combine individual gap analyses, recommendations, and next steps</a:t>
            </a:r>
          </a:p>
          <a:p>
            <a:pPr marL="514350" indent="-514350">
              <a:buFont typeface="+mj-lt"/>
              <a:buAutoNum type="arabicPeriod"/>
            </a:pPr>
            <a:r>
              <a:rPr lang="en-US" sz="3200" dirty="0"/>
              <a:t>Meeting 4:</a:t>
            </a:r>
          </a:p>
          <a:p>
            <a:pPr lvl="1"/>
            <a:r>
              <a:rPr lang="en-US" sz="2800" dirty="0"/>
              <a:t>Review and finalize draft report</a:t>
            </a:r>
          </a:p>
          <a:p>
            <a:pPr marL="514350" indent="-514350">
              <a:buFont typeface="+mj-lt"/>
              <a:buAutoNum type="arabicPeriod"/>
            </a:pPr>
            <a:r>
              <a:rPr lang="en-US" sz="3200" dirty="0"/>
              <a:t>Co-chairs submit report to IEA</a:t>
            </a:r>
          </a:p>
          <a:p>
            <a:endParaRPr lang="en-US" sz="3200" dirty="0"/>
          </a:p>
        </p:txBody>
      </p:sp>
    </p:spTree>
    <p:extLst>
      <p:ext uri="{BB962C8B-B14F-4D97-AF65-F5344CB8AC3E}">
        <p14:creationId xmlns:p14="http://schemas.microsoft.com/office/powerpoint/2010/main" val="45966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5"/>
            <a:ext cx="10515600" cy="927120"/>
          </a:xfrm>
        </p:spPr>
        <p:txBody>
          <a:bodyPr/>
          <a:lstStyle/>
          <a:p>
            <a:r>
              <a:rPr lang="en-US" dirty="0"/>
              <a:t>Timeline</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3CE46B9E-0F4E-4F51-BB5C-4911B1079CB7}"/>
              </a:ext>
            </a:extLst>
          </p:cNvPr>
          <p:cNvGraphicFramePr>
            <a:graphicFrameLocks noGrp="1"/>
          </p:cNvGraphicFramePr>
          <p:nvPr>
            <p:extLst>
              <p:ext uri="{D42A27DB-BD31-4B8C-83A1-F6EECF244321}">
                <p14:modId xmlns:p14="http://schemas.microsoft.com/office/powerpoint/2010/main" val="313146052"/>
              </p:ext>
            </p:extLst>
          </p:nvPr>
        </p:nvGraphicFramePr>
        <p:xfrm>
          <a:off x="838200" y="1085055"/>
          <a:ext cx="10515600" cy="4466146"/>
        </p:xfrm>
        <a:graphic>
          <a:graphicData uri="http://schemas.openxmlformats.org/drawingml/2006/table">
            <a:tbl>
              <a:tblPr firstRow="1" firstCol="1" bandRow="1"/>
              <a:tblGrid>
                <a:gridCol w="2025710">
                  <a:extLst>
                    <a:ext uri="{9D8B030D-6E8A-4147-A177-3AD203B41FA5}">
                      <a16:colId xmlns:a16="http://schemas.microsoft.com/office/drawing/2014/main" val="3563620336"/>
                    </a:ext>
                  </a:extLst>
                </a:gridCol>
                <a:gridCol w="5783701">
                  <a:extLst>
                    <a:ext uri="{9D8B030D-6E8A-4147-A177-3AD203B41FA5}">
                      <a16:colId xmlns:a16="http://schemas.microsoft.com/office/drawing/2014/main" val="2660985226"/>
                    </a:ext>
                  </a:extLst>
                </a:gridCol>
                <a:gridCol w="2706189">
                  <a:extLst>
                    <a:ext uri="{9D8B030D-6E8A-4147-A177-3AD203B41FA5}">
                      <a16:colId xmlns:a16="http://schemas.microsoft.com/office/drawing/2014/main" val="3526256398"/>
                    </a:ext>
                  </a:extLst>
                </a:gridCol>
              </a:tblGrid>
              <a:tr h="276860">
                <a:tc>
                  <a:txBody>
                    <a:bodyPr/>
                    <a:lstStyle/>
                    <a:p>
                      <a:pPr marL="0" marR="0" fontAlgn="base">
                        <a:lnSpc>
                          <a:spcPct val="107000"/>
                        </a:lnSpc>
                        <a:spcBef>
                          <a:spcPts val="600"/>
                        </a:spcBef>
                        <a:spcAft>
                          <a:spcPts val="0"/>
                        </a:spcAft>
                      </a:pPr>
                      <a:r>
                        <a:rPr lang="en-US" sz="1600" b="1"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Action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600"/>
                        </a:spcBef>
                        <a:spcAft>
                          <a:spcPts val="0"/>
                        </a:spcAft>
                      </a:pPr>
                      <a:r>
                        <a:rPr lang="en-US" sz="1600" b="1"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Purpose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600"/>
                        </a:spcBef>
                        <a:spcAft>
                          <a:spcPts val="0"/>
                        </a:spcAft>
                      </a:pPr>
                      <a:r>
                        <a:rPr lang="en-US" sz="1600" b="1"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Date range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472011834"/>
                  </a:ext>
                </a:extLst>
              </a:tr>
              <a:tr h="320421">
                <a:tc>
                  <a:txBody>
                    <a:bodyPr/>
                    <a:lstStyle/>
                    <a:p>
                      <a:pPr marL="0" marR="0" fontAlgn="base">
                        <a:lnSpc>
                          <a:spcPct val="107000"/>
                        </a:lnSpc>
                        <a:spcBef>
                          <a:spcPts val="0"/>
                        </a:spcBef>
                        <a:spcAft>
                          <a:spcPts val="0"/>
                        </a:spcAft>
                      </a:pPr>
                      <a:r>
                        <a:rPr lang="en-US" sz="1600" b="1">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Co-chairs Intro Meeting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Introductions, process review, timing, review resource documents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July 11-22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1874764808"/>
                  </a:ext>
                </a:extLst>
              </a:tr>
              <a:tr h="264160">
                <a:tc>
                  <a:txBody>
                    <a:bodyPr/>
                    <a:lstStyle/>
                    <a:p>
                      <a:pPr marL="0" marR="0" fontAlgn="base">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Meeting 1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Introductions, process review, and work assignments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Hold by August 12th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1984953594"/>
                  </a:ext>
                </a:extLst>
              </a:tr>
              <a:tr h="367665">
                <a:tc>
                  <a:txBody>
                    <a:bodyPr/>
                    <a:lstStyle/>
                    <a:p>
                      <a:pPr marL="0" marR="0" fontAlgn="base">
                        <a:lnSpc>
                          <a:spcPct val="107000"/>
                        </a:lnSpc>
                        <a:spcBef>
                          <a:spcPts val="0"/>
                        </a:spcBef>
                        <a:spcAft>
                          <a:spcPts val="0"/>
                        </a:spcAft>
                      </a:pPr>
                      <a:r>
                        <a:rPr lang="en-US" sz="1600" b="1"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Individual Work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Identify evidence &amp; units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August 15-September 16th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2032461153"/>
                  </a:ext>
                </a:extLst>
              </a:tr>
              <a:tr h="384810">
                <a:tc>
                  <a:txBody>
                    <a:bodyPr/>
                    <a:lstStyle/>
                    <a:p>
                      <a:pPr marL="0" marR="0" fontAlgn="base">
                        <a:lnSpc>
                          <a:spcPct val="107000"/>
                        </a:lnSpc>
                        <a:spcBef>
                          <a:spcPts val="0"/>
                        </a:spcBef>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Co-chairs</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Combine Evidence Identification sheets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September 19-September 30th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737878933"/>
                  </a:ext>
                </a:extLst>
              </a:tr>
              <a:tr h="390525">
                <a:tc>
                  <a:txBody>
                    <a:bodyPr/>
                    <a:lstStyle/>
                    <a:p>
                      <a:pPr marL="0" marR="0" fontAlgn="base">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Meeting 2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Review &amp; finalize combined evidence identification sheets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Week of October 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271008112"/>
                  </a:ext>
                </a:extLst>
              </a:tr>
              <a:tr h="219075">
                <a:tc>
                  <a:txBody>
                    <a:bodyPr/>
                    <a:lstStyle/>
                    <a:p>
                      <a:pPr marL="0" marR="0" fontAlgn="base">
                        <a:lnSpc>
                          <a:spcPct val="107000"/>
                        </a:lnSpc>
                        <a:spcBef>
                          <a:spcPts val="0"/>
                        </a:spcBef>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Co-chairs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Provide final evidence collection sheets to IEA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By October 14th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2062429003"/>
                  </a:ext>
                </a:extLst>
              </a:tr>
              <a:tr h="390525">
                <a:tc>
                  <a:txBody>
                    <a:bodyPr/>
                    <a:lstStyle/>
                    <a:p>
                      <a:pPr marL="0" marR="0" fontAlgn="base">
                        <a:lnSpc>
                          <a:spcPct val="107000"/>
                        </a:lnSpc>
                        <a:spcBef>
                          <a:spcPts val="0"/>
                        </a:spcBef>
                        <a:spcAft>
                          <a:spcPts val="0"/>
                        </a:spcAft>
                      </a:pPr>
                      <a:r>
                        <a:rPr lang="en-US" sz="1600" b="1"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IEA Work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Identify evidence collection from units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October 17-November 11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2764472666"/>
                  </a:ext>
                </a:extLst>
              </a:tr>
              <a:tr h="276860">
                <a:tc>
                  <a:txBody>
                    <a:bodyPr/>
                    <a:lstStyle/>
                    <a:p>
                      <a:pPr marL="0" marR="0" fontAlgn="base">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Meeting 3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Review evidence collected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Btw November 18-December 16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1093917809"/>
                  </a:ext>
                </a:extLst>
              </a:tr>
              <a:tr h="401955">
                <a:tc>
                  <a:txBody>
                    <a:bodyPr/>
                    <a:lstStyle/>
                    <a:p>
                      <a:pPr marL="0" marR="0" fontAlgn="base">
                        <a:lnSpc>
                          <a:spcPct val="107000"/>
                        </a:lnSpc>
                        <a:spcBef>
                          <a:spcPts val="0"/>
                        </a:spcBef>
                        <a:spcAft>
                          <a:spcPts val="0"/>
                        </a:spcAft>
                      </a:pPr>
                      <a:r>
                        <a:rPr lang="en-US" sz="1600" b="1">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Individual Work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Identify gaps, draft recommendations &amp; produce next steps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Due January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2456179325"/>
                  </a:ext>
                </a:extLst>
              </a:tr>
              <a:tr h="396240">
                <a:tc>
                  <a:txBody>
                    <a:bodyPr/>
                    <a:lstStyle/>
                    <a:p>
                      <a:pPr marL="0" marR="0" fontAlgn="base">
                        <a:lnSpc>
                          <a:spcPct val="107000"/>
                        </a:lnSpc>
                        <a:spcBef>
                          <a:spcPts val="0"/>
                        </a:spcBef>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Co-chairs</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Combine individual gap analysis, recommendations, &amp; next steps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January 9-February 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629925889"/>
                  </a:ext>
                </a:extLst>
              </a:tr>
              <a:tr h="264160">
                <a:tc>
                  <a:txBody>
                    <a:bodyPr/>
                    <a:lstStyle/>
                    <a:p>
                      <a:pPr marL="0" marR="0" fontAlgn="base">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Meeting 4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Review and finalize draft report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February 6-10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429759471"/>
                  </a:ext>
                </a:extLst>
              </a:tr>
              <a:tr h="187071">
                <a:tc>
                  <a:txBody>
                    <a:bodyPr/>
                    <a:lstStyle/>
                    <a:p>
                      <a:pPr marL="0" marR="0" fontAlgn="base">
                        <a:lnSpc>
                          <a:spcPct val="107000"/>
                        </a:lnSpc>
                        <a:spcBef>
                          <a:spcPts val="0"/>
                        </a:spcBef>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Co-chairs Meeting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Present final report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February 24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ED1"/>
                    </a:solidFill>
                  </a:tcPr>
                </a:tc>
                <a:extLst>
                  <a:ext uri="{0D108BD9-81ED-4DB2-BD59-A6C34878D82A}">
                    <a16:rowId xmlns:a16="http://schemas.microsoft.com/office/drawing/2014/main" val="2840182009"/>
                  </a:ext>
                </a:extLst>
              </a:tr>
            </a:tbl>
          </a:graphicData>
        </a:graphic>
      </p:graphicFrame>
    </p:spTree>
    <p:extLst>
      <p:ext uri="{BB962C8B-B14F-4D97-AF65-F5344CB8AC3E}">
        <p14:creationId xmlns:p14="http://schemas.microsoft.com/office/powerpoint/2010/main" val="698420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FD35AE-8959-4762-B03B-B6DE2A8E8B38}"/>
              </a:ext>
            </a:extLst>
          </p:cNvPr>
          <p:cNvSpPr/>
          <p:nvPr/>
        </p:nvSpPr>
        <p:spPr>
          <a:xfrm>
            <a:off x="0" y="1758461"/>
            <a:ext cx="12192000" cy="3634153"/>
          </a:xfrm>
          <a:prstGeom prst="rect">
            <a:avLst/>
          </a:prstGeom>
          <a:solidFill>
            <a:srgbClr val="00694E"/>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29BEEA39-017C-4213-926F-18A7D370C071}"/>
              </a:ext>
            </a:extLst>
          </p:cNvPr>
          <p:cNvSpPr txBox="1">
            <a:spLocks/>
          </p:cNvSpPr>
          <p:nvPr/>
        </p:nvSpPr>
        <p:spPr>
          <a:xfrm>
            <a:off x="1070290" y="2974418"/>
            <a:ext cx="9232813" cy="1202240"/>
          </a:xfrm>
          <a:prstGeom prst="rect">
            <a:avLst/>
          </a:prstGeom>
        </p:spPr>
        <p:txBody>
          <a:bodyPr vert="horz" lIns="0" tIns="0" rIns="121920" bIns="60960" rtlCol="0" anchor="t">
            <a:normAutofit fontScale="92500" lnSpcReduction="10000"/>
          </a:bodyPr>
          <a:lstStyle>
            <a:lvl1pPr algn="l" defTabSz="457189" rtl="0" eaLnBrk="1" latinLnBrk="0" hangingPunct="1">
              <a:spcBef>
                <a:spcPct val="0"/>
              </a:spcBef>
              <a:buNone/>
              <a:defRPr sz="2400" kern="1200">
                <a:solidFill>
                  <a:schemeClr val="bg1"/>
                </a:solidFill>
                <a:latin typeface="Arial"/>
                <a:ea typeface="+mj-ea"/>
                <a:cs typeface="+mj-cs"/>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a:ea typeface="+mj-ea"/>
                <a:cs typeface="+mj-cs"/>
              </a:rPr>
              <a:t>Part 1:</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effectLst/>
                <a:uLnTx/>
                <a:uFillTx/>
                <a:latin typeface="Arial"/>
                <a:ea typeface="+mj-ea"/>
                <a:cs typeface="+mj-cs"/>
              </a:rPr>
              <a:t>Evidence </a:t>
            </a:r>
            <a:r>
              <a:rPr lang="en-US" sz="3900" dirty="0"/>
              <a:t>Identification</a:t>
            </a:r>
            <a:endParaRPr kumimoji="0" lang="en-US" sz="3900" b="0" i="0" u="none" strike="noStrike" kern="1200" cap="none" spc="0" normalizeH="0" baseline="0" noProof="0" dirty="0">
              <a:ln>
                <a:noFill/>
              </a:ln>
              <a:solidFill>
                <a:prstClr val="white"/>
              </a:solidFill>
              <a:effectLst/>
              <a:uLnTx/>
              <a:uFillTx/>
              <a:latin typeface="Arial"/>
              <a:ea typeface="+mj-ea"/>
              <a:cs typeface="+mj-cs"/>
            </a:endParaRPr>
          </a:p>
        </p:txBody>
      </p:sp>
      <p:pic>
        <p:nvPicPr>
          <p:cNvPr id="5" name="Picture 4" descr="A picture containing logo&#10;&#10;Description automatically generated">
            <a:extLst>
              <a:ext uri="{FF2B5EF4-FFF2-40B4-BE49-F238E27FC236}">
                <a16:creationId xmlns:a16="http://schemas.microsoft.com/office/drawing/2014/main" id="{E15D19A8-ED47-493C-A283-F6A580284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105" y="334396"/>
            <a:ext cx="4727230" cy="1130989"/>
          </a:xfrm>
          <a:prstGeom prst="rect">
            <a:avLst/>
          </a:prstGeom>
        </p:spPr>
      </p:pic>
      <p:pic>
        <p:nvPicPr>
          <p:cNvPr id="7" name="Picture 6">
            <a:extLst>
              <a:ext uri="{FF2B5EF4-FFF2-40B4-BE49-F238E27FC236}">
                <a16:creationId xmlns:a16="http://schemas.microsoft.com/office/drawing/2014/main" id="{404D0C80-7E66-402C-A264-D5D799D12299}"/>
              </a:ext>
            </a:extLst>
          </p:cNvPr>
          <p:cNvPicPr>
            <a:picLocks noChangeAspect="1"/>
          </p:cNvPicPr>
          <p:nvPr/>
        </p:nvPicPr>
        <p:blipFill>
          <a:blip r:embed="rId4"/>
          <a:stretch>
            <a:fillRect/>
          </a:stretch>
        </p:blipFill>
        <p:spPr>
          <a:xfrm>
            <a:off x="3291597" y="5610764"/>
            <a:ext cx="5608806" cy="1005927"/>
          </a:xfrm>
          <a:prstGeom prst="rect">
            <a:avLst/>
          </a:prstGeom>
        </p:spPr>
      </p:pic>
      <p:sp>
        <p:nvSpPr>
          <p:cNvPr id="2" name="Rectangle 1">
            <a:extLst>
              <a:ext uri="{FF2B5EF4-FFF2-40B4-BE49-F238E27FC236}">
                <a16:creationId xmlns:a16="http://schemas.microsoft.com/office/drawing/2014/main" id="{62F39D90-77AB-48FB-A52F-8D51DDEA43CA}"/>
              </a:ext>
            </a:extLst>
          </p:cNvPr>
          <p:cNvSpPr/>
          <p:nvPr/>
        </p:nvSpPr>
        <p:spPr>
          <a:xfrm>
            <a:off x="7241105" y="1208015"/>
            <a:ext cx="4727230" cy="332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432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142613" y="22114"/>
            <a:ext cx="11988427" cy="828361"/>
          </a:xfrm>
        </p:spPr>
        <p:txBody>
          <a:bodyPr>
            <a:normAutofit/>
          </a:bodyPr>
          <a:lstStyle/>
          <a:p>
            <a:pPr marL="457200" lvl="1"/>
            <a:r>
              <a:rPr lang="en-US" sz="3200" dirty="0"/>
              <a:t>6. The Effectiveness of Teaching and Learning</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748938"/>
            <a:ext cx="10752909" cy="5258588"/>
          </a:xfrm>
        </p:spPr>
        <p:txBody>
          <a:bodyPr>
            <a:normAutofit lnSpcReduction="10000"/>
          </a:bodyPr>
          <a:lstStyle/>
          <a:p>
            <a:pPr marL="0" marR="0" indent="0">
              <a:lnSpc>
                <a:spcPct val="107000"/>
              </a:lnSpc>
              <a:spcBef>
                <a:spcPts val="0"/>
              </a:spcBef>
              <a:spcAft>
                <a:spcPts val="3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Criterion 4. Teaching and Learning: Evaluation and Improvement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institution demonstrates responsibility for the quality of its educational programs, learning environments, and support services, and it evaluates their effectiveness for student learning through processes designed to promote continuous improvement.</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ensures the quality of its educational offerings.</a:t>
            </a:r>
          </a:p>
          <a:p>
            <a:pPr marL="1257300" lvl="2" indent="-342900">
              <a:lnSpc>
                <a:spcPct val="107000"/>
              </a:lnSpc>
              <a:spcBef>
                <a:spcPts val="0"/>
              </a:spcBef>
              <a:spcAft>
                <a:spcPts val="300"/>
              </a:spcAft>
              <a:buFont typeface="+mj-lt"/>
              <a:buAutoNum type="arabicPeriod" startAt="5"/>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maintains specialized accreditation for its programs as appropriate to its educational purposes.</a:t>
            </a:r>
          </a:p>
          <a:p>
            <a:pPr marL="1257300" lvl="2" indent="-342900">
              <a:lnSpc>
                <a:spcPct val="107000"/>
              </a:lnSpc>
              <a:spcBef>
                <a:spcPts val="0"/>
              </a:spcBef>
              <a:spcAft>
                <a:spcPts val="300"/>
              </a:spcAft>
              <a:buFont typeface="+mj-lt"/>
              <a:buAutoNum type="arabicPeriod" startAt="6"/>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evaluates the success of its graduates. The institution ensures that the credentials it represents as preparation for advanced study or employment accomplish these purposes. For all programs, the institution looks to indicators it deems appropriate to its mission.</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4.B.</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engages in ongoing assessment of student learning as part of its commitment to the educational outcomes of its students.</a:t>
            </a:r>
          </a:p>
          <a:p>
            <a:pPr marL="1257300" lvl="2" indent="-342900">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has effective processes for assessment of student learning and for achievement of learning goals in academic and cocurricular offerings.</a:t>
            </a:r>
          </a:p>
          <a:p>
            <a:pPr marL="1257300" lvl="2" indent="-342900">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uses the information gained from assessment to improve student learning.</a:t>
            </a:r>
          </a:p>
          <a:p>
            <a:pPr marL="1257300" lvl="2" indent="-342900">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institution’s processes and methodologies to assess student learning reflect good practice, including the substantial participation of faculty, instructional and other relevant staff members.</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4.C.</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pursues educational improvement through goals and strategies that improve retention, persistence and completion rates in its degree and certificate programs.</a:t>
            </a:r>
          </a:p>
          <a:p>
            <a:pPr marL="1257300" lvl="2" indent="-342900">
              <a:lnSpc>
                <a:spcPct val="107000"/>
              </a:lnSpc>
              <a:spcBef>
                <a:spcPts val="0"/>
              </a:spcBef>
              <a:spcAft>
                <a:spcPts val="300"/>
              </a:spcAft>
              <a:buFont typeface="+mj-lt"/>
              <a:buAutoNum type="arabicPeriod" startAt="2"/>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collects and analyzes information on student retention, persistence and completion of its programs.</a:t>
            </a:r>
          </a:p>
          <a:p>
            <a:pPr marL="1257300" lvl="2" indent="-342900">
              <a:lnSpc>
                <a:spcPct val="107000"/>
              </a:lnSpc>
              <a:spcBef>
                <a:spcPts val="0"/>
              </a:spcBef>
              <a:spcAft>
                <a:spcPts val="300"/>
              </a:spcAft>
              <a:buFont typeface="+mj-lt"/>
              <a:buAutoNum type="arabicPeriod" startAt="2"/>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uses information on student retention, persistence and completion of programs to make improvements as warranted by the data.</a:t>
            </a:r>
          </a:p>
          <a:p>
            <a:pPr marL="1257300" lvl="2" indent="-342900">
              <a:lnSpc>
                <a:spcPct val="107000"/>
              </a:lnSpc>
              <a:spcBef>
                <a:spcPts val="0"/>
              </a:spcBef>
              <a:spcAft>
                <a:spcPts val="300"/>
              </a:spcAft>
              <a:buFont typeface="+mj-lt"/>
              <a:buAutoNum type="arabicPeriod" startAt="2"/>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institution’s processes and methodologies for collecting and analyzing information on student retention, persistence and completion of programs reflect good practice. (Institutions are not required to use IPEDS definitions in their determination of persistence or completion rates. Institutions are encouraged to choose measures that are suitable to their student populations, but institutions are accountable for the validity of their measures.)</a:t>
            </a:r>
          </a:p>
          <a:p>
            <a:pPr marL="0" marR="0" lvl="0" indent="0" algn="l" defTabSz="914400" rtl="0" eaLnBrk="1" fontAlgn="auto" latinLnBrk="0" hangingPunct="1">
              <a:lnSpc>
                <a:spcPct val="107000"/>
              </a:lnSpc>
              <a:spcBef>
                <a:spcPts val="0"/>
              </a:spcBef>
              <a:spcAft>
                <a:spcPts val="30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5695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DB746E-4B6D-4132-BAA2-A16E32F09163}"/>
              </a:ext>
            </a:extLst>
          </p:cNvPr>
          <p:cNvPicPr>
            <a:picLocks noChangeAspect="1"/>
          </p:cNvPicPr>
          <p:nvPr/>
        </p:nvPicPr>
        <p:blipFill>
          <a:blip r:embed="rId2"/>
          <a:stretch>
            <a:fillRect/>
          </a:stretch>
        </p:blipFill>
        <p:spPr>
          <a:xfrm>
            <a:off x="1492250" y="0"/>
            <a:ext cx="9207500" cy="6858000"/>
          </a:xfrm>
          <a:prstGeom prst="rect">
            <a:avLst/>
          </a:prstGeom>
        </p:spPr>
      </p:pic>
      <p:sp>
        <p:nvSpPr>
          <p:cNvPr id="7" name="Arrow: Right 6">
            <a:extLst>
              <a:ext uri="{FF2B5EF4-FFF2-40B4-BE49-F238E27FC236}">
                <a16:creationId xmlns:a16="http://schemas.microsoft.com/office/drawing/2014/main" id="{D79B484C-81AA-4D8D-9DD9-D74C927F3268}"/>
              </a:ext>
            </a:extLst>
          </p:cNvPr>
          <p:cNvSpPr/>
          <p:nvPr/>
        </p:nvSpPr>
        <p:spPr>
          <a:xfrm>
            <a:off x="632913" y="3701143"/>
            <a:ext cx="809897" cy="400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7615AF6-ED04-40FF-BF8B-255E95C51F49}"/>
              </a:ext>
            </a:extLst>
          </p:cNvPr>
          <p:cNvSpPr/>
          <p:nvPr/>
        </p:nvSpPr>
        <p:spPr>
          <a:xfrm>
            <a:off x="879701" y="4167052"/>
            <a:ext cx="587829" cy="1785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6017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0F4A525-9CFF-493B-81A0-E635BF93966C}"/>
              </a:ext>
            </a:extLst>
          </p:cNvPr>
          <p:cNvPicPr>
            <a:picLocks noChangeAspect="1"/>
          </p:cNvPicPr>
          <p:nvPr/>
        </p:nvPicPr>
        <p:blipFill>
          <a:blip r:embed="rId4"/>
          <a:stretch>
            <a:fillRect/>
          </a:stretch>
        </p:blipFill>
        <p:spPr>
          <a:xfrm>
            <a:off x="0" y="1386696"/>
            <a:ext cx="12109839" cy="4084608"/>
          </a:xfrm>
          <a:prstGeom prst="rect">
            <a:avLst/>
          </a:prstGeom>
        </p:spPr>
      </p:pic>
      <p:sp>
        <p:nvSpPr>
          <p:cNvPr id="13" name="Title 16">
            <a:extLst>
              <a:ext uri="{FF2B5EF4-FFF2-40B4-BE49-F238E27FC236}">
                <a16:creationId xmlns:a16="http://schemas.microsoft.com/office/drawing/2014/main" id="{108652BF-2A13-4E10-A66B-66277F75FE66}"/>
              </a:ext>
            </a:extLst>
          </p:cNvPr>
          <p:cNvSpPr>
            <a:spLocks noGrp="1"/>
          </p:cNvSpPr>
          <p:nvPr>
            <p:ph type="title"/>
          </p:nvPr>
        </p:nvSpPr>
        <p:spPr>
          <a:xfrm>
            <a:off x="838200" y="22115"/>
            <a:ext cx="10515600" cy="927120"/>
          </a:xfrm>
        </p:spPr>
        <p:txBody>
          <a:bodyPr/>
          <a:lstStyle/>
          <a:p>
            <a:r>
              <a:rPr lang="en-US" dirty="0"/>
              <a:t>Evidence Identification Sheets</a:t>
            </a:r>
          </a:p>
        </p:txBody>
      </p:sp>
      <p:sp>
        <p:nvSpPr>
          <p:cNvPr id="11" name="Rectangle 10">
            <a:extLst>
              <a:ext uri="{FF2B5EF4-FFF2-40B4-BE49-F238E27FC236}">
                <a16:creationId xmlns:a16="http://schemas.microsoft.com/office/drawing/2014/main" id="{C27E36C0-8C16-4F8B-A77A-C8270E0B4EE4}"/>
              </a:ext>
            </a:extLst>
          </p:cNvPr>
          <p:cNvSpPr/>
          <p:nvPr/>
        </p:nvSpPr>
        <p:spPr>
          <a:xfrm>
            <a:off x="82161" y="2151017"/>
            <a:ext cx="5552285" cy="1088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3D0C5E-BBE5-47AF-BD8F-1E423BDAE095}"/>
              </a:ext>
            </a:extLst>
          </p:cNvPr>
          <p:cNvSpPr/>
          <p:nvPr/>
        </p:nvSpPr>
        <p:spPr>
          <a:xfrm>
            <a:off x="5634446" y="2150822"/>
            <a:ext cx="3056708" cy="1088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088A995-E883-4021-AEC8-B7EC710C525F}"/>
              </a:ext>
            </a:extLst>
          </p:cNvPr>
          <p:cNvSpPr/>
          <p:nvPr/>
        </p:nvSpPr>
        <p:spPr>
          <a:xfrm>
            <a:off x="8691154" y="2151017"/>
            <a:ext cx="3344092" cy="1088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Badge 1 with solid fill">
            <a:extLst>
              <a:ext uri="{FF2B5EF4-FFF2-40B4-BE49-F238E27FC236}">
                <a16:creationId xmlns:a16="http://schemas.microsoft.com/office/drawing/2014/main" id="{2B2310B8-9E2F-454E-9642-17A7844EDA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59" y="2806810"/>
            <a:ext cx="451515" cy="451515"/>
          </a:xfrm>
          <a:prstGeom prst="rect">
            <a:avLst/>
          </a:prstGeom>
        </p:spPr>
      </p:pic>
      <p:pic>
        <p:nvPicPr>
          <p:cNvPr id="20" name="Graphic 19" descr="Badge with solid fill">
            <a:extLst>
              <a:ext uri="{FF2B5EF4-FFF2-40B4-BE49-F238E27FC236}">
                <a16:creationId xmlns:a16="http://schemas.microsoft.com/office/drawing/2014/main" id="{5BFD5A2D-85F7-4CF5-B681-6533576322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6393" y="2808539"/>
            <a:ext cx="448056" cy="448056"/>
          </a:xfrm>
          <a:prstGeom prst="rect">
            <a:avLst/>
          </a:prstGeom>
        </p:spPr>
      </p:pic>
      <p:pic>
        <p:nvPicPr>
          <p:cNvPr id="22" name="Graphic 21" descr="Badge 3 with solid fill">
            <a:extLst>
              <a:ext uri="{FF2B5EF4-FFF2-40B4-BE49-F238E27FC236}">
                <a16:creationId xmlns:a16="http://schemas.microsoft.com/office/drawing/2014/main" id="{C10B7FD8-B3DC-4AB1-8093-F763B05F5C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73101" y="2808539"/>
            <a:ext cx="448056" cy="448056"/>
          </a:xfrm>
          <a:prstGeom prst="rect">
            <a:avLst/>
          </a:prstGeom>
        </p:spPr>
      </p:pic>
    </p:spTree>
    <p:extLst>
      <p:ext uri="{BB962C8B-B14F-4D97-AF65-F5344CB8AC3E}">
        <p14:creationId xmlns:p14="http://schemas.microsoft.com/office/powerpoint/2010/main" val="281186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lstStyle/>
          <a:p>
            <a:r>
              <a:rPr lang="en-US" dirty="0"/>
              <a:t>HLC Open Pathway</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graphicFrame>
        <p:nvGraphicFramePr>
          <p:cNvPr id="9" name="Content Placeholder 4">
            <a:extLst>
              <a:ext uri="{FF2B5EF4-FFF2-40B4-BE49-F238E27FC236}">
                <a16:creationId xmlns:a16="http://schemas.microsoft.com/office/drawing/2014/main" id="{4B682261-4EF9-4C36-ABC7-EC34A1A27BC1}"/>
              </a:ext>
            </a:extLst>
          </p:cNvPr>
          <p:cNvGraphicFramePr>
            <a:graphicFrameLocks/>
          </p:cNvGraphicFramePr>
          <p:nvPr>
            <p:extLst>
              <p:ext uri="{D42A27DB-BD31-4B8C-83A1-F6EECF244321}">
                <p14:modId xmlns:p14="http://schemas.microsoft.com/office/powerpoint/2010/main" val="3140278920"/>
              </p:ext>
            </p:extLst>
          </p:nvPr>
        </p:nvGraphicFramePr>
        <p:xfrm>
          <a:off x="859220" y="1379261"/>
          <a:ext cx="478893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29C67D1C-C80A-42A8-8A1C-FAE38AB05A68}"/>
              </a:ext>
            </a:extLst>
          </p:cNvPr>
          <p:cNvSpPr txBox="1"/>
          <p:nvPr/>
        </p:nvSpPr>
        <p:spPr>
          <a:xfrm>
            <a:off x="6543852" y="2247057"/>
            <a:ext cx="5444948" cy="236988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94E"/>
                </a:solidFill>
                <a:effectLst/>
                <a:uLnTx/>
                <a:uFillTx/>
                <a:latin typeface="Arial" panose="020B0604020202020204"/>
                <a:ea typeface="+mn-ea"/>
                <a:cs typeface="+mn-cs"/>
              </a:rPr>
              <a:t>Next Steps Timeline</a:t>
            </a:r>
          </a:p>
          <a:p>
            <a:pPr marL="0" marR="0" lvl="0" indent="0" algn="ctr" defTabSz="609585" rtl="0" eaLnBrk="1" fontAlgn="auto" latinLnBrk="0" hangingPunct="1">
              <a:lnSpc>
                <a:spcPct val="100000"/>
              </a:lnSpc>
              <a:spcBef>
                <a:spcPts val="0"/>
              </a:spcBef>
              <a:spcAft>
                <a:spcPts val="0"/>
              </a:spcAft>
              <a:buClrTx/>
              <a:buSzTx/>
              <a:buFontTx/>
              <a:buNone/>
              <a:tabLst/>
              <a:defRPr/>
            </a:pPr>
            <a:endParaRPr lang="en-US" dirty="0">
              <a:solidFill>
                <a:srgbClr val="00694E"/>
              </a:solidFill>
              <a:latin typeface="Arial" panose="020B0604020202020204"/>
            </a:endParaRPr>
          </a:p>
          <a:p>
            <a:pPr marL="0" marR="0" lvl="0" indent="0"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Quality Initiative Proposal   	    06/01/2022</a:t>
            </a:r>
          </a:p>
          <a:p>
            <a:pPr marL="0" marR="0" lvl="0" indent="0" defTabSz="609585"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a:rPr>
              <a:t>Quality Initiative Report      		    06/01/2024</a:t>
            </a:r>
          </a:p>
          <a:p>
            <a:pPr marL="0" marR="0" lvl="0" indent="0"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Assurance Argument (Self Study)   08/01/2024</a:t>
            </a:r>
          </a:p>
          <a:p>
            <a:pPr marL="0" marR="0" lvl="0" indent="0" defTabSz="609585"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a:rPr>
              <a:t>Federal Compliance Review  	       Fall 2024</a:t>
            </a:r>
          </a:p>
          <a:p>
            <a:pPr marL="0" marR="0" lvl="0" indent="0" defTabSz="609585"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a:rPr>
              <a:t>Comprehensive Evaluation Visit 	       Fall 2024</a:t>
            </a: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52091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FD35AE-8959-4762-B03B-B6DE2A8E8B38}"/>
              </a:ext>
            </a:extLst>
          </p:cNvPr>
          <p:cNvSpPr/>
          <p:nvPr/>
        </p:nvSpPr>
        <p:spPr>
          <a:xfrm>
            <a:off x="0" y="1758461"/>
            <a:ext cx="12192000" cy="3634153"/>
          </a:xfrm>
          <a:prstGeom prst="rect">
            <a:avLst/>
          </a:prstGeom>
          <a:solidFill>
            <a:srgbClr val="00694E"/>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29BEEA39-017C-4213-926F-18A7D370C071}"/>
              </a:ext>
            </a:extLst>
          </p:cNvPr>
          <p:cNvSpPr txBox="1">
            <a:spLocks/>
          </p:cNvSpPr>
          <p:nvPr/>
        </p:nvSpPr>
        <p:spPr>
          <a:xfrm>
            <a:off x="1070290" y="2974418"/>
            <a:ext cx="9232813" cy="1202240"/>
          </a:xfrm>
          <a:prstGeom prst="rect">
            <a:avLst/>
          </a:prstGeom>
        </p:spPr>
        <p:txBody>
          <a:bodyPr vert="horz" lIns="0" tIns="0" rIns="121920" bIns="60960" rtlCol="0" anchor="t">
            <a:normAutofit fontScale="92500" lnSpcReduction="10000"/>
          </a:bodyPr>
          <a:lstStyle>
            <a:lvl1pPr algn="l" defTabSz="457189" rtl="0" eaLnBrk="1" latinLnBrk="0" hangingPunct="1">
              <a:spcBef>
                <a:spcPct val="0"/>
              </a:spcBef>
              <a:buNone/>
              <a:defRPr sz="2400" kern="1200">
                <a:solidFill>
                  <a:schemeClr val="bg1"/>
                </a:solidFill>
                <a:latin typeface="Arial"/>
                <a:ea typeface="+mj-ea"/>
                <a:cs typeface="+mj-cs"/>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a:ea typeface="+mj-ea"/>
                <a:cs typeface="+mj-cs"/>
              </a:rPr>
              <a:t>Part 2:</a:t>
            </a:r>
          </a:p>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Arial"/>
                <a:ea typeface="+mj-ea"/>
                <a:cs typeface="+mj-cs"/>
              </a:rPr>
              <a:t>Evidence Collection</a:t>
            </a:r>
          </a:p>
        </p:txBody>
      </p:sp>
      <p:pic>
        <p:nvPicPr>
          <p:cNvPr id="5" name="Picture 4" descr="A picture containing logo&#10;&#10;Description automatically generated">
            <a:extLst>
              <a:ext uri="{FF2B5EF4-FFF2-40B4-BE49-F238E27FC236}">
                <a16:creationId xmlns:a16="http://schemas.microsoft.com/office/drawing/2014/main" id="{E15D19A8-ED47-493C-A283-F6A580284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105" y="334396"/>
            <a:ext cx="4727230" cy="1130989"/>
          </a:xfrm>
          <a:prstGeom prst="rect">
            <a:avLst/>
          </a:prstGeom>
        </p:spPr>
      </p:pic>
      <p:pic>
        <p:nvPicPr>
          <p:cNvPr id="7" name="Picture 6">
            <a:extLst>
              <a:ext uri="{FF2B5EF4-FFF2-40B4-BE49-F238E27FC236}">
                <a16:creationId xmlns:a16="http://schemas.microsoft.com/office/drawing/2014/main" id="{404D0C80-7E66-402C-A264-D5D799D12299}"/>
              </a:ext>
            </a:extLst>
          </p:cNvPr>
          <p:cNvPicPr>
            <a:picLocks noChangeAspect="1"/>
          </p:cNvPicPr>
          <p:nvPr/>
        </p:nvPicPr>
        <p:blipFill>
          <a:blip r:embed="rId4"/>
          <a:stretch>
            <a:fillRect/>
          </a:stretch>
        </p:blipFill>
        <p:spPr>
          <a:xfrm>
            <a:off x="3291597" y="5610764"/>
            <a:ext cx="5608806" cy="1005927"/>
          </a:xfrm>
          <a:prstGeom prst="rect">
            <a:avLst/>
          </a:prstGeom>
        </p:spPr>
      </p:pic>
      <p:sp>
        <p:nvSpPr>
          <p:cNvPr id="2" name="Rectangle 1">
            <a:extLst>
              <a:ext uri="{FF2B5EF4-FFF2-40B4-BE49-F238E27FC236}">
                <a16:creationId xmlns:a16="http://schemas.microsoft.com/office/drawing/2014/main" id="{62F39D90-77AB-48FB-A52F-8D51DDEA43CA}"/>
              </a:ext>
            </a:extLst>
          </p:cNvPr>
          <p:cNvSpPr/>
          <p:nvPr/>
        </p:nvSpPr>
        <p:spPr>
          <a:xfrm>
            <a:off x="7241105" y="1208015"/>
            <a:ext cx="4727230" cy="332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61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7BAF96B-0205-4572-962B-BB5AD071CF48}"/>
              </a:ext>
            </a:extLst>
          </p:cNvPr>
          <p:cNvPicPr>
            <a:picLocks noChangeAspect="1"/>
          </p:cNvPicPr>
          <p:nvPr/>
        </p:nvPicPr>
        <p:blipFill>
          <a:blip r:embed="rId4"/>
          <a:stretch>
            <a:fillRect/>
          </a:stretch>
        </p:blipFill>
        <p:spPr>
          <a:xfrm>
            <a:off x="2424112" y="1409700"/>
            <a:ext cx="7291388" cy="4016024"/>
          </a:xfrm>
          <a:prstGeom prst="rect">
            <a:avLst/>
          </a:prstGeom>
        </p:spPr>
      </p:pic>
    </p:spTree>
    <p:extLst>
      <p:ext uri="{BB962C8B-B14F-4D97-AF65-F5344CB8AC3E}">
        <p14:creationId xmlns:p14="http://schemas.microsoft.com/office/powerpoint/2010/main" val="157982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FD35AE-8959-4762-B03B-B6DE2A8E8B38}"/>
              </a:ext>
            </a:extLst>
          </p:cNvPr>
          <p:cNvSpPr/>
          <p:nvPr/>
        </p:nvSpPr>
        <p:spPr>
          <a:xfrm>
            <a:off x="0" y="1758461"/>
            <a:ext cx="12192000" cy="3634153"/>
          </a:xfrm>
          <a:prstGeom prst="rect">
            <a:avLst/>
          </a:prstGeom>
          <a:solidFill>
            <a:srgbClr val="00694E"/>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29BEEA39-017C-4213-926F-18A7D370C071}"/>
              </a:ext>
            </a:extLst>
          </p:cNvPr>
          <p:cNvSpPr txBox="1">
            <a:spLocks/>
          </p:cNvSpPr>
          <p:nvPr/>
        </p:nvSpPr>
        <p:spPr>
          <a:xfrm>
            <a:off x="1070290" y="2974418"/>
            <a:ext cx="9232813" cy="1202240"/>
          </a:xfrm>
          <a:prstGeom prst="rect">
            <a:avLst/>
          </a:prstGeom>
        </p:spPr>
        <p:txBody>
          <a:bodyPr vert="horz" lIns="0" tIns="0" rIns="121920" bIns="60960" rtlCol="0" anchor="t">
            <a:normAutofit fontScale="92500" lnSpcReduction="10000"/>
          </a:bodyPr>
          <a:lstStyle>
            <a:lvl1pPr algn="l" defTabSz="457189" rtl="0" eaLnBrk="1" latinLnBrk="0" hangingPunct="1">
              <a:spcBef>
                <a:spcPct val="0"/>
              </a:spcBef>
              <a:buNone/>
              <a:defRPr sz="2400" kern="1200">
                <a:solidFill>
                  <a:schemeClr val="bg1"/>
                </a:solidFill>
                <a:latin typeface="Arial"/>
                <a:ea typeface="+mj-ea"/>
                <a:cs typeface="+mj-cs"/>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a:ea typeface="+mj-ea"/>
                <a:cs typeface="+mj-cs"/>
              </a:rPr>
              <a:t>Part 3:</a:t>
            </a:r>
          </a:p>
          <a:p>
            <a:pPr marL="0" marR="0" lvl="0" indent="0" algn="l" defTabSz="457189" rtl="0" eaLnBrk="1" fontAlgn="auto" latinLnBrk="0" hangingPunct="1">
              <a:lnSpc>
                <a:spcPct val="100000"/>
              </a:lnSpc>
              <a:spcBef>
                <a:spcPct val="0"/>
              </a:spcBef>
              <a:spcAft>
                <a:spcPts val="0"/>
              </a:spcAft>
              <a:buClrTx/>
              <a:buSzTx/>
              <a:buFontTx/>
              <a:buNone/>
              <a:tabLst/>
              <a:defRPr/>
            </a:pPr>
            <a:r>
              <a:rPr lang="en-US" sz="3900" dirty="0">
                <a:solidFill>
                  <a:prstClr val="white"/>
                </a:solidFill>
              </a:rPr>
              <a:t>Evidence Review &amp; Recommendations</a:t>
            </a:r>
            <a:endParaRPr kumimoji="0" lang="en-US" sz="3900" b="0" i="0" u="none" strike="noStrike" kern="1200" cap="none" spc="0" normalizeH="0" baseline="0" noProof="0" dirty="0">
              <a:ln>
                <a:noFill/>
              </a:ln>
              <a:solidFill>
                <a:prstClr val="white"/>
              </a:solidFill>
              <a:effectLst/>
              <a:uLnTx/>
              <a:uFillTx/>
              <a:latin typeface="Arial"/>
              <a:ea typeface="+mj-ea"/>
              <a:cs typeface="+mj-cs"/>
            </a:endParaRPr>
          </a:p>
        </p:txBody>
      </p:sp>
      <p:pic>
        <p:nvPicPr>
          <p:cNvPr id="5" name="Picture 4" descr="A picture containing logo&#10;&#10;Description automatically generated">
            <a:extLst>
              <a:ext uri="{FF2B5EF4-FFF2-40B4-BE49-F238E27FC236}">
                <a16:creationId xmlns:a16="http://schemas.microsoft.com/office/drawing/2014/main" id="{E15D19A8-ED47-493C-A283-F6A580284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105" y="334396"/>
            <a:ext cx="4727230" cy="1130989"/>
          </a:xfrm>
          <a:prstGeom prst="rect">
            <a:avLst/>
          </a:prstGeom>
        </p:spPr>
      </p:pic>
      <p:pic>
        <p:nvPicPr>
          <p:cNvPr id="7" name="Picture 6">
            <a:extLst>
              <a:ext uri="{FF2B5EF4-FFF2-40B4-BE49-F238E27FC236}">
                <a16:creationId xmlns:a16="http://schemas.microsoft.com/office/drawing/2014/main" id="{404D0C80-7E66-402C-A264-D5D799D12299}"/>
              </a:ext>
            </a:extLst>
          </p:cNvPr>
          <p:cNvPicPr>
            <a:picLocks noChangeAspect="1"/>
          </p:cNvPicPr>
          <p:nvPr/>
        </p:nvPicPr>
        <p:blipFill>
          <a:blip r:embed="rId4"/>
          <a:stretch>
            <a:fillRect/>
          </a:stretch>
        </p:blipFill>
        <p:spPr>
          <a:xfrm>
            <a:off x="3291597" y="5610764"/>
            <a:ext cx="5608806" cy="1005927"/>
          </a:xfrm>
          <a:prstGeom prst="rect">
            <a:avLst/>
          </a:prstGeom>
        </p:spPr>
      </p:pic>
      <p:sp>
        <p:nvSpPr>
          <p:cNvPr id="2" name="Rectangle 1">
            <a:extLst>
              <a:ext uri="{FF2B5EF4-FFF2-40B4-BE49-F238E27FC236}">
                <a16:creationId xmlns:a16="http://schemas.microsoft.com/office/drawing/2014/main" id="{62F39D90-77AB-48FB-A52F-8D51DDEA43CA}"/>
              </a:ext>
            </a:extLst>
          </p:cNvPr>
          <p:cNvSpPr/>
          <p:nvPr/>
        </p:nvSpPr>
        <p:spPr>
          <a:xfrm>
            <a:off x="7241105" y="1208015"/>
            <a:ext cx="4727230" cy="332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874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5381F3E-7ABF-4C44-970B-3B14EEB2EC3C}"/>
              </a:ext>
            </a:extLst>
          </p:cNvPr>
          <p:cNvPicPr>
            <a:picLocks noChangeAspect="1"/>
          </p:cNvPicPr>
          <p:nvPr/>
        </p:nvPicPr>
        <p:blipFill>
          <a:blip r:embed="rId4"/>
          <a:stretch>
            <a:fillRect/>
          </a:stretch>
        </p:blipFill>
        <p:spPr>
          <a:xfrm>
            <a:off x="3033289" y="0"/>
            <a:ext cx="6125421" cy="6858000"/>
          </a:xfrm>
          <a:prstGeom prst="rect">
            <a:avLst/>
          </a:prstGeom>
        </p:spPr>
      </p:pic>
    </p:spTree>
    <p:extLst>
      <p:ext uri="{BB962C8B-B14F-4D97-AF65-F5344CB8AC3E}">
        <p14:creationId xmlns:p14="http://schemas.microsoft.com/office/powerpoint/2010/main" val="3566630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4F575C6-77F4-42F0-BE81-4408E4189BEB}"/>
              </a:ext>
            </a:extLst>
          </p:cNvPr>
          <p:cNvPicPr>
            <a:picLocks noChangeAspect="1"/>
          </p:cNvPicPr>
          <p:nvPr/>
        </p:nvPicPr>
        <p:blipFill>
          <a:blip r:embed="rId4"/>
          <a:stretch>
            <a:fillRect/>
          </a:stretch>
        </p:blipFill>
        <p:spPr>
          <a:xfrm>
            <a:off x="2976562" y="900112"/>
            <a:ext cx="6238875" cy="4581525"/>
          </a:xfrm>
          <a:prstGeom prst="rect">
            <a:avLst/>
          </a:prstGeom>
        </p:spPr>
      </p:pic>
    </p:spTree>
    <p:extLst>
      <p:ext uri="{BB962C8B-B14F-4D97-AF65-F5344CB8AC3E}">
        <p14:creationId xmlns:p14="http://schemas.microsoft.com/office/powerpoint/2010/main" val="3162020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54DD1EA-4117-4BE0-8247-520B75EBCF98}"/>
              </a:ext>
            </a:extLst>
          </p:cNvPr>
          <p:cNvPicPr>
            <a:picLocks noChangeAspect="1"/>
          </p:cNvPicPr>
          <p:nvPr/>
        </p:nvPicPr>
        <p:blipFill>
          <a:blip r:embed="rId4"/>
          <a:stretch>
            <a:fillRect/>
          </a:stretch>
        </p:blipFill>
        <p:spPr>
          <a:xfrm>
            <a:off x="2632177" y="165896"/>
            <a:ext cx="6927646" cy="5841629"/>
          </a:xfrm>
          <a:prstGeom prst="rect">
            <a:avLst/>
          </a:prstGeom>
        </p:spPr>
      </p:pic>
    </p:spTree>
    <p:extLst>
      <p:ext uri="{BB962C8B-B14F-4D97-AF65-F5344CB8AC3E}">
        <p14:creationId xmlns:p14="http://schemas.microsoft.com/office/powerpoint/2010/main" val="237489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FD35AE-8959-4762-B03B-B6DE2A8E8B38}"/>
              </a:ext>
            </a:extLst>
          </p:cNvPr>
          <p:cNvSpPr/>
          <p:nvPr/>
        </p:nvSpPr>
        <p:spPr>
          <a:xfrm>
            <a:off x="0" y="1758461"/>
            <a:ext cx="12192000" cy="3634153"/>
          </a:xfrm>
          <a:prstGeom prst="rect">
            <a:avLst/>
          </a:prstGeom>
          <a:solidFill>
            <a:srgbClr val="00694E"/>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29BEEA39-017C-4213-926F-18A7D370C071}"/>
              </a:ext>
            </a:extLst>
          </p:cNvPr>
          <p:cNvSpPr txBox="1">
            <a:spLocks/>
          </p:cNvSpPr>
          <p:nvPr/>
        </p:nvSpPr>
        <p:spPr>
          <a:xfrm>
            <a:off x="1070290" y="2974418"/>
            <a:ext cx="9232813" cy="1202240"/>
          </a:xfrm>
          <a:prstGeom prst="rect">
            <a:avLst/>
          </a:prstGeom>
        </p:spPr>
        <p:txBody>
          <a:bodyPr vert="horz" lIns="0" tIns="0" rIns="121920" bIns="60960" rtlCol="0" anchor="t">
            <a:normAutofit/>
          </a:bodyPr>
          <a:lstStyle>
            <a:lvl1pPr algn="l" defTabSz="457189" rtl="0" eaLnBrk="1" latinLnBrk="0" hangingPunct="1">
              <a:spcBef>
                <a:spcPct val="0"/>
              </a:spcBef>
              <a:buNone/>
              <a:defRPr sz="2400" kern="1200">
                <a:solidFill>
                  <a:schemeClr val="bg1"/>
                </a:solidFill>
                <a:latin typeface="Arial"/>
                <a:ea typeface="+mj-ea"/>
                <a:cs typeface="+mj-cs"/>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a:ea typeface="+mj-ea"/>
                <a:cs typeface="+mj-cs"/>
              </a:rPr>
              <a:t>Committee Organization</a:t>
            </a:r>
            <a:endParaRPr kumimoji="0" lang="en-US" sz="3900" b="0" i="0" u="none" strike="noStrike" kern="1200" cap="none" spc="0" normalizeH="0" baseline="0" noProof="0" dirty="0">
              <a:ln>
                <a:noFill/>
              </a:ln>
              <a:solidFill>
                <a:prstClr val="white"/>
              </a:solidFill>
              <a:effectLst/>
              <a:uLnTx/>
              <a:uFillTx/>
              <a:latin typeface="Arial"/>
              <a:ea typeface="+mj-ea"/>
              <a:cs typeface="+mj-cs"/>
            </a:endParaRPr>
          </a:p>
        </p:txBody>
      </p:sp>
      <p:pic>
        <p:nvPicPr>
          <p:cNvPr id="5" name="Picture 4" descr="A picture containing logo&#10;&#10;Description automatically generated">
            <a:extLst>
              <a:ext uri="{FF2B5EF4-FFF2-40B4-BE49-F238E27FC236}">
                <a16:creationId xmlns:a16="http://schemas.microsoft.com/office/drawing/2014/main" id="{E15D19A8-ED47-493C-A283-F6A580284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105" y="334396"/>
            <a:ext cx="4727230" cy="1130989"/>
          </a:xfrm>
          <a:prstGeom prst="rect">
            <a:avLst/>
          </a:prstGeom>
        </p:spPr>
      </p:pic>
      <p:pic>
        <p:nvPicPr>
          <p:cNvPr id="7" name="Picture 6">
            <a:extLst>
              <a:ext uri="{FF2B5EF4-FFF2-40B4-BE49-F238E27FC236}">
                <a16:creationId xmlns:a16="http://schemas.microsoft.com/office/drawing/2014/main" id="{404D0C80-7E66-402C-A264-D5D799D12299}"/>
              </a:ext>
            </a:extLst>
          </p:cNvPr>
          <p:cNvPicPr>
            <a:picLocks noChangeAspect="1"/>
          </p:cNvPicPr>
          <p:nvPr/>
        </p:nvPicPr>
        <p:blipFill>
          <a:blip r:embed="rId4"/>
          <a:stretch>
            <a:fillRect/>
          </a:stretch>
        </p:blipFill>
        <p:spPr>
          <a:xfrm>
            <a:off x="3291597" y="5610764"/>
            <a:ext cx="5608806" cy="1005927"/>
          </a:xfrm>
          <a:prstGeom prst="rect">
            <a:avLst/>
          </a:prstGeom>
        </p:spPr>
      </p:pic>
      <p:sp>
        <p:nvSpPr>
          <p:cNvPr id="2" name="Rectangle 1">
            <a:extLst>
              <a:ext uri="{FF2B5EF4-FFF2-40B4-BE49-F238E27FC236}">
                <a16:creationId xmlns:a16="http://schemas.microsoft.com/office/drawing/2014/main" id="{62F39D90-77AB-48FB-A52F-8D51DDEA43CA}"/>
              </a:ext>
            </a:extLst>
          </p:cNvPr>
          <p:cNvSpPr/>
          <p:nvPr/>
        </p:nvSpPr>
        <p:spPr>
          <a:xfrm>
            <a:off x="7241105" y="1208015"/>
            <a:ext cx="4727230" cy="332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093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13" name="Title 16">
            <a:extLst>
              <a:ext uri="{FF2B5EF4-FFF2-40B4-BE49-F238E27FC236}">
                <a16:creationId xmlns:a16="http://schemas.microsoft.com/office/drawing/2014/main" id="{108652BF-2A13-4E10-A66B-66277F75FE66}"/>
              </a:ext>
            </a:extLst>
          </p:cNvPr>
          <p:cNvSpPr>
            <a:spLocks noGrp="1"/>
          </p:cNvSpPr>
          <p:nvPr>
            <p:ph type="title"/>
          </p:nvPr>
        </p:nvSpPr>
        <p:spPr>
          <a:xfrm>
            <a:off x="838200" y="317390"/>
            <a:ext cx="10515600" cy="927120"/>
          </a:xfrm>
        </p:spPr>
        <p:txBody>
          <a:bodyPr>
            <a:normAutofit fontScale="90000"/>
          </a:bodyPr>
          <a:lstStyle/>
          <a:p>
            <a:r>
              <a:rPr lang="en-US" dirty="0"/>
              <a:t>Teams Group:</a:t>
            </a:r>
            <a:br>
              <a:rPr lang="en-US" dirty="0"/>
            </a:br>
            <a:r>
              <a:rPr lang="en-US" sz="4000" dirty="0"/>
              <a:t>Institutional Accreditation Committees</a:t>
            </a:r>
            <a:endParaRPr lang="en-US" dirty="0"/>
          </a:p>
        </p:txBody>
      </p:sp>
      <p:pic>
        <p:nvPicPr>
          <p:cNvPr id="4" name="Picture 3">
            <a:extLst>
              <a:ext uri="{FF2B5EF4-FFF2-40B4-BE49-F238E27FC236}">
                <a16:creationId xmlns:a16="http://schemas.microsoft.com/office/drawing/2014/main" id="{A2F8FFE9-5954-4F32-B297-6195FDA480EF}"/>
              </a:ext>
            </a:extLst>
          </p:cNvPr>
          <p:cNvPicPr>
            <a:picLocks noChangeAspect="1"/>
          </p:cNvPicPr>
          <p:nvPr/>
        </p:nvPicPr>
        <p:blipFill>
          <a:blip r:embed="rId4"/>
          <a:stretch>
            <a:fillRect/>
          </a:stretch>
        </p:blipFill>
        <p:spPr>
          <a:xfrm>
            <a:off x="3992178" y="1764506"/>
            <a:ext cx="4207643" cy="3328988"/>
          </a:xfrm>
          <a:prstGeom prst="rect">
            <a:avLst/>
          </a:prstGeom>
        </p:spPr>
      </p:pic>
    </p:spTree>
    <p:extLst>
      <p:ext uri="{BB962C8B-B14F-4D97-AF65-F5344CB8AC3E}">
        <p14:creationId xmlns:p14="http://schemas.microsoft.com/office/powerpoint/2010/main" val="852834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13" name="Title 16">
            <a:extLst>
              <a:ext uri="{FF2B5EF4-FFF2-40B4-BE49-F238E27FC236}">
                <a16:creationId xmlns:a16="http://schemas.microsoft.com/office/drawing/2014/main" id="{108652BF-2A13-4E10-A66B-66277F75FE66}"/>
              </a:ext>
            </a:extLst>
          </p:cNvPr>
          <p:cNvSpPr>
            <a:spLocks noGrp="1"/>
          </p:cNvSpPr>
          <p:nvPr>
            <p:ph type="title"/>
          </p:nvPr>
        </p:nvSpPr>
        <p:spPr>
          <a:xfrm>
            <a:off x="838200" y="317390"/>
            <a:ext cx="10515600" cy="927120"/>
          </a:xfrm>
        </p:spPr>
        <p:txBody>
          <a:bodyPr>
            <a:normAutofit fontScale="90000"/>
          </a:bodyPr>
          <a:lstStyle/>
          <a:p>
            <a:r>
              <a:rPr lang="en-US" dirty="0"/>
              <a:t>Teams Group:</a:t>
            </a:r>
            <a:br>
              <a:rPr lang="en-US" dirty="0"/>
            </a:br>
            <a:r>
              <a:rPr lang="en-US" sz="4000" dirty="0"/>
              <a:t>Institutional Accreditation Committees</a:t>
            </a:r>
            <a:endParaRPr lang="en-US" dirty="0"/>
          </a:p>
        </p:txBody>
      </p:sp>
      <p:pic>
        <p:nvPicPr>
          <p:cNvPr id="5" name="Picture 4">
            <a:extLst>
              <a:ext uri="{FF2B5EF4-FFF2-40B4-BE49-F238E27FC236}">
                <a16:creationId xmlns:a16="http://schemas.microsoft.com/office/drawing/2014/main" id="{5D0A5EC1-DE7B-4D24-AF47-71987A8CE52F}"/>
              </a:ext>
            </a:extLst>
          </p:cNvPr>
          <p:cNvPicPr>
            <a:picLocks noChangeAspect="1"/>
          </p:cNvPicPr>
          <p:nvPr/>
        </p:nvPicPr>
        <p:blipFill>
          <a:blip r:embed="rId4"/>
          <a:stretch>
            <a:fillRect/>
          </a:stretch>
        </p:blipFill>
        <p:spPr>
          <a:xfrm>
            <a:off x="2795587" y="1590675"/>
            <a:ext cx="6600825" cy="3676650"/>
          </a:xfrm>
          <a:prstGeom prst="rect">
            <a:avLst/>
          </a:prstGeom>
        </p:spPr>
      </p:pic>
    </p:spTree>
    <p:extLst>
      <p:ext uri="{BB962C8B-B14F-4D97-AF65-F5344CB8AC3E}">
        <p14:creationId xmlns:p14="http://schemas.microsoft.com/office/powerpoint/2010/main" val="4165812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5"/>
            <a:ext cx="10515600" cy="927120"/>
          </a:xfrm>
        </p:spPr>
        <p:txBody>
          <a:bodyPr/>
          <a:lstStyle/>
          <a:p>
            <a:r>
              <a:rPr lang="en-US" dirty="0"/>
              <a:t>HLC Evidence Collection Committees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3CE46B9E-0F4E-4F51-BB5C-4911B1079CB7}"/>
              </a:ext>
            </a:extLst>
          </p:cNvPr>
          <p:cNvGraphicFramePr>
            <a:graphicFrameLocks noGrp="1"/>
          </p:cNvGraphicFramePr>
          <p:nvPr/>
        </p:nvGraphicFramePr>
        <p:xfrm>
          <a:off x="838200" y="1085055"/>
          <a:ext cx="10515600" cy="4466146"/>
        </p:xfrm>
        <a:graphic>
          <a:graphicData uri="http://schemas.openxmlformats.org/drawingml/2006/table">
            <a:tbl>
              <a:tblPr firstRow="1" firstCol="1" bandRow="1"/>
              <a:tblGrid>
                <a:gridCol w="2025710">
                  <a:extLst>
                    <a:ext uri="{9D8B030D-6E8A-4147-A177-3AD203B41FA5}">
                      <a16:colId xmlns:a16="http://schemas.microsoft.com/office/drawing/2014/main" val="3563620336"/>
                    </a:ext>
                  </a:extLst>
                </a:gridCol>
                <a:gridCol w="5783701">
                  <a:extLst>
                    <a:ext uri="{9D8B030D-6E8A-4147-A177-3AD203B41FA5}">
                      <a16:colId xmlns:a16="http://schemas.microsoft.com/office/drawing/2014/main" val="2660985226"/>
                    </a:ext>
                  </a:extLst>
                </a:gridCol>
                <a:gridCol w="2706189">
                  <a:extLst>
                    <a:ext uri="{9D8B030D-6E8A-4147-A177-3AD203B41FA5}">
                      <a16:colId xmlns:a16="http://schemas.microsoft.com/office/drawing/2014/main" val="3526256398"/>
                    </a:ext>
                  </a:extLst>
                </a:gridCol>
              </a:tblGrid>
              <a:tr h="276860">
                <a:tc>
                  <a:txBody>
                    <a:bodyPr/>
                    <a:lstStyle/>
                    <a:p>
                      <a:pPr marL="0" marR="0" fontAlgn="base">
                        <a:lnSpc>
                          <a:spcPct val="107000"/>
                        </a:lnSpc>
                        <a:spcBef>
                          <a:spcPts val="600"/>
                        </a:spcBef>
                        <a:spcAft>
                          <a:spcPts val="0"/>
                        </a:spcAft>
                      </a:pPr>
                      <a:r>
                        <a:rPr lang="en-US" sz="1600" b="1"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Action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600"/>
                        </a:spcBef>
                        <a:spcAft>
                          <a:spcPts val="0"/>
                        </a:spcAft>
                      </a:pPr>
                      <a:r>
                        <a:rPr lang="en-US" sz="1600" b="1"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Purpose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600"/>
                        </a:spcBef>
                        <a:spcAft>
                          <a:spcPts val="0"/>
                        </a:spcAft>
                      </a:pPr>
                      <a:r>
                        <a:rPr lang="en-US" sz="1600" b="1"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Date range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472011834"/>
                  </a:ext>
                </a:extLst>
              </a:tr>
              <a:tr h="320421">
                <a:tc>
                  <a:txBody>
                    <a:bodyPr/>
                    <a:lstStyle/>
                    <a:p>
                      <a:pPr marL="0" marR="0" fontAlgn="base">
                        <a:lnSpc>
                          <a:spcPct val="107000"/>
                        </a:lnSpc>
                        <a:spcBef>
                          <a:spcPts val="0"/>
                        </a:spcBef>
                        <a:spcAft>
                          <a:spcPts val="0"/>
                        </a:spcAft>
                      </a:pPr>
                      <a:r>
                        <a:rPr lang="en-US" sz="1600" b="1">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Co-chairs Intro Meeting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Introductions, process review, timing, review resource documents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July 11-22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1874764808"/>
                  </a:ext>
                </a:extLst>
              </a:tr>
              <a:tr h="264160">
                <a:tc>
                  <a:txBody>
                    <a:bodyPr/>
                    <a:lstStyle/>
                    <a:p>
                      <a:pPr marL="0" marR="0" fontAlgn="base">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Meeting 1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Introductions, process review, and work assignments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Hold by August 12th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1984953594"/>
                  </a:ext>
                </a:extLst>
              </a:tr>
              <a:tr h="367665">
                <a:tc>
                  <a:txBody>
                    <a:bodyPr/>
                    <a:lstStyle/>
                    <a:p>
                      <a:pPr marL="0" marR="0" fontAlgn="base">
                        <a:lnSpc>
                          <a:spcPct val="107000"/>
                        </a:lnSpc>
                        <a:spcBef>
                          <a:spcPts val="0"/>
                        </a:spcBef>
                        <a:spcAft>
                          <a:spcPts val="0"/>
                        </a:spcAft>
                      </a:pPr>
                      <a:r>
                        <a:rPr lang="en-US" sz="1600" b="1"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Individual Work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Identify evidence &amp; units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August 15-September 16th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2032461153"/>
                  </a:ext>
                </a:extLst>
              </a:tr>
              <a:tr h="384810">
                <a:tc>
                  <a:txBody>
                    <a:bodyPr/>
                    <a:lstStyle/>
                    <a:p>
                      <a:pPr marL="0" marR="0" fontAlgn="base">
                        <a:lnSpc>
                          <a:spcPct val="107000"/>
                        </a:lnSpc>
                        <a:spcBef>
                          <a:spcPts val="0"/>
                        </a:spcBef>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Co-chairs</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Combine Evidence Identification sheets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September 19-September 30th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737878933"/>
                  </a:ext>
                </a:extLst>
              </a:tr>
              <a:tr h="390525">
                <a:tc>
                  <a:txBody>
                    <a:bodyPr/>
                    <a:lstStyle/>
                    <a:p>
                      <a:pPr marL="0" marR="0" fontAlgn="base">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Meeting 2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Review &amp; finalize combined evidence identification sheets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Week of October 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271008112"/>
                  </a:ext>
                </a:extLst>
              </a:tr>
              <a:tr h="219075">
                <a:tc>
                  <a:txBody>
                    <a:bodyPr/>
                    <a:lstStyle/>
                    <a:p>
                      <a:pPr marL="0" marR="0" fontAlgn="base">
                        <a:lnSpc>
                          <a:spcPct val="107000"/>
                        </a:lnSpc>
                        <a:spcBef>
                          <a:spcPts val="0"/>
                        </a:spcBef>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Co-chairs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Provide final evidence collection sheets to IEA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By October 14th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2062429003"/>
                  </a:ext>
                </a:extLst>
              </a:tr>
              <a:tr h="390525">
                <a:tc>
                  <a:txBody>
                    <a:bodyPr/>
                    <a:lstStyle/>
                    <a:p>
                      <a:pPr marL="0" marR="0" fontAlgn="base">
                        <a:lnSpc>
                          <a:spcPct val="107000"/>
                        </a:lnSpc>
                        <a:spcBef>
                          <a:spcPts val="0"/>
                        </a:spcBef>
                        <a:spcAft>
                          <a:spcPts val="0"/>
                        </a:spcAft>
                      </a:pPr>
                      <a:r>
                        <a:rPr lang="en-US" sz="1600" b="1"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IEA Work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Identify evidence collection from units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October 17-November 11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2764472666"/>
                  </a:ext>
                </a:extLst>
              </a:tr>
              <a:tr h="276860">
                <a:tc>
                  <a:txBody>
                    <a:bodyPr/>
                    <a:lstStyle/>
                    <a:p>
                      <a:pPr marL="0" marR="0" fontAlgn="base">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Meeting 3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Review evidence collected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Btw November 18-December 16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1093917809"/>
                  </a:ext>
                </a:extLst>
              </a:tr>
              <a:tr h="401955">
                <a:tc>
                  <a:txBody>
                    <a:bodyPr/>
                    <a:lstStyle/>
                    <a:p>
                      <a:pPr marL="0" marR="0" fontAlgn="base">
                        <a:lnSpc>
                          <a:spcPct val="107000"/>
                        </a:lnSpc>
                        <a:spcBef>
                          <a:spcPts val="0"/>
                        </a:spcBef>
                        <a:spcAft>
                          <a:spcPts val="0"/>
                        </a:spcAft>
                      </a:pPr>
                      <a:r>
                        <a:rPr lang="en-US" sz="1600" b="1">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Individual Work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Identify gaps, draft recommendations &amp; produce next steps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Due January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2456179325"/>
                  </a:ext>
                </a:extLst>
              </a:tr>
              <a:tr h="396240">
                <a:tc>
                  <a:txBody>
                    <a:bodyPr/>
                    <a:lstStyle/>
                    <a:p>
                      <a:pPr marL="0" marR="0" fontAlgn="base">
                        <a:lnSpc>
                          <a:spcPct val="107000"/>
                        </a:lnSpc>
                        <a:spcBef>
                          <a:spcPts val="0"/>
                        </a:spcBef>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Co-chairs</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Combine individual gap analysis, recommendations, &amp; next steps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January 9-February 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629925889"/>
                  </a:ext>
                </a:extLst>
              </a:tr>
              <a:tr h="264160">
                <a:tc>
                  <a:txBody>
                    <a:bodyPr/>
                    <a:lstStyle/>
                    <a:p>
                      <a:pPr marL="0" marR="0" fontAlgn="base">
                        <a:lnSpc>
                          <a:spcPct val="107000"/>
                        </a:lnSpc>
                        <a:spcBef>
                          <a:spcPts val="0"/>
                        </a:spcBef>
                        <a:spcAft>
                          <a:spcPts val="0"/>
                        </a:spcAft>
                      </a:pPr>
                      <a:r>
                        <a:rPr lang="en-US"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Meeting 4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Review and finalize draft report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February 6-10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3DED1"/>
                    </a:solidFill>
                  </a:tcPr>
                </a:tc>
                <a:extLst>
                  <a:ext uri="{0D108BD9-81ED-4DB2-BD59-A6C34878D82A}">
                    <a16:rowId xmlns:a16="http://schemas.microsoft.com/office/drawing/2014/main" val="429759471"/>
                  </a:ext>
                </a:extLst>
              </a:tr>
              <a:tr h="187071">
                <a:tc>
                  <a:txBody>
                    <a:bodyPr/>
                    <a:lstStyle/>
                    <a:p>
                      <a:pPr marL="0" marR="0" fontAlgn="base">
                        <a:lnSpc>
                          <a:spcPct val="107000"/>
                        </a:lnSpc>
                        <a:spcBef>
                          <a:spcPts val="0"/>
                        </a:spcBef>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Co-chairs Meeting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Present final report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ED1"/>
                    </a:solidFill>
                  </a:tcPr>
                </a:tc>
                <a:tc>
                  <a:txBody>
                    <a:bodyPr/>
                    <a:lstStyle/>
                    <a:p>
                      <a:pPr marL="0" marR="0" fontAlgn="base">
                        <a:lnSpc>
                          <a:spcPct val="107000"/>
                        </a:lnSpc>
                        <a:spcBef>
                          <a:spcPts val="0"/>
                        </a:spcBef>
                        <a:spcAft>
                          <a:spcPts val="0"/>
                        </a:spcAft>
                      </a:pPr>
                      <a:r>
                        <a:rPr lang="en-US" sz="1600" dirty="0">
                          <a:solidFill>
                            <a:srgbClr val="318C98"/>
                          </a:solidFill>
                          <a:effectLst/>
                          <a:latin typeface="Calibri" panose="020F0502020204030204" pitchFamily="34" charset="0"/>
                          <a:ea typeface="Times New Roman" panose="02020603050405020304" pitchFamily="18" charset="0"/>
                          <a:cs typeface="Calibri" panose="020F0502020204030204" pitchFamily="34" charset="0"/>
                        </a:rPr>
                        <a:t>February 24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DED1"/>
                    </a:solidFill>
                  </a:tcPr>
                </a:tc>
                <a:extLst>
                  <a:ext uri="{0D108BD9-81ED-4DB2-BD59-A6C34878D82A}">
                    <a16:rowId xmlns:a16="http://schemas.microsoft.com/office/drawing/2014/main" val="2840182009"/>
                  </a:ext>
                </a:extLst>
              </a:tr>
            </a:tbl>
          </a:graphicData>
        </a:graphic>
      </p:graphicFrame>
      <p:sp>
        <p:nvSpPr>
          <p:cNvPr id="8" name="Rectangle 7">
            <a:extLst>
              <a:ext uri="{FF2B5EF4-FFF2-40B4-BE49-F238E27FC236}">
                <a16:creationId xmlns:a16="http://schemas.microsoft.com/office/drawing/2014/main" id="{EF68F115-71BA-481A-942B-7BE2801BD696}"/>
              </a:ext>
            </a:extLst>
          </p:cNvPr>
          <p:cNvSpPr/>
          <p:nvPr/>
        </p:nvSpPr>
        <p:spPr>
          <a:xfrm>
            <a:off x="808704" y="1356852"/>
            <a:ext cx="10515600" cy="3170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68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lstStyle/>
          <a:p>
            <a:r>
              <a:rPr lang="en-US" dirty="0"/>
              <a:t>Institutional Accreditation</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4952B019-5C2E-4F2A-964E-F84067BBE9C2}"/>
              </a:ext>
            </a:extLst>
          </p:cNvPr>
          <p:cNvPicPr>
            <a:picLocks noChangeAspect="1"/>
          </p:cNvPicPr>
          <p:nvPr/>
        </p:nvPicPr>
        <p:blipFill>
          <a:blip r:embed="rId4"/>
          <a:stretch>
            <a:fillRect/>
          </a:stretch>
        </p:blipFill>
        <p:spPr>
          <a:xfrm>
            <a:off x="4358397" y="4675085"/>
            <a:ext cx="5608806" cy="1005927"/>
          </a:xfrm>
          <a:prstGeom prst="rect">
            <a:avLst/>
          </a:prstGeom>
        </p:spPr>
      </p:pic>
      <p:pic>
        <p:nvPicPr>
          <p:cNvPr id="18" name="Picture 17">
            <a:extLst>
              <a:ext uri="{FF2B5EF4-FFF2-40B4-BE49-F238E27FC236}">
                <a16:creationId xmlns:a16="http://schemas.microsoft.com/office/drawing/2014/main" id="{A8A66C8F-55F2-48D7-8F68-C6D632A8E850}"/>
              </a:ext>
            </a:extLst>
          </p:cNvPr>
          <p:cNvPicPr>
            <a:picLocks noChangeAspect="1"/>
          </p:cNvPicPr>
          <p:nvPr/>
        </p:nvPicPr>
        <p:blipFill>
          <a:blip r:embed="rId5"/>
          <a:stretch>
            <a:fillRect/>
          </a:stretch>
        </p:blipFill>
        <p:spPr>
          <a:xfrm>
            <a:off x="2440712" y="4381165"/>
            <a:ext cx="1438095" cy="1590476"/>
          </a:xfrm>
          <a:prstGeom prst="rect">
            <a:avLst/>
          </a:prstGeom>
        </p:spPr>
      </p:pic>
      <p:sp>
        <p:nvSpPr>
          <p:cNvPr id="11" name="Content Placeholder 1">
            <a:extLst>
              <a:ext uri="{FF2B5EF4-FFF2-40B4-BE49-F238E27FC236}">
                <a16:creationId xmlns:a16="http://schemas.microsoft.com/office/drawing/2014/main" id="{7738DDC6-BE5B-4654-86FF-A110165767C0}"/>
              </a:ext>
            </a:extLst>
          </p:cNvPr>
          <p:cNvSpPr>
            <a:spLocks noGrp="1"/>
          </p:cNvSpPr>
          <p:nvPr/>
        </p:nvSpPr>
        <p:spPr>
          <a:xfrm>
            <a:off x="344209" y="1505592"/>
            <a:ext cx="11503582" cy="4157712"/>
          </a:xfrm>
          <a:prstGeom prst="rect">
            <a:avLst/>
          </a:prstGeom>
        </p:spPr>
        <p:txBody>
          <a:bodyPr>
            <a:normAutofit/>
          </a:bodyPr>
          <a:lstStyle>
            <a:lvl1pPr marL="457189" indent="-457189" algn="l" defTabSz="609585" rtl="0" eaLnBrk="1" latinLnBrk="0" hangingPunct="1">
              <a:spcBef>
                <a:spcPct val="20000"/>
              </a:spcBef>
              <a:buClr>
                <a:schemeClr val="tx1"/>
              </a:buClr>
              <a:buFont typeface="Arial"/>
              <a:buChar char="•"/>
              <a:defRPr sz="4000" b="0" i="0" kern="1200">
                <a:solidFill>
                  <a:schemeClr val="tx1">
                    <a:lumMod val="75000"/>
                  </a:schemeClr>
                </a:solidFill>
                <a:latin typeface="Arial"/>
                <a:ea typeface="+mn-ea"/>
                <a:cs typeface="Arial"/>
              </a:defRPr>
            </a:lvl1pPr>
            <a:lvl2pPr marL="990575" indent="-380990" algn="l" defTabSz="609585" rtl="0" eaLnBrk="1" latinLnBrk="0" hangingPunct="1">
              <a:spcBef>
                <a:spcPct val="20000"/>
              </a:spcBef>
              <a:buClr>
                <a:schemeClr val="tx1"/>
              </a:buClr>
              <a:buFont typeface="Arial"/>
              <a:buChar char="•"/>
              <a:defRPr sz="3600" b="0" i="0" kern="1200">
                <a:solidFill>
                  <a:schemeClr val="tx1">
                    <a:lumMod val="75000"/>
                  </a:schemeClr>
                </a:solidFill>
                <a:latin typeface="Arial"/>
                <a:ea typeface="+mn-ea"/>
                <a:cs typeface="Arial"/>
              </a:defRPr>
            </a:lvl2pPr>
            <a:lvl3pPr marL="1523962" indent="-304792" algn="l" defTabSz="609585" rtl="0" eaLnBrk="1" latinLnBrk="0" hangingPunct="1">
              <a:spcBef>
                <a:spcPct val="20000"/>
              </a:spcBef>
              <a:buClr>
                <a:schemeClr val="tx1"/>
              </a:buClr>
              <a:buFont typeface="Arial"/>
              <a:buChar char="•"/>
              <a:defRPr sz="3200" b="0" i="0" kern="1200">
                <a:solidFill>
                  <a:schemeClr val="tx1">
                    <a:lumMod val="75000"/>
                  </a:schemeClr>
                </a:solidFill>
                <a:latin typeface="Arial"/>
                <a:ea typeface="+mn-ea"/>
                <a:cs typeface="Arial"/>
              </a:defRPr>
            </a:lvl3pPr>
            <a:lvl4pPr marL="2133547" indent="-304792" algn="l" defTabSz="609585" rtl="0" eaLnBrk="1" latinLnBrk="0" hangingPunct="1">
              <a:spcBef>
                <a:spcPct val="20000"/>
              </a:spcBef>
              <a:buClr>
                <a:schemeClr val="tx1"/>
              </a:buClr>
              <a:buFont typeface="Arial"/>
              <a:buChar char="•"/>
              <a:defRPr sz="2400" b="0" i="0" kern="1200">
                <a:solidFill>
                  <a:schemeClr val="tx1">
                    <a:lumMod val="75000"/>
                  </a:schemeClr>
                </a:solidFill>
                <a:latin typeface="Arial"/>
                <a:ea typeface="+mn-ea"/>
                <a:cs typeface="Arial"/>
              </a:defRPr>
            </a:lvl4pPr>
            <a:lvl5pPr marL="2743131" indent="-304792" algn="l" defTabSz="609585" rtl="0" eaLnBrk="1" latinLnBrk="0" hangingPunct="1">
              <a:spcBef>
                <a:spcPct val="20000"/>
              </a:spcBef>
              <a:buClr>
                <a:schemeClr val="tx1"/>
              </a:buClr>
              <a:buFont typeface="Arial"/>
              <a:buChar char="•"/>
              <a:defRPr sz="2400" b="0" i="0" kern="1200">
                <a:solidFill>
                  <a:schemeClr val="tx1">
                    <a:lumMod val="7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lvl="1" indent="0">
              <a:lnSpc>
                <a:spcPct val="150000"/>
              </a:lnSpc>
              <a:buNone/>
            </a:pPr>
            <a:r>
              <a:rPr lang="en-US" sz="3200" dirty="0">
                <a:latin typeface="Calibri" panose="020F0502020204030204" pitchFamily="34" charset="0"/>
                <a:cs typeface="Calibri" panose="020F0502020204030204" pitchFamily="34" charset="0"/>
              </a:rPr>
              <a:t>Accreditation is not a separate burden imposed on Universities; accreditation is the process by which we are held accountable for our institutional effectiveness.</a:t>
            </a:r>
          </a:p>
          <a:p>
            <a:pPr marL="990587" lvl="2" indent="-457200"/>
            <a:endParaRPr lang="en-US" sz="2400" dirty="0"/>
          </a:p>
          <a:p>
            <a:pPr marL="0" lvl="1" indent="0">
              <a:buNone/>
            </a:pPr>
            <a:endParaRPr lang="en-US" sz="2800" dirty="0"/>
          </a:p>
        </p:txBody>
      </p:sp>
    </p:spTree>
    <p:extLst>
      <p:ext uri="{BB962C8B-B14F-4D97-AF65-F5344CB8AC3E}">
        <p14:creationId xmlns:p14="http://schemas.microsoft.com/office/powerpoint/2010/main" val="2947413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FD35AE-8959-4762-B03B-B6DE2A8E8B38}"/>
              </a:ext>
            </a:extLst>
          </p:cNvPr>
          <p:cNvSpPr/>
          <p:nvPr/>
        </p:nvSpPr>
        <p:spPr>
          <a:xfrm>
            <a:off x="0" y="1758461"/>
            <a:ext cx="12192000" cy="3634153"/>
          </a:xfrm>
          <a:prstGeom prst="rect">
            <a:avLst/>
          </a:prstGeom>
          <a:solidFill>
            <a:srgbClr val="00694E"/>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29BEEA39-017C-4213-926F-18A7D370C071}"/>
              </a:ext>
            </a:extLst>
          </p:cNvPr>
          <p:cNvSpPr txBox="1">
            <a:spLocks/>
          </p:cNvSpPr>
          <p:nvPr/>
        </p:nvSpPr>
        <p:spPr>
          <a:xfrm>
            <a:off x="1070290" y="2974418"/>
            <a:ext cx="9232813" cy="1202240"/>
          </a:xfrm>
          <a:prstGeom prst="rect">
            <a:avLst/>
          </a:prstGeom>
        </p:spPr>
        <p:txBody>
          <a:bodyPr vert="horz" lIns="0" tIns="0" rIns="121920" bIns="60960" rtlCol="0" anchor="t">
            <a:normAutofit/>
          </a:bodyPr>
          <a:lstStyle>
            <a:lvl1pPr algn="l" defTabSz="457189" rtl="0" eaLnBrk="1" latinLnBrk="0" hangingPunct="1">
              <a:spcBef>
                <a:spcPct val="0"/>
              </a:spcBef>
              <a:buNone/>
              <a:defRPr sz="2400" kern="1200">
                <a:solidFill>
                  <a:schemeClr val="bg1"/>
                </a:solidFill>
                <a:latin typeface="Arial"/>
                <a:ea typeface="+mj-ea"/>
                <a:cs typeface="+mj-cs"/>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a:ea typeface="+mj-ea"/>
                <a:cs typeface="+mj-cs"/>
              </a:rPr>
              <a:t>Questions?</a:t>
            </a:r>
          </a:p>
        </p:txBody>
      </p:sp>
      <p:pic>
        <p:nvPicPr>
          <p:cNvPr id="5" name="Picture 4" descr="A picture containing logo&#10;&#10;Description automatically generated">
            <a:extLst>
              <a:ext uri="{FF2B5EF4-FFF2-40B4-BE49-F238E27FC236}">
                <a16:creationId xmlns:a16="http://schemas.microsoft.com/office/drawing/2014/main" id="{E15D19A8-ED47-493C-A283-F6A580284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105" y="334396"/>
            <a:ext cx="4727230" cy="1130989"/>
          </a:xfrm>
          <a:prstGeom prst="rect">
            <a:avLst/>
          </a:prstGeom>
        </p:spPr>
      </p:pic>
      <p:pic>
        <p:nvPicPr>
          <p:cNvPr id="7" name="Picture 6">
            <a:extLst>
              <a:ext uri="{FF2B5EF4-FFF2-40B4-BE49-F238E27FC236}">
                <a16:creationId xmlns:a16="http://schemas.microsoft.com/office/drawing/2014/main" id="{404D0C80-7E66-402C-A264-D5D799D12299}"/>
              </a:ext>
            </a:extLst>
          </p:cNvPr>
          <p:cNvPicPr>
            <a:picLocks noChangeAspect="1"/>
          </p:cNvPicPr>
          <p:nvPr/>
        </p:nvPicPr>
        <p:blipFill>
          <a:blip r:embed="rId4"/>
          <a:stretch>
            <a:fillRect/>
          </a:stretch>
        </p:blipFill>
        <p:spPr>
          <a:xfrm>
            <a:off x="3291597" y="5610764"/>
            <a:ext cx="5608806" cy="1005927"/>
          </a:xfrm>
          <a:prstGeom prst="rect">
            <a:avLst/>
          </a:prstGeom>
        </p:spPr>
      </p:pic>
      <p:sp>
        <p:nvSpPr>
          <p:cNvPr id="2" name="Rectangle 1">
            <a:extLst>
              <a:ext uri="{FF2B5EF4-FFF2-40B4-BE49-F238E27FC236}">
                <a16:creationId xmlns:a16="http://schemas.microsoft.com/office/drawing/2014/main" id="{62F39D90-77AB-48FB-A52F-8D51DDEA43CA}"/>
              </a:ext>
            </a:extLst>
          </p:cNvPr>
          <p:cNvSpPr/>
          <p:nvPr/>
        </p:nvSpPr>
        <p:spPr>
          <a:xfrm>
            <a:off x="7241105" y="1208015"/>
            <a:ext cx="4727230" cy="332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899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normAutofit/>
          </a:bodyPr>
          <a:lstStyle/>
          <a:p>
            <a:pPr marL="457200" lvl="1"/>
            <a:r>
              <a:rPr lang="en-US" sz="3600" dirty="0"/>
              <a:t>1. The President’s Office and Board of Trustees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253331"/>
            <a:ext cx="10752909" cy="4672188"/>
          </a:xfrm>
        </p:spPr>
        <p:txBody>
          <a:bodyPr>
            <a:normAutofit/>
          </a:bodyPr>
          <a:lstStyle/>
          <a:p>
            <a:pPr marL="0" marR="0" indent="0">
              <a:lnSpc>
                <a:spcPct val="107000"/>
              </a:lnSpc>
              <a:spcBef>
                <a:spcPts val="0"/>
              </a:spcBef>
              <a:spcAft>
                <a:spcPts val="300"/>
              </a:spcAft>
              <a:buNone/>
            </a:pPr>
            <a:r>
              <a:rPr lang="en-U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Committee membership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President’s Office Rep—     (co-chair)</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Provost’s Office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Cary Frith</a:t>
            </a:r>
            <a:r>
              <a:rPr lang="en-US" sz="1800" dirty="0">
                <a:effectLst/>
                <a:latin typeface="Calibri" panose="020F0502020204030204" pitchFamily="34" charset="0"/>
                <a:ea typeface="Calibri" panose="020F0502020204030204" pitchFamily="34" charset="0"/>
                <a:cs typeface="Times New Roman" panose="02020603050405020304" pitchFamily="18" charset="0"/>
              </a:rPr>
              <a:t> (co-chair)</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Diversity &amp; Inclusion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Salome Nnoromele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Human Resources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Colleen Bendl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BOT Liaison—</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Dave Moore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UCM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Carly Leatherwood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Strategic Planning (OII)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Laura Myers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Finance &amp; Administration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Kayla Righter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Dean’s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Jackie Ulmer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Faculty Senate Chair—</a:t>
            </a:r>
            <a:r>
              <a:rPr lang="en-US" sz="1800" dirty="0">
                <a:highlight>
                  <a:srgbClr val="D3D3D3"/>
                </a:highlight>
                <a:latin typeface="Calibri" panose="020F0502020204030204" pitchFamily="34" charset="0"/>
                <a:ea typeface="Calibri" panose="020F0502020204030204" pitchFamily="34" charset="0"/>
                <a:cs typeface="Times New Roman" panose="02020603050405020304" pitchFamily="18" charset="0"/>
              </a:rPr>
              <a:t>Sarah Wyatt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Enrollment Management—</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Candace Boeninger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4058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normAutofit/>
          </a:bodyPr>
          <a:lstStyle/>
          <a:p>
            <a:pPr marL="457200" lvl="1"/>
            <a:r>
              <a:rPr lang="en-US" sz="3600" dirty="0"/>
              <a:t>The President’s Office and Board of Trustees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253331"/>
            <a:ext cx="10752909" cy="4672188"/>
          </a:xfrm>
        </p:spPr>
        <p:txBody>
          <a:bodyPr>
            <a:normAutofit fontScale="92500" lnSpcReduction="10000"/>
          </a:bodyPr>
          <a:lstStyle/>
          <a:p>
            <a:pPr marL="0" marR="0" indent="0">
              <a:lnSpc>
                <a:spcPct val="107000"/>
              </a:lnSpc>
              <a:spcBef>
                <a:spcPts val="0"/>
              </a:spcBef>
              <a:spcAft>
                <a:spcPts val="300"/>
              </a:spcAft>
              <a:buNone/>
            </a:pPr>
            <a:r>
              <a:rPr lang="en-U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Criterion 1. Mission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institution’s mission is clear and articulated publicly; it guides the institution’s operations.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300"/>
              </a:spcAft>
              <a:buNone/>
            </a:pPr>
            <a:r>
              <a:rPr lang="en-US" sz="1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a:t>
            </a: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institution’s mission is articulated publicly and operationalized throughout the institution.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1">
              <a:lnSpc>
                <a:spcPct val="107000"/>
              </a:lnSpc>
              <a:spcBef>
                <a:spcPts val="0"/>
              </a:spcBef>
              <a:spcAft>
                <a:spcPts val="30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mission was developed through a process suited to the context of the institution.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1">
              <a:lnSpc>
                <a:spcPct val="107000"/>
              </a:lnSpc>
              <a:spcBef>
                <a:spcPts val="0"/>
              </a:spcBef>
              <a:spcAft>
                <a:spcPts val="30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mission and related statements are current and reference the institution’s emphasis on the various aspects of its mission, such as instruction, scholarship, research, application of research, creative works, clinical service, public service, economic development and religious or cultural purpose.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1">
              <a:lnSpc>
                <a:spcPct val="107000"/>
              </a:lnSpc>
              <a:spcBef>
                <a:spcPts val="0"/>
              </a:spcBef>
              <a:spcAft>
                <a:spcPts val="300"/>
              </a:spcAft>
              <a:buFont typeface="+mj-lt"/>
              <a:buAutoNum type="arabicPeriod"/>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mission and related statements identify the nature, scope and intended constituents of the higher education offerings and services the institution provides.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300"/>
              </a:spcAft>
              <a:buNone/>
            </a:pPr>
            <a:r>
              <a:rPr lang="en-US" sz="1700" b="1" dirty="0">
                <a:effectLst/>
                <a:latin typeface="Calibri" panose="020F0502020204030204" pitchFamily="34" charset="0"/>
                <a:ea typeface="Calibri" panose="020F0502020204030204" pitchFamily="34" charset="0"/>
                <a:cs typeface="Times New Roman" panose="02020603050405020304" pitchFamily="18" charset="0"/>
              </a:rPr>
              <a:t>1.B.</a:t>
            </a:r>
            <a:r>
              <a:rPr lang="en-US" sz="1700" dirty="0">
                <a:effectLst/>
                <a:latin typeface="Calibri" panose="020F0502020204030204" pitchFamily="34" charset="0"/>
                <a:ea typeface="Calibri" panose="020F0502020204030204" pitchFamily="34" charset="0"/>
                <a:cs typeface="Times New Roman" panose="02020603050405020304" pitchFamily="18" charset="0"/>
              </a:rPr>
              <a:t> The institution’s mission demonstrates commitment to the public good.</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institution’s actions and decisions demonstrate that its educational role is to serve the public, not solely the institution or any superordinate entity.</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institution’s educational responsibilities take primacy over other purposes, such as generating financial returns for investors, contributing to a related or parent organization, or supporting external interests.</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institution engages with its external constituencies and responds to their needs as its mission and capacity allow.</a:t>
            </a:r>
          </a:p>
          <a:p>
            <a:pPr marL="457200" lvl="1" indent="0">
              <a:lnSpc>
                <a:spcPct val="107000"/>
              </a:lnSpc>
              <a:spcBef>
                <a:spcPts val="0"/>
              </a:spcBef>
              <a:spcAft>
                <a:spcPts val="300"/>
              </a:spcAft>
              <a:buNone/>
            </a:pPr>
            <a:r>
              <a:rPr lang="en-US" sz="1700" b="1" dirty="0">
                <a:effectLst/>
                <a:latin typeface="Calibri" panose="020F0502020204030204" pitchFamily="34" charset="0"/>
                <a:ea typeface="Calibri" panose="020F0502020204030204" pitchFamily="34" charset="0"/>
                <a:cs typeface="Times New Roman" panose="02020603050405020304" pitchFamily="18" charset="0"/>
              </a:rPr>
              <a:t>1.C.</a:t>
            </a:r>
            <a:r>
              <a:rPr lang="en-US" sz="1700" dirty="0">
                <a:effectLst/>
                <a:latin typeface="Calibri" panose="020F0502020204030204" pitchFamily="34" charset="0"/>
                <a:ea typeface="Calibri" panose="020F0502020204030204" pitchFamily="34" charset="0"/>
                <a:cs typeface="Times New Roman" panose="02020603050405020304" pitchFamily="18" charset="0"/>
              </a:rPr>
              <a:t> The institution provides opportunities for civic engagement in a diverse, multicultural society and globally connected world, as appropriate within its mission and for the constituencies it serves.</a:t>
            </a:r>
          </a:p>
          <a:p>
            <a:pPr marL="1257300" lvl="2" indent="-342900">
              <a:lnSpc>
                <a:spcPct val="107000"/>
              </a:lnSpc>
              <a:spcBef>
                <a:spcPts val="0"/>
              </a:spcBef>
              <a:spcAft>
                <a:spcPts val="300"/>
              </a:spcAft>
              <a:buFont typeface="+mj-lt"/>
              <a:buAutoNum type="arabicPeriod" startAt="3"/>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institution fosters a climate of respect among all students, faculty, staff and administrators from a range of diverse backgrounds, ideas and perspectives.</a:t>
            </a:r>
          </a:p>
        </p:txBody>
      </p:sp>
    </p:spTree>
    <p:extLst>
      <p:ext uri="{BB962C8B-B14F-4D97-AF65-F5344CB8AC3E}">
        <p14:creationId xmlns:p14="http://schemas.microsoft.com/office/powerpoint/2010/main" val="3754699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normAutofit/>
          </a:bodyPr>
          <a:lstStyle/>
          <a:p>
            <a:pPr marL="457200" lvl="1"/>
            <a:r>
              <a:rPr lang="en-US" sz="3600" dirty="0"/>
              <a:t>The President’s Office and Board of Trustees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174949"/>
            <a:ext cx="10752909" cy="4880905"/>
          </a:xfrm>
        </p:spPr>
        <p:txBody>
          <a:bodyPr>
            <a:normAutofit lnSpcReduction="10000"/>
          </a:bodyPr>
          <a:lstStyle/>
          <a:p>
            <a:pPr marL="0" marR="0" indent="0">
              <a:lnSpc>
                <a:spcPct val="107000"/>
              </a:lnSpc>
              <a:spcBef>
                <a:spcPts val="0"/>
              </a:spcBef>
              <a:spcAft>
                <a:spcPts val="3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Criterion 2. Integrity: Ethical and Responsible Conduct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institution acts with integrity; its conduct is ethical and responsible.</a:t>
            </a:r>
          </a:p>
          <a:p>
            <a:pPr marL="457200" lvl="1" indent="0">
              <a:lnSpc>
                <a:spcPct val="107000"/>
              </a:lnSpc>
              <a:spcBef>
                <a:spcPts val="0"/>
              </a:spcBef>
              <a:spcAft>
                <a:spcPts val="3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2.A.</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institution establishes and follows policies and processes to ensure fair and ethical behavior on the part of its governing board, administration, faculty and staff.</a:t>
            </a:r>
          </a:p>
          <a:p>
            <a:pPr marL="1257300" lvl="2" indent="-342900">
              <a:lnSpc>
                <a:spcPct val="107000"/>
              </a:lnSpc>
              <a:spcBef>
                <a:spcPts val="0"/>
              </a:spcBef>
              <a:spcAft>
                <a:spcPts val="300"/>
              </a:spcAft>
              <a:buFont typeface="+mj-lt"/>
              <a:buAutoNum type="arabicPeriod"/>
              <a:tabLst>
                <a:tab pos="6858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institution develops and the governing board adopts the mission.</a:t>
            </a:r>
          </a:p>
          <a:p>
            <a:pPr marL="1257300" lvl="2" indent="-342900">
              <a:lnSpc>
                <a:spcPct val="107000"/>
              </a:lnSpc>
              <a:spcBef>
                <a:spcPts val="0"/>
              </a:spcBef>
              <a:spcAft>
                <a:spcPts val="300"/>
              </a:spcAft>
              <a:buFont typeface="+mj-lt"/>
              <a:buAutoNum type="arabicPeriod"/>
              <a:tabLst>
                <a:tab pos="6858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institution operates with integrity in its financial, academic, human resources and auxiliary functions.</a:t>
            </a:r>
          </a:p>
          <a:p>
            <a:pPr marL="457200" lvl="1" indent="0">
              <a:lnSpc>
                <a:spcPct val="107000"/>
              </a:lnSpc>
              <a:spcBef>
                <a:spcPts val="0"/>
              </a:spcBef>
              <a:spcAft>
                <a:spcPts val="3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2.C.</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governing board of the institution is autonomous to make decisions in the best interest of the institution in compliance with board policies and to ensure the institution’s integrity.</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governing board is trained and knowledgeable so that it makes informed decisions with respect to the institution’s financial and academic policies and practices; the board meets its legal and fiduciary responsibilities.</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governing board’s deliberations reflect priorities to preserve and enhance the institution.</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governing board reviews the reasonable and relevant interests of the institution’s internal and external constituencies during its decision-making deliberations.</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governing board preserves its independence from undue influence on the part of donors, elected officials, ownership interests or other external parties.</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governing board delegates day-to-day management of the institution to the institution’s administration and expects the institution’s faculty to oversee academic matters.</a:t>
            </a:r>
          </a:p>
          <a:p>
            <a:pPr marL="457200" lvl="1" indent="0">
              <a:lnSpc>
                <a:spcPct val="107000"/>
              </a:lnSpc>
              <a:spcBef>
                <a:spcPts val="0"/>
              </a:spcBef>
              <a:spcAft>
                <a:spcPts val="3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2.D.</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institution is committed to academic freedom and freedom of expression in the pursuit of truth in teaching and learning.</a:t>
            </a:r>
          </a:p>
        </p:txBody>
      </p:sp>
    </p:spTree>
    <p:extLst>
      <p:ext uri="{BB962C8B-B14F-4D97-AF65-F5344CB8AC3E}">
        <p14:creationId xmlns:p14="http://schemas.microsoft.com/office/powerpoint/2010/main" val="1449827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5"/>
            <a:ext cx="10515600" cy="918140"/>
          </a:xfrm>
        </p:spPr>
        <p:txBody>
          <a:bodyPr>
            <a:normAutofit/>
          </a:bodyPr>
          <a:lstStyle/>
          <a:p>
            <a:pPr marL="457200" lvl="1"/>
            <a:r>
              <a:rPr lang="en-US" sz="3600" dirty="0"/>
              <a:t>The President’s Office and Board of Trustees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200" y="940256"/>
            <a:ext cx="10752909" cy="5275986"/>
          </a:xfrm>
        </p:spPr>
        <p:txBody>
          <a:bodyPr>
            <a:normAutofit fontScale="92500" lnSpcReduction="20000"/>
          </a:bodyPr>
          <a:lstStyle/>
          <a:p>
            <a:pPr marL="0" marR="0" indent="0">
              <a:lnSpc>
                <a:spcPct val="107000"/>
              </a:lnSpc>
              <a:spcBef>
                <a:spcPts val="0"/>
              </a:spcBef>
              <a:spcAft>
                <a:spcPts val="300"/>
              </a:spcAft>
              <a:buNone/>
            </a:pPr>
            <a:r>
              <a:rPr lang="en-US" sz="1900" b="1" dirty="0">
                <a:effectLst/>
                <a:latin typeface="Calibri" panose="020F0502020204030204" pitchFamily="34" charset="0"/>
                <a:ea typeface="Calibri" panose="020F0502020204030204" pitchFamily="34" charset="0"/>
                <a:cs typeface="Times New Roman" panose="02020603050405020304" pitchFamily="18" charset="0"/>
              </a:rPr>
              <a:t>Criterion 5. Institutional Effectiveness, Resources and Planning</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The institution’s resources, structures, and processes are sufficient to fulfill its mission, improve the quality of its educational offerings, and respond to future challenges and opportunities.</a:t>
            </a:r>
          </a:p>
          <a:p>
            <a:pPr marL="457200" lvl="1" indent="0">
              <a:lnSpc>
                <a:spcPct val="107000"/>
              </a:lnSpc>
              <a:spcBef>
                <a:spcPts val="0"/>
              </a:spcBef>
              <a:spcAft>
                <a:spcPts val="3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5.A.</a:t>
            </a:r>
            <a:r>
              <a:rPr lang="en-US" sz="1600" dirty="0">
                <a:effectLst/>
                <a:latin typeface="Calibri" panose="020F0502020204030204" pitchFamily="34" charset="0"/>
                <a:ea typeface="Calibri" panose="020F0502020204030204" pitchFamily="34" charset="0"/>
                <a:cs typeface="Times New Roman" panose="02020603050405020304" pitchFamily="18" charset="0"/>
              </a:rPr>
              <a:t> Through its administrative structures and collaborative processes, the institution’s leadership demonstrates that it is effective and enables the institution to fulfill its mission.</a:t>
            </a:r>
          </a:p>
          <a:p>
            <a:pPr marL="1257300" lvl="2" indent="-342900">
              <a:lnSpc>
                <a:spcPct val="107000"/>
              </a:lnSpc>
              <a:spcBef>
                <a:spcPts val="0"/>
              </a:spcBef>
              <a:spcAft>
                <a:spcPts val="300"/>
              </a:spcAft>
              <a:buFont typeface="+mj-lt"/>
              <a:buAutoNum type="arabicPeriod"/>
              <a:tabLst>
                <a:tab pos="6858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Shared governance at the institution engages its internal constituencies—including its governing board, administration, faculty, staff and students—through planning, policies and procedures.</a:t>
            </a:r>
          </a:p>
          <a:p>
            <a:pPr marL="1257300" lvl="2" indent="-342900">
              <a:lnSpc>
                <a:spcPct val="107000"/>
              </a:lnSpc>
              <a:spcBef>
                <a:spcPts val="0"/>
              </a:spcBef>
              <a:spcAft>
                <a:spcPts val="300"/>
              </a:spcAft>
              <a:buFont typeface="+mj-lt"/>
              <a:buAutoNum type="arabicPeriod"/>
              <a:tabLst>
                <a:tab pos="6858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institution’s administration uses data to reach informed decisions in the best interests of the institution and its constituents.</a:t>
            </a:r>
          </a:p>
          <a:p>
            <a:pPr marL="457200" lvl="1" indent="0">
              <a:lnSpc>
                <a:spcPct val="107000"/>
              </a:lnSpc>
              <a:spcBef>
                <a:spcPts val="0"/>
              </a:spcBef>
              <a:spcAft>
                <a:spcPts val="300"/>
              </a:spcAft>
              <a:buNone/>
            </a:pPr>
            <a:r>
              <a:rPr lang="en-US" sz="1500" b="1" dirty="0">
                <a:effectLst/>
                <a:latin typeface="Calibri" panose="020F0502020204030204" pitchFamily="34" charset="0"/>
                <a:ea typeface="Calibri" panose="020F0502020204030204" pitchFamily="34" charset="0"/>
                <a:cs typeface="Times New Roman" panose="02020603050405020304" pitchFamily="18" charset="0"/>
              </a:rPr>
              <a:t>5.B.</a:t>
            </a:r>
            <a:r>
              <a:rPr lang="en-US" sz="1500" dirty="0">
                <a:effectLst/>
                <a:latin typeface="Calibri" panose="020F0502020204030204" pitchFamily="34" charset="0"/>
                <a:ea typeface="Calibri" panose="020F0502020204030204" pitchFamily="34" charset="0"/>
                <a:cs typeface="Times New Roman" panose="02020603050405020304" pitchFamily="18" charset="0"/>
              </a:rPr>
              <a:t> The institution’s resource base supports its educational offerings and its plans for maintaining and strengthening their quality in the future.</a:t>
            </a:r>
          </a:p>
          <a:p>
            <a:pPr marL="1257300" lvl="2" indent="-342900">
              <a:lnSpc>
                <a:spcPct val="107000"/>
              </a:lnSpc>
              <a:spcBef>
                <a:spcPts val="0"/>
              </a:spcBef>
              <a:spcAft>
                <a:spcPts val="300"/>
              </a:spcAft>
              <a:buFont typeface="+mj-lt"/>
              <a:buAutoNum type="arabicPeriod"/>
              <a:tabLst>
                <a:tab pos="6858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institution has qualified and trained operational staff and infrastructure sufficient to support its operations wherever and however programs are delivered.</a:t>
            </a:r>
          </a:p>
          <a:p>
            <a:pPr marL="1257300" lvl="2" indent="-342900">
              <a:lnSpc>
                <a:spcPct val="107000"/>
              </a:lnSpc>
              <a:spcBef>
                <a:spcPts val="0"/>
              </a:spcBef>
              <a:spcAft>
                <a:spcPts val="300"/>
              </a:spcAft>
              <a:buFont typeface="+mj-lt"/>
              <a:buAutoNum type="arabicPeriod"/>
              <a:tabLst>
                <a:tab pos="6858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goals incorporated into the mission and any related statements are realistic in light of the institution’s organization, resources and opportunities.</a:t>
            </a:r>
          </a:p>
          <a:p>
            <a:pPr marL="1257300" lvl="2" indent="-342900">
              <a:lnSpc>
                <a:spcPct val="107000"/>
              </a:lnSpc>
              <a:spcBef>
                <a:spcPts val="0"/>
              </a:spcBef>
              <a:spcAft>
                <a:spcPts val="300"/>
              </a:spcAft>
              <a:buFont typeface="+mj-lt"/>
              <a:buAutoNum type="arabicPeriod"/>
              <a:tabLst>
                <a:tab pos="6858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institution has a well-developed process in place for budgeting and for monitoring its finances.</a:t>
            </a:r>
          </a:p>
          <a:p>
            <a:pPr marL="1257300" lvl="2" indent="-342900">
              <a:lnSpc>
                <a:spcPct val="107000"/>
              </a:lnSpc>
              <a:spcBef>
                <a:spcPts val="0"/>
              </a:spcBef>
              <a:spcAft>
                <a:spcPts val="300"/>
              </a:spcAft>
              <a:buFont typeface="+mj-lt"/>
              <a:buAutoNum type="arabicPeriod"/>
              <a:tabLst>
                <a:tab pos="457200" algn="l"/>
                <a:tab pos="6858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institution’s fiscal allocations ensure that its educational purposes are achieved.</a:t>
            </a:r>
          </a:p>
          <a:p>
            <a:pPr marL="457200" lvl="1" indent="0">
              <a:lnSpc>
                <a:spcPct val="107000"/>
              </a:lnSpc>
              <a:spcBef>
                <a:spcPts val="0"/>
              </a:spcBef>
              <a:spcAft>
                <a:spcPts val="300"/>
              </a:spcAft>
              <a:buNone/>
            </a:pPr>
            <a:r>
              <a:rPr lang="en-US" sz="1500" b="1" dirty="0">
                <a:effectLst/>
                <a:latin typeface="Calibri" panose="020F0502020204030204" pitchFamily="34" charset="0"/>
                <a:ea typeface="Calibri" panose="020F0502020204030204" pitchFamily="34" charset="0"/>
                <a:cs typeface="Times New Roman" panose="02020603050405020304" pitchFamily="18" charset="0"/>
              </a:rPr>
              <a:t>5.C.</a:t>
            </a:r>
            <a:r>
              <a:rPr lang="en-US" sz="1500" dirty="0">
                <a:effectLst/>
                <a:latin typeface="Calibri" panose="020F0502020204030204" pitchFamily="34" charset="0"/>
                <a:ea typeface="Calibri" panose="020F0502020204030204" pitchFamily="34" charset="0"/>
                <a:cs typeface="Times New Roman" panose="02020603050405020304" pitchFamily="18" charset="0"/>
              </a:rPr>
              <a:t> The institution engages in systematic and integrated planning and improvement.</a:t>
            </a:r>
          </a:p>
          <a:p>
            <a:pPr marL="1257300" lvl="2" indent="-342900">
              <a:lnSpc>
                <a:spcPct val="107000"/>
              </a:lnSpc>
              <a:spcBef>
                <a:spcPts val="0"/>
              </a:spcBef>
              <a:spcAft>
                <a:spcPts val="300"/>
              </a:spcAft>
              <a:buFont typeface="+mj-lt"/>
              <a:buAutoNum type="arabicPeriod"/>
              <a:tabLst>
                <a:tab pos="6858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institution allocates its resources in alignment with its mission and priorities, including, as applicable, its comprehensive research enterprise, associated institutes and affiliated centers.</a:t>
            </a:r>
          </a:p>
          <a:p>
            <a:pPr marL="1257300" lvl="2" indent="-342900">
              <a:lnSpc>
                <a:spcPct val="107000"/>
              </a:lnSpc>
              <a:spcBef>
                <a:spcPts val="0"/>
              </a:spcBef>
              <a:spcAft>
                <a:spcPts val="300"/>
              </a:spcAft>
              <a:buFont typeface="+mj-lt"/>
              <a:buAutoNum type="arabicPeriod"/>
              <a:tabLst>
                <a:tab pos="6858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institution links its processes for assessment of student learning, evaluation of operations, planning and budgeting.</a:t>
            </a:r>
          </a:p>
          <a:p>
            <a:pPr marL="1257300" lvl="2" indent="-342900">
              <a:lnSpc>
                <a:spcPct val="107000"/>
              </a:lnSpc>
              <a:spcBef>
                <a:spcPts val="0"/>
              </a:spcBef>
              <a:spcAft>
                <a:spcPts val="300"/>
              </a:spcAft>
              <a:buFont typeface="+mj-lt"/>
              <a:buAutoNum type="arabicPeriod"/>
              <a:tabLst>
                <a:tab pos="6858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planning process encompasses the institution as a whole and considers the perspectives of internal and external constituent groups.</a:t>
            </a:r>
          </a:p>
          <a:p>
            <a:pPr marL="1257300" lvl="2" indent="-342900">
              <a:lnSpc>
                <a:spcPct val="107000"/>
              </a:lnSpc>
              <a:spcBef>
                <a:spcPts val="0"/>
              </a:spcBef>
              <a:spcAft>
                <a:spcPts val="300"/>
              </a:spcAft>
              <a:buFont typeface="+mj-lt"/>
              <a:buAutoNum type="arabicPeriod"/>
              <a:tabLst>
                <a:tab pos="6858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institution plans on the basis of a sound understanding of its current capacity, including fluctuations in the institution’s sources of revenue and enrollment.</a:t>
            </a:r>
          </a:p>
          <a:p>
            <a:pPr marL="1257300" lvl="2" indent="-342900">
              <a:lnSpc>
                <a:spcPct val="107000"/>
              </a:lnSpc>
              <a:spcBef>
                <a:spcPts val="0"/>
              </a:spcBef>
              <a:buFont typeface="+mj-lt"/>
              <a:buAutoNum type="arabicPeriod"/>
              <a:tabLst>
                <a:tab pos="685800" algn="l"/>
              </a:tabLst>
            </a:pPr>
            <a:r>
              <a:rPr lang="en-US" sz="1300" dirty="0">
                <a:effectLst/>
                <a:latin typeface="Calibri" panose="020F0502020204030204" pitchFamily="34" charset="0"/>
                <a:ea typeface="Calibri" panose="020F0502020204030204" pitchFamily="34" charset="0"/>
                <a:cs typeface="Times New Roman" panose="02020603050405020304" pitchFamily="18" charset="0"/>
              </a:rPr>
              <a:t>Institutional planning anticipates evolving external factors, such as technology advancements, demographic shifts, globalization, the economy and state support.</a:t>
            </a:r>
          </a:p>
          <a:p>
            <a:pPr marL="1257300" lvl="2" indent="-342900">
              <a:buFont typeface="+mj-lt"/>
              <a:buAutoNum type="arabicPeriod"/>
            </a:pPr>
            <a:r>
              <a:rPr lang="en-US" sz="1300" dirty="0">
                <a:effectLst/>
                <a:latin typeface="Calibri" panose="020F0502020204030204" pitchFamily="34" charset="0"/>
                <a:ea typeface="Calibri" panose="020F0502020204030204" pitchFamily="34" charset="0"/>
                <a:cs typeface="Times New Roman" panose="02020603050405020304" pitchFamily="18" charset="0"/>
              </a:rPr>
              <a:t>The institution implements its plans to systematically improve its operations and student outcomes.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900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normAutofit/>
          </a:bodyPr>
          <a:lstStyle/>
          <a:p>
            <a:pPr marL="457200" lvl="1"/>
            <a:r>
              <a:rPr lang="en-US" sz="3600" dirty="0"/>
              <a:t>2. The Provost’s Office and Academics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253331"/>
            <a:ext cx="10752909" cy="4672188"/>
          </a:xfrm>
        </p:spPr>
        <p:txBody>
          <a:bodyPr>
            <a:normAutofit/>
          </a:bodyPr>
          <a:lstStyle/>
          <a:p>
            <a:pPr marL="0" marR="0" indent="0">
              <a:lnSpc>
                <a:spcPct val="107000"/>
              </a:lnSpc>
              <a:spcBef>
                <a:spcPts val="0"/>
              </a:spcBef>
              <a:spcAft>
                <a:spcPts val="300"/>
              </a:spcAft>
              <a:buNone/>
            </a:pPr>
            <a:r>
              <a:rPr lang="en-US"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Committee membership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Associate Provost for Faculty Development or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Katie Hartman (co-chair)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UCC Program Review Committee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Barbel Such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UCC General Education Rep—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new Gen Ed Chair or committee rep?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UCC Chair or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Todd Eisworth</a:t>
            </a:r>
            <a:r>
              <a:rPr lang="en-US" sz="1800" dirty="0">
                <a:effectLst/>
                <a:latin typeface="Calibri" panose="020F0502020204030204" pitchFamily="34" charset="0"/>
                <a:ea typeface="Calibri" panose="020F0502020204030204" pitchFamily="34" charset="0"/>
                <a:cs typeface="Times New Roman" panose="02020603050405020304" pitchFamily="18" charset="0"/>
              </a:rPr>
              <a:t> (co-chair)</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Faculty Senate RHE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Kim </a:t>
            </a:r>
            <a:r>
              <a:rPr lang="en-US" sz="1800" dirty="0" err="1">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Cirolli</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 RHE At-Large Senator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Faculty Senate PRC Committee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Char Miller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 Council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Beth Quitslund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Registrar’s Office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Deb Benton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1860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normAutofit/>
          </a:bodyPr>
          <a:lstStyle/>
          <a:p>
            <a:pPr marL="457200" lvl="1"/>
            <a:r>
              <a:rPr lang="en-US" sz="3600" dirty="0"/>
              <a:t>The Provost’s Office and Academics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097280"/>
            <a:ext cx="10752909" cy="4910245"/>
          </a:xfrm>
        </p:spPr>
        <p:txBody>
          <a:bodyPr>
            <a:normAutofit lnSpcReduction="10000"/>
          </a:bodyPr>
          <a:lstStyle/>
          <a:p>
            <a:pPr marL="0" marR="0" indent="0">
              <a:lnSpc>
                <a:spcPct val="107000"/>
              </a:lnSpc>
              <a:spcBef>
                <a:spcPts val="0"/>
              </a:spcBef>
              <a:spcAft>
                <a:spcPts val="3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Criterion 3. Teaching and Learning: Quality, Resources, and Support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institution provides quality education, wherever and however its offerings are delivered.</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3.A.</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rigor of the institution’s academic offerings is appropriate to higher education.</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Courses and programs are current and require levels of student performance appropriate to the credential awarded.</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articulates and differentiates learning goals for its undergraduate, graduate, post-baccalaureate, post-graduate and certificate programs.</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institution’s program quality and learning goals are consistent across all modes of delivery and all locations (on the main campus, at additional locations, by distance delivery, as dual credit, through contractual 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consortial</a:t>
            </a:r>
            <a:r>
              <a:rPr lang="en-US" sz="1200" dirty="0">
                <a:effectLst/>
                <a:latin typeface="Calibri" panose="020F0502020204030204" pitchFamily="34" charset="0"/>
                <a:ea typeface="Calibri" panose="020F0502020204030204" pitchFamily="34" charset="0"/>
                <a:cs typeface="Times New Roman" panose="02020603050405020304" pitchFamily="18" charset="0"/>
              </a:rPr>
              <a:t> arrangements, or any other modality).</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3.B.</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offers programs that engage students in collecting, analyzing and communicating information; in mastering modes of intellectual inquiry or creative work; and in developing skills adaptable to changing environments.</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general education program is appropriate to the mission, educational offerings and degree levels of the institution. The institution articulates the purposes, content and intended learning outcomes of its undergraduate general education requirements.</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program of general education is grounded in a philosophy or framework developed by the institution or adopted from an established framework. It imparts broad knowledge and intellectual concepts to students and develops skills and attitudes that the institution believes every college-educated person should possess.</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education offered by the institution recognizes the human and cultural diversity and provides students with growth opportunities and lifelong skills to live and work in a multicultural world.</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3.C.</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has the faculty and staff needed for effective, high-quality programs and student services.</a:t>
            </a:r>
          </a:p>
          <a:p>
            <a:pPr marL="914400" lvl="2" indent="0">
              <a:lnSpc>
                <a:spcPct val="107000"/>
              </a:lnSpc>
              <a:spcBef>
                <a:spcPts val="0"/>
              </a:spcBef>
              <a:spcAft>
                <a:spcPts val="300"/>
              </a:spcAft>
              <a:buNone/>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4.   Instructors are evaluated regularly in accordance with established institutional policies and procedures.</a:t>
            </a:r>
          </a:p>
          <a:p>
            <a:pPr marL="914400" lvl="2" indent="0">
              <a:lnSpc>
                <a:spcPct val="107000"/>
              </a:lnSpc>
              <a:spcBef>
                <a:spcPts val="0"/>
              </a:spcBef>
              <a:spcAft>
                <a:spcPts val="300"/>
              </a:spcAft>
              <a:buNone/>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5.   The institution has processes and resources for assuring that instructors are current in their disciplines and adept in their teaching roles; it supports their professional development.</a:t>
            </a:r>
          </a:p>
          <a:p>
            <a:pPr marL="914400" lvl="2"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6.   Instructors are accessible for student inquiry.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474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normAutofit/>
          </a:bodyPr>
          <a:lstStyle/>
          <a:p>
            <a:pPr marL="457200" lvl="1"/>
            <a:r>
              <a:rPr lang="en-US" sz="3600" dirty="0"/>
              <a:t>The Provost’s Office and Academics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097280"/>
            <a:ext cx="10752909" cy="4910245"/>
          </a:xfrm>
        </p:spPr>
        <p:txBody>
          <a:bodyPr>
            <a:normAutofit/>
          </a:bodyPr>
          <a:lstStyle/>
          <a:p>
            <a:pPr marL="0" marR="0" indent="0">
              <a:lnSpc>
                <a:spcPct val="107000"/>
              </a:lnSpc>
              <a:spcBef>
                <a:spcPts val="0"/>
              </a:spcBef>
              <a:spcAft>
                <a:spcPts val="3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Criterion 4. Teaching and Learning: Evaluation and Improvement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institution demonstrates responsibility for the quality of its educational programs, learning environments, and support services, and it evaluates their effectiveness for student learning through processes designed to promote continuous improvement.</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ensures the quality of its educational offerings.</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maintains a practice of regular program reviews and acts upon the findings.</a:t>
            </a:r>
          </a:p>
          <a:p>
            <a:pPr marL="0" indent="0">
              <a:lnSpc>
                <a:spcPct val="107000"/>
              </a:lnSpc>
              <a:spcBef>
                <a:spcPts val="0"/>
              </a:spcBef>
              <a:spcAft>
                <a:spcPts val="3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Criterion 5. Institutional Effectiveness, Resources and Planning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3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institution’s resources, structures, and processes are sufficient to fulfill its mission, improve the quality of its educational offerings, and respond to future challenges and opportunities.</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5.A.</a:t>
            </a:r>
            <a:r>
              <a:rPr lang="en-US" sz="1400" dirty="0">
                <a:effectLst/>
                <a:latin typeface="Calibri" panose="020F0502020204030204" pitchFamily="34" charset="0"/>
                <a:ea typeface="Calibri" panose="020F0502020204030204" pitchFamily="34" charset="0"/>
                <a:cs typeface="Times New Roman" panose="02020603050405020304" pitchFamily="18" charset="0"/>
              </a:rPr>
              <a:t> Through its administrative structures and collaborative processes, the institution’s leadership demonstrates that it is effective and enables the institution to fulfill its mission.</a:t>
            </a:r>
          </a:p>
          <a:p>
            <a:pPr lvl="2">
              <a:lnSpc>
                <a:spcPct val="107000"/>
              </a:lnSpc>
              <a:spcBef>
                <a:spcPts val="0"/>
              </a:spcBef>
              <a:spcAft>
                <a:spcPts val="300"/>
              </a:spcAft>
              <a:buFont typeface="+mj-lt"/>
              <a:buAutoNum type="arabicPeriod" startAt="3"/>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institution’s administration ensures that faculty and, when appropriate, staff and students are involved in setting academic requirements, policy and processes through effective collaborative structures.</a:t>
            </a:r>
          </a:p>
        </p:txBody>
      </p:sp>
    </p:spTree>
    <p:extLst>
      <p:ext uri="{BB962C8B-B14F-4D97-AF65-F5344CB8AC3E}">
        <p14:creationId xmlns:p14="http://schemas.microsoft.com/office/powerpoint/2010/main" val="2904719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217715" y="22114"/>
            <a:ext cx="11634652" cy="1325563"/>
          </a:xfrm>
        </p:spPr>
        <p:txBody>
          <a:bodyPr>
            <a:normAutofit/>
          </a:bodyPr>
          <a:lstStyle/>
          <a:p>
            <a:pPr marL="457200" lvl="1"/>
            <a:r>
              <a:rPr lang="en-US" sz="3200" dirty="0"/>
              <a:t>3. The Provost’s Office, Administration, Support, and Policies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097280"/>
            <a:ext cx="10752909" cy="4910245"/>
          </a:xfrm>
        </p:spPr>
        <p:txBody>
          <a:bodyPr>
            <a:normAutofit/>
          </a:bodyPr>
          <a:lstStyle/>
          <a:p>
            <a:pPr marL="0" marR="0" lvl="0" indent="0" algn="l" defTabSz="914400" rtl="0" eaLnBrk="1" fontAlgn="auto" latinLnBrk="0" hangingPunct="1">
              <a:lnSpc>
                <a:spcPct val="107000"/>
              </a:lnSpc>
              <a:spcBef>
                <a:spcPts val="0"/>
              </a:spcBef>
              <a:spcAft>
                <a:spcPts val="30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Committee membership</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Provost Office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Loralyn Taylor</a:t>
            </a:r>
            <a:r>
              <a:rPr lang="en-US" sz="1800" dirty="0">
                <a:effectLst/>
                <a:latin typeface="Calibri" panose="020F0502020204030204" pitchFamily="34" charset="0"/>
                <a:ea typeface="Calibri" panose="020F0502020204030204" pitchFamily="34" charset="0"/>
                <a:cs typeface="Times New Roman" panose="02020603050405020304" pitchFamily="18" charset="0"/>
              </a:rPr>
              <a:t>(co-chair)</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International Studies &amp; Diversity &amp; Inclusion Rep— </a:t>
            </a:r>
            <a:r>
              <a:rPr lang="en-US" sz="18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Patrick Barr-</a:t>
            </a:r>
            <a:r>
              <a:rPr lang="en-US" sz="1800" dirty="0" err="1">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Melej</a:t>
            </a:r>
            <a:r>
              <a:rPr lang="en-US" sz="18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DOSA Representative (informed citizenship)—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Imants Jaunarajs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Faculty Development Rep—</a:t>
            </a:r>
            <a:r>
              <a:rPr lang="en-US" sz="18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Adam Pergram</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Human Resources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Nick Wortman and Lewis Mangen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Accommodative &amp; Support Services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Christina Perez</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OG+ Rep –</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Lindsey Rudibaugh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OII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Candi Morris</a:t>
            </a:r>
            <a:r>
              <a:rPr lang="en-US" sz="1800" dirty="0">
                <a:effectLst/>
                <a:latin typeface="Calibri" panose="020F0502020204030204" pitchFamily="34" charset="0"/>
                <a:ea typeface="Calibri" panose="020F0502020204030204" pitchFamily="34" charset="0"/>
                <a:cs typeface="Times New Roman" panose="02020603050405020304" pitchFamily="18" charset="0"/>
              </a:rPr>
              <a:t> (co-chair)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Faculty Senate EPSA Committee Chair or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Jennie Klein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6136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600891" y="22114"/>
            <a:ext cx="11251475" cy="1325563"/>
          </a:xfrm>
        </p:spPr>
        <p:txBody>
          <a:bodyPr>
            <a:normAutofit/>
          </a:bodyPr>
          <a:lstStyle/>
          <a:p>
            <a:pPr marL="457200" lvl="1"/>
            <a:r>
              <a:rPr lang="en-US" sz="3200" dirty="0"/>
              <a:t>The Provost’s Office, Administration, Support, and Policies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097280"/>
            <a:ext cx="10752909" cy="4910245"/>
          </a:xfrm>
        </p:spPr>
        <p:txBody>
          <a:bodyPr>
            <a:normAutofit fontScale="85000" lnSpcReduction="20000"/>
          </a:bodyPr>
          <a:lstStyle/>
          <a:p>
            <a:pPr marL="0" marR="0" indent="0">
              <a:lnSpc>
                <a:spcPct val="107000"/>
              </a:lnSpc>
              <a:spcBef>
                <a:spcPts val="0"/>
              </a:spcBef>
              <a:spcAft>
                <a:spcPts val="300"/>
              </a:spcAft>
              <a:buNone/>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Criterion 1. Mission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institution’s mission is clear and articulated publicly; it guides the institution’s operations.</a:t>
            </a:r>
          </a:p>
          <a:p>
            <a:pPr marL="457200" lvl="1" indent="0">
              <a:lnSpc>
                <a:spcPct val="107000"/>
              </a:lnSpc>
              <a:spcBef>
                <a:spcPts val="0"/>
              </a:spcBef>
              <a:spcAft>
                <a:spcPts val="3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1.C.</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institution provides opportunities for civic engagement in a diverse, multicultural society and globally connected world, as appropriate within its mission and for the constituencies it serves.</a:t>
            </a:r>
          </a:p>
          <a:p>
            <a:pPr lvl="2">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institution encourages curricular or cocurricular activities that prepare students for informed citizenship and workplace success.</a:t>
            </a:r>
          </a:p>
          <a:p>
            <a:pPr marL="0" marR="0" indent="0">
              <a:lnSpc>
                <a:spcPct val="107000"/>
              </a:lnSpc>
              <a:spcBef>
                <a:spcPts val="0"/>
              </a:spcBef>
              <a:spcAft>
                <a:spcPts val="300"/>
              </a:spcAft>
              <a:buNone/>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Criterion 3. Teaching and Learning: Quality, Resources, and Support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institution provides quality education, wherever and however its offerings are delivered.</a:t>
            </a:r>
          </a:p>
          <a:p>
            <a:pPr marL="457200" lvl="1" indent="0">
              <a:lnSpc>
                <a:spcPct val="107000"/>
              </a:lnSpc>
              <a:spcBef>
                <a:spcPts val="0"/>
              </a:spcBef>
              <a:spcAft>
                <a:spcPts val="3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3.C.</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institution has the faculty and staff needed for effective, high-quality programs and student services.</a:t>
            </a:r>
          </a:p>
          <a:p>
            <a:pPr marL="1257300" lvl="2" indent="-342900">
              <a:lnSpc>
                <a:spcPct val="107000"/>
              </a:lnSpc>
              <a:spcBef>
                <a:spcPts val="0"/>
              </a:spcBef>
              <a:spcAft>
                <a:spcPts val="300"/>
              </a:spcAft>
              <a:buFont typeface="+mj-lt"/>
              <a:buAutoNum type="arabicPeriod"/>
              <a:tabLst>
                <a:tab pos="457200" algn="l"/>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institution strives to ensure that the overall composition of its faculty and staff reflects human diversity as appropriate within its mission and for the constituencies it serves.</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institution has sufficient numbers and continuity of faculty members to carry out both the classroom and the non-classroom roles of faculty, including oversight of the curriculum and expectations for student performance, assessment of student learning, and establishment of academic credentials for instructional staff.</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instructors are appropriately qualified, including those in dual credit, contractual and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consortial</a:t>
            </a:r>
            <a:r>
              <a:rPr lang="en-US" sz="1400" dirty="0">
                <a:effectLst/>
                <a:latin typeface="Calibri" panose="020F0502020204030204" pitchFamily="34" charset="0"/>
                <a:ea typeface="Calibri" panose="020F0502020204030204" pitchFamily="34" charset="0"/>
                <a:cs typeface="Times New Roman" panose="02020603050405020304" pitchFamily="18" charset="0"/>
              </a:rPr>
              <a:t> offerings.</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Staff members providing student support services, such as tutoring, financial aid advising, academic advising and cocurricular activities, are appropriately qualified, trained and supported in their professional development.</a:t>
            </a:r>
          </a:p>
          <a:p>
            <a:pPr marL="457200" lvl="1" indent="0">
              <a:lnSpc>
                <a:spcPct val="107000"/>
              </a:lnSpc>
              <a:spcBef>
                <a:spcPts val="0"/>
              </a:spcBef>
              <a:spcAft>
                <a:spcPts val="3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3.D.</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institution provides support for student learning and resources for effective teaching.</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institution provides student support services suited to the needs of its student populations.</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institution provides for learning support and preparatory instruction to address the academic needs of its students. It has a process for directing entering students to courses and programs for which the students are adequately prepared.</a:t>
            </a:r>
          </a:p>
          <a:p>
            <a:pPr marL="1257300" lvl="2" indent="-342900">
              <a:lnSpc>
                <a:spcPct val="107000"/>
              </a:lnSpc>
              <a:spcBef>
                <a:spcPts val="0"/>
              </a:spcBef>
              <a:spcAft>
                <a:spcPts val="300"/>
              </a:spcAft>
              <a:buFont typeface="+mj-lt"/>
              <a:buAutoNum type="arabicPeriod"/>
              <a:tabLst>
                <a:tab pos="6858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institution provides academic advising suited to its offerings and the needs of its students.</a:t>
            </a:r>
          </a:p>
          <a:p>
            <a:pPr marL="1257300" lvl="2" indent="-342900">
              <a:spcBef>
                <a:spcPts val="0"/>
              </a:spcBef>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institution provides to students and instructors the infrastructure and resources necessary to support effective teaching and learning (technological infrastructure, scientific laboratories, libraries, performance spaces, clinical practice sites and museum collections, as appropriate to the institution’s offerings).</a:t>
            </a:r>
          </a:p>
        </p:txBody>
      </p:sp>
    </p:spTree>
    <p:extLst>
      <p:ext uri="{BB962C8B-B14F-4D97-AF65-F5344CB8AC3E}">
        <p14:creationId xmlns:p14="http://schemas.microsoft.com/office/powerpoint/2010/main" val="390694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lstStyle/>
          <a:p>
            <a:r>
              <a:rPr lang="en-US" dirty="0"/>
              <a:t>HLC Evidence Collection Committees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7" name="Right Arrow 21">
            <a:extLst>
              <a:ext uri="{FF2B5EF4-FFF2-40B4-BE49-F238E27FC236}">
                <a16:creationId xmlns:a16="http://schemas.microsoft.com/office/drawing/2014/main" id="{1EBC071F-B76B-455A-A6FF-B6751425F424}"/>
              </a:ext>
            </a:extLst>
          </p:cNvPr>
          <p:cNvSpPr/>
          <p:nvPr/>
        </p:nvSpPr>
        <p:spPr>
          <a:xfrm>
            <a:off x="4231174" y="4414737"/>
            <a:ext cx="1320276" cy="804176"/>
          </a:xfrm>
          <a:prstGeom prst="rightArrow">
            <a:avLst/>
          </a:pr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ontent Placeholder 2">
            <a:extLst>
              <a:ext uri="{FF2B5EF4-FFF2-40B4-BE49-F238E27FC236}">
                <a16:creationId xmlns:a16="http://schemas.microsoft.com/office/drawing/2014/main" id="{6953D2FF-1F63-460D-A244-3822C1CFE57A}"/>
              </a:ext>
            </a:extLst>
          </p:cNvPr>
          <p:cNvSpPr txBox="1">
            <a:spLocks/>
          </p:cNvSpPr>
          <p:nvPr/>
        </p:nvSpPr>
        <p:spPr>
          <a:xfrm>
            <a:off x="501576" y="2930018"/>
            <a:ext cx="4680024" cy="4800600"/>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1430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a:ln>
                  <a:noFill/>
                </a:ln>
                <a:solidFill>
                  <a:prstClr val="white">
                    <a:lumMod val="50000"/>
                  </a:prstClr>
                </a:solidFill>
                <a:effectLst/>
                <a:uLnTx/>
                <a:uFillTx/>
                <a:latin typeface="Arial" panose="020B0604020202020204"/>
                <a:ea typeface="+mn-ea"/>
                <a:cs typeface="+mn-cs"/>
              </a:rPr>
              <a:t>AQIP Stages of Maturity</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Reacting</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Systematic</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Aligned</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Integrated</a:t>
            </a:r>
          </a:p>
          <a:p>
            <a:pPr marL="457189" marR="0" lvl="0" indent="-457189" algn="l" defTabSz="609585"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a:p>
            <a:pPr marL="11430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p:txBody>
      </p:sp>
      <p:sp>
        <p:nvSpPr>
          <p:cNvPr id="9" name="Content Placeholder 2">
            <a:extLst>
              <a:ext uri="{FF2B5EF4-FFF2-40B4-BE49-F238E27FC236}">
                <a16:creationId xmlns:a16="http://schemas.microsoft.com/office/drawing/2014/main" id="{1E46F0C5-9F66-42A6-842E-EA16503261D8}"/>
              </a:ext>
            </a:extLst>
          </p:cNvPr>
          <p:cNvSpPr txBox="1">
            <a:spLocks/>
          </p:cNvSpPr>
          <p:nvPr/>
        </p:nvSpPr>
        <p:spPr>
          <a:xfrm>
            <a:off x="5551450" y="2929288"/>
            <a:ext cx="6564351"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ct val="20000"/>
              </a:spcBef>
              <a:spcAft>
                <a:spcPts val="0"/>
              </a:spcAft>
              <a:buClr>
                <a:srgbClr val="849A0A"/>
              </a:buClr>
              <a:buSzTx/>
              <a:buFont typeface="Arial" pitchFamily="34" charset="0"/>
              <a:buNone/>
              <a:tabLst/>
              <a:defRPr/>
            </a:pPr>
            <a:r>
              <a:rPr kumimoji="0" lang="en-US" sz="2800" b="1" i="0" u="none" strike="noStrike" kern="1200" cap="none" spc="0" normalizeH="0" baseline="0" noProof="0">
                <a:ln>
                  <a:noFill/>
                </a:ln>
                <a:solidFill>
                  <a:srgbClr val="00694E"/>
                </a:solidFill>
                <a:effectLst/>
                <a:uLnTx/>
                <a:uFillTx/>
                <a:latin typeface="Arial" panose="020B0604020202020204"/>
                <a:ea typeface="+mn-ea"/>
                <a:cs typeface="+mn-cs"/>
              </a:rPr>
              <a:t>Standard/Open Criteria Review</a:t>
            </a:r>
          </a:p>
          <a:p>
            <a:pPr marL="342900" marR="0" lvl="0" indent="-228600" algn="l" defTabSz="914400" rtl="0" eaLnBrk="1" fontAlgn="auto" latinLnBrk="0" hangingPunct="1">
              <a:lnSpc>
                <a:spcPct val="100000"/>
              </a:lnSpc>
              <a:spcBef>
                <a:spcPct val="20000"/>
              </a:spcBef>
              <a:spcAft>
                <a:spcPts val="0"/>
              </a:spcAft>
              <a:buClr>
                <a:srgbClr val="849A0A"/>
              </a:buClr>
              <a:buSzTx/>
              <a:buFont typeface="Arial" pitchFamily="34" charset="0"/>
              <a:buChar char="•"/>
              <a:tabLst/>
              <a:defRPr/>
            </a:pPr>
            <a:r>
              <a:rPr kumimoji="0" lang="en-US" sz="2400" b="1" i="0" u="none" strike="noStrike" kern="1200" cap="none" spc="0" normalizeH="0" baseline="0" noProof="0">
                <a:ln>
                  <a:noFill/>
                </a:ln>
                <a:solidFill>
                  <a:srgbClr val="00694E"/>
                </a:solidFill>
                <a:effectLst/>
                <a:uLnTx/>
                <a:uFillTx/>
                <a:latin typeface="Arial" panose="020B0604020202020204"/>
                <a:ea typeface="+mn-ea"/>
                <a:cs typeface="+mn-cs"/>
              </a:rPr>
              <a:t>Core Component is met</a:t>
            </a:r>
          </a:p>
          <a:p>
            <a:pPr marL="342900" marR="0" lvl="0" indent="-228600" algn="l" defTabSz="914400" rtl="0" eaLnBrk="1" fontAlgn="auto" latinLnBrk="0" hangingPunct="1">
              <a:lnSpc>
                <a:spcPct val="100000"/>
              </a:lnSpc>
              <a:spcBef>
                <a:spcPct val="20000"/>
              </a:spcBef>
              <a:spcAft>
                <a:spcPts val="0"/>
              </a:spcAft>
              <a:buClr>
                <a:srgbClr val="849A0A"/>
              </a:buClr>
              <a:buSzTx/>
              <a:buFont typeface="Arial" pitchFamily="34" charset="0"/>
              <a:buChar char="•"/>
              <a:tabLst/>
              <a:defRPr/>
            </a:pPr>
            <a:r>
              <a:rPr kumimoji="0" lang="en-US" sz="2400" b="1" i="0" u="none" strike="noStrike" kern="1200" cap="none" spc="0" normalizeH="0" baseline="0" noProof="0">
                <a:ln>
                  <a:noFill/>
                </a:ln>
                <a:solidFill>
                  <a:srgbClr val="00694E"/>
                </a:solidFill>
                <a:effectLst/>
                <a:uLnTx/>
                <a:uFillTx/>
                <a:latin typeface="Arial" panose="020B0604020202020204"/>
                <a:ea typeface="+mn-ea"/>
                <a:cs typeface="+mn-cs"/>
              </a:rPr>
              <a:t>Core Component is met with concerns </a:t>
            </a:r>
            <a:endParaRPr kumimoji="0" lang="en-US" sz="2400" b="0" i="0" u="none" strike="noStrike" kern="1200" cap="none" spc="0" normalizeH="0" baseline="0" noProof="0">
              <a:ln>
                <a:noFill/>
              </a:ln>
              <a:solidFill>
                <a:srgbClr val="00694E"/>
              </a:solidFill>
              <a:effectLst/>
              <a:uLnTx/>
              <a:uFillTx/>
              <a:latin typeface="Arial" panose="020B0604020202020204"/>
              <a:ea typeface="+mn-ea"/>
              <a:cs typeface="+mn-cs"/>
            </a:endParaRPr>
          </a:p>
          <a:p>
            <a:pPr marL="640080" marR="0" lvl="1" indent="-228600" algn="l" defTabSz="914400" rtl="0" eaLnBrk="1" fontAlgn="auto" latinLnBrk="0" hangingPunct="1">
              <a:lnSpc>
                <a:spcPct val="100000"/>
              </a:lnSpc>
              <a:spcBef>
                <a:spcPct val="20000"/>
              </a:spcBef>
              <a:spcAft>
                <a:spcPts val="0"/>
              </a:spcAft>
              <a:buClr>
                <a:srgbClr val="849A0A"/>
              </a:buClr>
              <a:buSzTx/>
              <a:buFont typeface="Arial" pitchFamily="34" charset="0"/>
              <a:buChar char="•"/>
              <a:tabLst/>
              <a:defRPr/>
            </a:pPr>
            <a:r>
              <a:rPr kumimoji="0" lang="en-US" sz="2400" b="0" i="0" u="none" strike="noStrike" kern="1200" cap="none" spc="0" normalizeH="0" baseline="0" noProof="0">
                <a:ln>
                  <a:noFill/>
                </a:ln>
                <a:solidFill>
                  <a:srgbClr val="00694E"/>
                </a:solidFill>
                <a:effectLst/>
                <a:uLnTx/>
                <a:uFillTx/>
                <a:latin typeface="Arial" panose="020B0604020202020204"/>
                <a:ea typeface="+mn-ea"/>
                <a:cs typeface="+mn-cs"/>
              </a:rPr>
              <a:t>monitoring such as interim reports, site visits, or placed on notice</a:t>
            </a:r>
          </a:p>
          <a:p>
            <a:pPr marL="342900" marR="0" lvl="0" indent="-228600" algn="l" defTabSz="914400" rtl="0" eaLnBrk="1" fontAlgn="auto" latinLnBrk="0" hangingPunct="1">
              <a:lnSpc>
                <a:spcPct val="100000"/>
              </a:lnSpc>
              <a:spcBef>
                <a:spcPct val="20000"/>
              </a:spcBef>
              <a:spcAft>
                <a:spcPts val="0"/>
              </a:spcAft>
              <a:buClr>
                <a:srgbClr val="849A0A"/>
              </a:buClr>
              <a:buSzTx/>
              <a:buFont typeface="Arial" pitchFamily="34" charset="0"/>
              <a:buChar char="•"/>
              <a:tabLst/>
              <a:defRPr/>
            </a:pPr>
            <a:r>
              <a:rPr kumimoji="0" lang="en-US" sz="2400" b="1" i="0" u="none" strike="noStrike" kern="1200" cap="none" spc="0" normalizeH="0" baseline="0" noProof="0">
                <a:ln>
                  <a:noFill/>
                </a:ln>
                <a:solidFill>
                  <a:srgbClr val="00694E"/>
                </a:solidFill>
                <a:effectLst/>
                <a:uLnTx/>
                <a:uFillTx/>
                <a:latin typeface="Arial" panose="020B0604020202020204"/>
                <a:ea typeface="+mn-ea"/>
                <a:cs typeface="+mn-cs"/>
              </a:rPr>
              <a:t>Core Component is not met </a:t>
            </a:r>
          </a:p>
          <a:p>
            <a:pPr marL="640080" marR="0" lvl="1" indent="-228600" algn="l" defTabSz="914400" rtl="0" eaLnBrk="1" fontAlgn="auto" latinLnBrk="0" hangingPunct="1">
              <a:lnSpc>
                <a:spcPct val="100000"/>
              </a:lnSpc>
              <a:spcBef>
                <a:spcPct val="20000"/>
              </a:spcBef>
              <a:spcAft>
                <a:spcPts val="0"/>
              </a:spcAft>
              <a:buClr>
                <a:srgbClr val="849A0A"/>
              </a:buClr>
              <a:buSzTx/>
              <a:buFont typeface="Arial" pitchFamily="34" charset="0"/>
              <a:buChar char="•"/>
              <a:tabLst/>
              <a:defRPr/>
            </a:pPr>
            <a:r>
              <a:rPr kumimoji="0" lang="en-US" sz="2400" b="0" i="0" u="none" strike="noStrike" kern="1200" cap="none" spc="0" normalizeH="0" baseline="0" noProof="0">
                <a:ln>
                  <a:noFill/>
                </a:ln>
                <a:solidFill>
                  <a:srgbClr val="00694E"/>
                </a:solidFill>
                <a:effectLst/>
                <a:uLnTx/>
                <a:uFillTx/>
                <a:latin typeface="Arial" panose="020B0604020202020204"/>
                <a:ea typeface="+mn-ea"/>
                <a:cs typeface="+mn-cs"/>
              </a:rPr>
              <a:t>sanctions such as notice or probation</a:t>
            </a:r>
          </a:p>
          <a:p>
            <a:pPr marL="114300" marR="0" lvl="0" indent="0" algn="l" defTabSz="914400" rtl="0" eaLnBrk="1" fontAlgn="auto" latinLnBrk="0" hangingPunct="1">
              <a:lnSpc>
                <a:spcPct val="100000"/>
              </a:lnSpc>
              <a:spcBef>
                <a:spcPct val="20000"/>
              </a:spcBef>
              <a:spcAft>
                <a:spcPts val="0"/>
              </a:spcAft>
              <a:buClr>
                <a:srgbClr val="849A0A"/>
              </a:buClr>
              <a:buSzTx/>
              <a:buFont typeface="Arial" pitchFamily="34" charset="0"/>
              <a:buNone/>
              <a:tabLst/>
              <a:defRPr/>
            </a:pPr>
            <a:endParaRPr kumimoji="0" lang="en-US" sz="2400" b="0" i="0" u="none" strike="noStrike" kern="1200" cap="none" spc="0" normalizeH="0" baseline="0" noProof="0">
              <a:ln>
                <a:noFill/>
              </a:ln>
              <a:solidFill>
                <a:srgbClr val="00694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054CD0B-9AFA-426D-96EB-EC310A495DBE}"/>
              </a:ext>
            </a:extLst>
          </p:cNvPr>
          <p:cNvSpPr/>
          <p:nvPr/>
        </p:nvSpPr>
        <p:spPr>
          <a:xfrm>
            <a:off x="354344" y="1114782"/>
            <a:ext cx="11242791" cy="1631216"/>
          </a:xfrm>
          <a:prstGeom prst="rect">
            <a:avLst/>
          </a:prstGeom>
        </p:spPr>
        <p:txBody>
          <a:bodyPr wrap="square">
            <a:spAutoFit/>
          </a:bodyPr>
          <a:lstStyle/>
          <a:p>
            <a:pPr marL="512763" marR="0" lvl="2" indent="-342900" algn="l" defTabSz="60958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76F67">
                    <a:lumMod val="75000"/>
                  </a:srgbClr>
                </a:solidFill>
                <a:effectLst/>
                <a:uLnTx/>
                <a:uFillTx/>
                <a:latin typeface="Arial" panose="020B0604020202020204"/>
                <a:ea typeface="+mn-ea"/>
                <a:cs typeface="+mn-cs"/>
              </a:rPr>
              <a:t>Must demonstrate compliance with all Criteria for Accreditation</a:t>
            </a:r>
          </a:p>
          <a:p>
            <a:pPr marL="512763" marR="0" lvl="3"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776F67">
                    <a:lumMod val="75000"/>
                  </a:srgbClr>
                </a:solidFill>
                <a:effectLst/>
                <a:uLnTx/>
                <a:uFillTx/>
                <a:latin typeface="Arial" panose="020B0604020202020204"/>
                <a:ea typeface="+mn-ea"/>
                <a:cs typeface="+mn-cs"/>
              </a:rPr>
              <a:t>Previously, judged based on the Stage of Maturity of our processes</a:t>
            </a:r>
          </a:p>
          <a:p>
            <a:pPr marL="512763" marR="0" lvl="3"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776F67">
                    <a:lumMod val="75000"/>
                  </a:srgbClr>
                </a:solidFill>
                <a:effectLst/>
                <a:uLnTx/>
                <a:uFillTx/>
                <a:latin typeface="Arial" panose="020B0604020202020204"/>
                <a:ea typeface="+mn-ea"/>
                <a:cs typeface="+mn-cs"/>
              </a:rPr>
              <a:t>Meet the Criteria or Not Meeting the Criteria</a:t>
            </a:r>
          </a:p>
          <a:p>
            <a:pPr marL="512763" marR="0" lvl="3"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776F67">
                    <a:lumMod val="75000"/>
                  </a:srgbClr>
                </a:solidFill>
                <a:effectLst/>
                <a:uLnTx/>
                <a:uFillTx/>
                <a:latin typeface="Arial" panose="020B0604020202020204"/>
                <a:ea typeface="+mn-ea"/>
                <a:cs typeface="+mn-cs"/>
              </a:rPr>
              <a:t>Less leeway</a:t>
            </a:r>
          </a:p>
        </p:txBody>
      </p:sp>
    </p:spTree>
    <p:extLst>
      <p:ext uri="{BB962C8B-B14F-4D97-AF65-F5344CB8AC3E}">
        <p14:creationId xmlns:p14="http://schemas.microsoft.com/office/powerpoint/2010/main" val="1731891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600891" y="22114"/>
            <a:ext cx="11251475" cy="1325563"/>
          </a:xfrm>
        </p:spPr>
        <p:txBody>
          <a:bodyPr>
            <a:normAutofit/>
          </a:bodyPr>
          <a:lstStyle/>
          <a:p>
            <a:pPr marL="457200" lvl="1"/>
            <a:r>
              <a:rPr lang="en-US" sz="3200" dirty="0"/>
              <a:t>The Provost’s Office, Administration, Support, and Policies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097280"/>
            <a:ext cx="10752909" cy="4910245"/>
          </a:xfrm>
        </p:spPr>
        <p:txBody>
          <a:bodyPr>
            <a:normAutofit/>
          </a:bodyPr>
          <a:lstStyle/>
          <a:p>
            <a:pPr marL="0" marR="0" indent="0">
              <a:lnSpc>
                <a:spcPct val="107000"/>
              </a:lnSpc>
              <a:spcBef>
                <a:spcPts val="0"/>
              </a:spcBef>
              <a:spcAft>
                <a:spcPts val="3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Criterion 4. Teaching and Learning: Evaluation and Improvement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institution demonstrates responsibility for the quality of its educational programs, learning environments, and support services, and it evaluates their effectiveness for student learning through processes designed to promote continuous improvement.</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4.C.</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pursues educational improvement through goals and strategies that improve retention, persistence and completion rates in its degree and certificate programs.</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has defined goals for student retention, persistence and completion that are ambitious, attainable and appropriate to its mission, student populations and educational offerings.</a:t>
            </a:r>
          </a:p>
        </p:txBody>
      </p:sp>
    </p:spTree>
    <p:extLst>
      <p:ext uri="{BB962C8B-B14F-4D97-AF65-F5344CB8AC3E}">
        <p14:creationId xmlns:p14="http://schemas.microsoft.com/office/powerpoint/2010/main" val="4153998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600891" y="22114"/>
            <a:ext cx="11251475" cy="1325563"/>
          </a:xfrm>
        </p:spPr>
        <p:txBody>
          <a:bodyPr>
            <a:normAutofit/>
          </a:bodyPr>
          <a:lstStyle/>
          <a:p>
            <a:pPr marL="457200" lvl="1"/>
            <a:r>
              <a:rPr lang="en-US" sz="3200" dirty="0"/>
              <a:t>4. Research and Ethics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097280"/>
            <a:ext cx="10752909" cy="4910245"/>
          </a:xfrm>
        </p:spPr>
        <p:txBody>
          <a:bodyPr>
            <a:normAutofit/>
          </a:bodyPr>
          <a:lstStyle/>
          <a:p>
            <a:pPr marL="0" marR="0" lvl="0" indent="0" algn="l" defTabSz="914400" rtl="0" eaLnBrk="1" fontAlgn="auto" latinLnBrk="0" hangingPunct="1">
              <a:lnSpc>
                <a:spcPct val="107000"/>
              </a:lnSpc>
              <a:spcBef>
                <a:spcPts val="0"/>
              </a:spcBef>
              <a:spcAft>
                <a:spcPts val="30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Committee membership</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Assistant Vice President for Research or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Sue Robb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Director, Grant Development &amp; Projects—</a:t>
            </a:r>
            <a:r>
              <a:rPr lang="en-US" sz="1800" dirty="0" err="1">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Rox</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 Male-</a:t>
            </a:r>
            <a:r>
              <a:rPr lang="en-US" sz="1800" dirty="0" err="1">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Brune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Libraries Rep (co-chair)—</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Kelly Broughton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(co-chair)</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Director, Research Compliance—</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Hillary Snyder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Director, Laboratory Animal Resources—</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Scott Carpenter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Community Standards &amp; Student Responsibilities Director</a:t>
            </a:r>
            <a:r>
              <a:rPr lang="en-US" sz="1800">
                <a:effectLst/>
                <a:latin typeface="Calibri" panose="020F0502020204030204" pitchFamily="34" charset="0"/>
                <a:ea typeface="Calibri" panose="020F0502020204030204" pitchFamily="34" charset="0"/>
                <a:cs typeface="Times New Roman" panose="02020603050405020304" pitchFamily="18" charset="0"/>
              </a:rPr>
              <a:t>—</a:t>
            </a:r>
            <a:r>
              <a:rPr lang="en-US" sz="180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Taylor </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Tackett</a:t>
            </a:r>
            <a:endParaRPr lang="en-US" sz="1800" dirty="0">
              <a:highlight>
                <a:srgbClr val="D3D3D3"/>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 Council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Greg Newton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(co-chair)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2502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600891" y="22114"/>
            <a:ext cx="11251475" cy="1325563"/>
          </a:xfrm>
        </p:spPr>
        <p:txBody>
          <a:bodyPr>
            <a:normAutofit/>
          </a:bodyPr>
          <a:lstStyle/>
          <a:p>
            <a:pPr marL="457200" lvl="1"/>
            <a:r>
              <a:rPr lang="en-US" sz="3200" dirty="0"/>
              <a:t>Research and Ethics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097280"/>
            <a:ext cx="10752909" cy="4910245"/>
          </a:xfrm>
        </p:spPr>
        <p:txBody>
          <a:bodyPr>
            <a:normAutofit/>
          </a:bodyPr>
          <a:lstStyle/>
          <a:p>
            <a:pPr marL="0" marR="0" indent="0">
              <a:lnSpc>
                <a:spcPct val="107000"/>
              </a:lnSpc>
              <a:spcBef>
                <a:spcPts val="0"/>
              </a:spcBef>
              <a:spcAft>
                <a:spcPts val="3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Criterion 2. Integrity: Ethical and Responsible Conduct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institution acts with integrity; its conduct is ethical and responsible.</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2.E.</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institution’s policies and procedures call for responsible acquisition, discovery and application of knowledge by its faculty, staff and students.</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Institutions supporting basic and applied research maintain professional standards and provide oversight ensuring regulatory compliance, ethical behavior and fiscal accountability.</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provides effective support services to ensure the integrity of research and scholarly practice conducted by its faculty, staff and students.</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provides students guidance in the ethics of research and use of information resources.</a:t>
            </a:r>
          </a:p>
          <a:p>
            <a:pPr lvl="2">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enforces policies on academic honesty and integrity.</a:t>
            </a:r>
          </a:p>
          <a:p>
            <a:pPr marL="0" marR="0" indent="0">
              <a:lnSpc>
                <a:spcPct val="107000"/>
              </a:lnSpc>
              <a:spcBef>
                <a:spcPts val="0"/>
              </a:spcBef>
              <a:spcAft>
                <a:spcPts val="3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Criterion 3. Teaching and Learning: Quality, Resources, and Support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institution provides quality education, wherever and however its offerings are delivered.</a:t>
            </a:r>
          </a:p>
          <a:p>
            <a:pPr marL="457200" lvl="1" indent="0">
              <a:lnSpc>
                <a:spcPct val="107000"/>
              </a:lnSpc>
              <a:spcBef>
                <a:spcPts val="0"/>
              </a:spcBef>
              <a:spcAft>
                <a:spcPts val="8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3.B.</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offers programs that engage students in collecting, analyzing and communicating information; in mastering modes of intellectual inquiry or creative work; and in developing skills adaptable to changing environments.</a:t>
            </a:r>
          </a:p>
          <a:p>
            <a:pPr lvl="2">
              <a:lnSpc>
                <a:spcPct val="107000"/>
              </a:lnSpc>
              <a:spcBef>
                <a:spcPts val="0"/>
              </a:spcBef>
              <a:spcAft>
                <a:spcPts val="800"/>
              </a:spcAft>
              <a:buFont typeface="+mj-lt"/>
              <a:buAutoNum type="arabicPeriod" startAt="4"/>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faculty and students contribute to scholarship, creative work and the discovery of knowledge to the extent appropriate to their offerings and the institution’s mission.</a:t>
            </a:r>
          </a:p>
          <a:p>
            <a:pPr marL="0" marR="0" lvl="0" indent="0" algn="l" defTabSz="914400" rtl="0" eaLnBrk="1" fontAlgn="auto" latinLnBrk="0" hangingPunct="1">
              <a:lnSpc>
                <a:spcPct val="107000"/>
              </a:lnSpc>
              <a:spcBef>
                <a:spcPts val="0"/>
              </a:spcBef>
              <a:spcAft>
                <a:spcPts val="300"/>
              </a:spcAft>
              <a:buClrTx/>
              <a:buSzTx/>
              <a:buFont typeface="Arial" panose="020B0604020202020204" pitchFamily="34" charset="0"/>
              <a:buNone/>
              <a:tabLst/>
              <a:defRP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5029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142613" y="22114"/>
            <a:ext cx="11988427" cy="1325563"/>
          </a:xfrm>
        </p:spPr>
        <p:txBody>
          <a:bodyPr>
            <a:normAutofit/>
          </a:bodyPr>
          <a:lstStyle/>
          <a:p>
            <a:pPr marL="457200" lvl="1"/>
            <a:r>
              <a:rPr lang="en-US" sz="3200" dirty="0"/>
              <a:t>5. Marketing, Communications, and Enrollment Management</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097280"/>
            <a:ext cx="10752909" cy="4910245"/>
          </a:xfrm>
        </p:spPr>
        <p:txBody>
          <a:bodyPr>
            <a:normAutofit/>
          </a:bodyPr>
          <a:lstStyle/>
          <a:p>
            <a:pPr marL="0" marR="0" lvl="0" indent="0" algn="l" defTabSz="914400" rtl="0" eaLnBrk="1" fontAlgn="auto" latinLnBrk="0" hangingPunct="1">
              <a:lnSpc>
                <a:spcPct val="107000"/>
              </a:lnSpc>
              <a:spcBef>
                <a:spcPts val="0"/>
              </a:spcBef>
              <a:spcAft>
                <a:spcPts val="30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Committee membership</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Enrollment Management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Katie Troyer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UCM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Robin Oliver</a:t>
            </a:r>
            <a:r>
              <a:rPr lang="en-US" sz="1800" dirty="0">
                <a:effectLst/>
                <a:latin typeface="Calibri" panose="020F0502020204030204" pitchFamily="34" charset="0"/>
                <a:ea typeface="Calibri" panose="020F0502020204030204" pitchFamily="34" charset="0"/>
                <a:cs typeface="Times New Roman" panose="02020603050405020304" pitchFamily="18" charset="0"/>
              </a:rPr>
              <a:t> (co-chair)</a:t>
            </a: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Diversity and Inclusion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Duane Bruce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Accessibility Services Rep–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Need new                         </a:t>
            </a: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RHE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Carissa Anderson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Graduate College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Becky Bushey-Miller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Senior Director for Enrollment Initiatives or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Rob Callahan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(co-chair)</a:t>
            </a: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UCC ICC Committee Chair or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Jim Dyer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Director of the Center for Campus and Community Engagement—</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Mary Nally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817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600891" y="22114"/>
            <a:ext cx="11251475" cy="1325563"/>
          </a:xfrm>
        </p:spPr>
        <p:txBody>
          <a:bodyPr>
            <a:normAutofit/>
          </a:bodyPr>
          <a:lstStyle/>
          <a:p>
            <a:pPr marL="457200" lvl="1"/>
            <a:r>
              <a:rPr lang="en-US" sz="3200" dirty="0"/>
              <a:t>Marketing, Communications, and Enrollment Management</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097280"/>
            <a:ext cx="10752909" cy="4910245"/>
          </a:xfrm>
        </p:spPr>
        <p:txBody>
          <a:bodyPr>
            <a:normAutofit/>
          </a:bodyPr>
          <a:lstStyle/>
          <a:p>
            <a:pPr marL="0" marR="0" indent="0">
              <a:lnSpc>
                <a:spcPct val="107000"/>
              </a:lnSpc>
              <a:spcBef>
                <a:spcPts val="0"/>
              </a:spcBef>
              <a:spcAft>
                <a:spcPts val="3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Criterion 1. 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institution’s mission is clear and articulated publicly; it guides the institution’s operations.</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1.A.</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institution’s mission is articulated publicly and operationalized throughout the institution.</a:t>
            </a:r>
          </a:p>
          <a:p>
            <a:pPr marL="1257300" lvl="2" indent="-342900">
              <a:lnSpc>
                <a:spcPct val="107000"/>
              </a:lnSpc>
              <a:spcBef>
                <a:spcPts val="0"/>
              </a:spcBef>
              <a:spcAft>
                <a:spcPts val="300"/>
              </a:spcAft>
              <a:buFont typeface="+mj-lt"/>
              <a:buAutoNum type="arabicPeriod" startAt="4"/>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institution’s academic offerings, student support services and enrollment profile are consistent with its stated mission.</a:t>
            </a:r>
          </a:p>
          <a:p>
            <a:pPr marL="1257300" lvl="2" indent="-342900">
              <a:lnSpc>
                <a:spcPct val="107000"/>
              </a:lnSpc>
              <a:spcBef>
                <a:spcPts val="0"/>
              </a:spcBef>
              <a:spcAft>
                <a:spcPts val="300"/>
              </a:spcAft>
              <a:buFont typeface="+mj-lt"/>
              <a:buAutoNum type="arabicPeriod" startAt="4"/>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clearly articulates its mission through public information, such as statements of purpose, vision, values, goals, plans or institutional priorities.</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1.C.</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provides opportunities for civic engagement in a diverse, multicultural society and globally connected world, as appropriate within its mission and for the constituencies it serves.</a:t>
            </a:r>
          </a:p>
          <a:p>
            <a:pPr marL="1257300" lvl="2" indent="-342900">
              <a:lnSpc>
                <a:spcPct val="107000"/>
              </a:lnSpc>
              <a:spcBef>
                <a:spcPts val="0"/>
              </a:spcBef>
              <a:spcAft>
                <a:spcPts val="300"/>
              </a:spcAft>
              <a:buFont typeface="+mj-lt"/>
              <a:buAutoNum type="arabicPeriod" startAt="2"/>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institution’s processes and activities demonstrate inclusive and equitable treatment of diverse populations.</a:t>
            </a:r>
          </a:p>
          <a:p>
            <a:pPr marL="0" marR="0" indent="0">
              <a:lnSpc>
                <a:spcPct val="107000"/>
              </a:lnSpc>
              <a:spcBef>
                <a:spcPts val="0"/>
              </a:spcBef>
              <a:spcAft>
                <a:spcPts val="3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Criterion 2. Integrity: Ethical and Responsible Conduct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institution acts with integrity; its conduct is ethical and responsible.</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2.B.</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presents itself clearly and completely to its students and to the public.</a:t>
            </a:r>
          </a:p>
          <a:p>
            <a:pPr marL="1257300" lvl="2" indent="-342900">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ensures the accuracy of any representations it makes regarding academic offerings, requirements, faculty and staff, costs to students, governance structure and accreditation relationships.</a:t>
            </a:r>
          </a:p>
          <a:p>
            <a:pPr marL="1257300" lvl="2" indent="-342900">
              <a:lnSpc>
                <a:spcPct val="107000"/>
              </a:lnSpc>
              <a:spcBef>
                <a:spcPts val="0"/>
              </a:spcBef>
              <a:spcAft>
                <a:spcPts val="300"/>
              </a:spcAft>
              <a:buFont typeface="+mj-lt"/>
              <a:buAutoNum type="arabicPeriod"/>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ensures evidence is available to support any claims it makes regarding its contributions to the educational experience through research, community engagement, experiential learning, religious or spiritual purpose and economic development.</a:t>
            </a:r>
          </a:p>
          <a:p>
            <a:pPr marL="0" marR="0" lvl="0" indent="0" algn="l" defTabSz="914400" rtl="0" eaLnBrk="1" fontAlgn="auto" latinLnBrk="0" hangingPunct="1">
              <a:lnSpc>
                <a:spcPct val="107000"/>
              </a:lnSpc>
              <a:spcBef>
                <a:spcPts val="0"/>
              </a:spcBef>
              <a:spcAft>
                <a:spcPts val="30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2929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600891" y="22114"/>
            <a:ext cx="11251475" cy="1325563"/>
          </a:xfrm>
        </p:spPr>
        <p:txBody>
          <a:bodyPr>
            <a:normAutofit/>
          </a:bodyPr>
          <a:lstStyle/>
          <a:p>
            <a:pPr marL="457200" lvl="1"/>
            <a:r>
              <a:rPr lang="en-US" sz="3200" dirty="0"/>
              <a:t>Marketing, Communications, and Enrollment Management</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097280"/>
            <a:ext cx="10752909" cy="4910245"/>
          </a:xfrm>
        </p:spPr>
        <p:txBody>
          <a:bodyPr>
            <a:normAutofit/>
          </a:bodyPr>
          <a:lstStyle/>
          <a:p>
            <a:pPr marL="0" marR="0" indent="0">
              <a:lnSpc>
                <a:spcPct val="107000"/>
              </a:lnSpc>
              <a:spcBef>
                <a:spcPts val="0"/>
              </a:spcBef>
              <a:spcAft>
                <a:spcPts val="3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Criterion 4. Teaching and Learning: Evaluation and Improvement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3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institution demonstrates responsibility for the quality of its educational programs, learning environments, and support services, and it evaluates their effectiveness for student learning through processes designed to promote continuous improvement.</a:t>
            </a:r>
          </a:p>
          <a:p>
            <a:pPr marL="457200" lvl="1" indent="0">
              <a:lnSpc>
                <a:spcPct val="107000"/>
              </a:lnSpc>
              <a:spcBef>
                <a:spcPts val="0"/>
              </a:spcBef>
              <a:spcAft>
                <a:spcPts val="3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institution ensures the quality of its educational offerings.</a:t>
            </a:r>
          </a:p>
          <a:p>
            <a:pPr marL="1257300" lvl="2" indent="-342900">
              <a:lnSpc>
                <a:spcPct val="107000"/>
              </a:lnSpc>
              <a:spcBef>
                <a:spcPts val="0"/>
              </a:spcBef>
              <a:spcAft>
                <a:spcPts val="300"/>
              </a:spcAft>
              <a:buFont typeface="+mj-lt"/>
              <a:buAutoNum type="arabicPeriod" startAt="2"/>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evaluates all the credit that it transcripts, including what it awards for experiential learning or other forms of prior learning, or relies on the evaluation of responsible third parties.</a:t>
            </a:r>
          </a:p>
          <a:p>
            <a:pPr marL="1257300" lvl="2" indent="-342900">
              <a:lnSpc>
                <a:spcPct val="107000"/>
              </a:lnSpc>
              <a:spcBef>
                <a:spcPts val="0"/>
              </a:spcBef>
              <a:spcAft>
                <a:spcPts val="300"/>
              </a:spcAft>
              <a:buFont typeface="+mj-lt"/>
              <a:buAutoNum type="arabicPeriod" startAt="2"/>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has policies that ensure the quality of the credit it accepts in transfer.</a:t>
            </a:r>
          </a:p>
          <a:p>
            <a:pPr marL="1257300" lvl="2" indent="-342900">
              <a:lnSpc>
                <a:spcPct val="107000"/>
              </a:lnSpc>
              <a:spcBef>
                <a:spcPts val="0"/>
              </a:spcBef>
              <a:spcAft>
                <a:spcPts val="300"/>
              </a:spcAft>
              <a:buFont typeface="+mj-lt"/>
              <a:buAutoNum type="arabicPeriod" startAt="2"/>
              <a:tabLst>
                <a:tab pos="6858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institution maintains and exercises authority over the prerequisites for courses, rigor of courses, expectations for student learning, access to learning resources, and faculty qualifications for all its programs, including dual credit programs. It ensures that its dual credit courses or programs for high school students are equivalent in learning outcomes and levels of achievement to its higher education curriculum.</a:t>
            </a:r>
          </a:p>
          <a:p>
            <a:pPr marL="0" marR="0" lvl="0" indent="0" algn="l" defTabSz="914400" rtl="0" eaLnBrk="1" fontAlgn="auto" latinLnBrk="0" hangingPunct="1">
              <a:lnSpc>
                <a:spcPct val="107000"/>
              </a:lnSpc>
              <a:spcBef>
                <a:spcPts val="0"/>
              </a:spcBef>
              <a:spcAft>
                <a:spcPts val="300"/>
              </a:spcAft>
              <a:buClrTx/>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3599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142613" y="22114"/>
            <a:ext cx="11988427" cy="1325563"/>
          </a:xfrm>
        </p:spPr>
        <p:txBody>
          <a:bodyPr>
            <a:normAutofit/>
          </a:bodyPr>
          <a:lstStyle/>
          <a:p>
            <a:pPr marL="457200" lvl="1"/>
            <a:r>
              <a:rPr lang="en-US" sz="3200" dirty="0"/>
              <a:t>6. The Effectiveness of Teaching and Learning</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097280"/>
            <a:ext cx="10752909" cy="4910245"/>
          </a:xfrm>
        </p:spPr>
        <p:txBody>
          <a:bodyPr>
            <a:normAutofit/>
          </a:bodyPr>
          <a:lstStyle/>
          <a:p>
            <a:pPr marL="0" marR="0" lvl="0" indent="0" algn="l" defTabSz="914400" rtl="0" eaLnBrk="1" fontAlgn="auto" latinLnBrk="0" hangingPunct="1">
              <a:lnSpc>
                <a:spcPct val="107000"/>
              </a:lnSpc>
              <a:spcBef>
                <a:spcPts val="0"/>
              </a:spcBef>
              <a:spcAft>
                <a:spcPts val="30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Committee membership</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Senior Director for Institutional Effectiveness (co-chair)—</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Joni Wadley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TLA Rep 1 (Assessment Liaison 1)—</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Beth Quitslund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TLA Rep 2 (Assessment Liaison 2)—</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Sarah </a:t>
            </a:r>
            <a:r>
              <a:rPr lang="en-US" sz="1800" dirty="0" err="1">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Poggoine</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 VPUG, Gen 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TLA Rep 3 (Assessment Liaison 3) (co-chair)—</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Kathy Spicer, CHSP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TLA Rep 4 —</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Imants Jaunarajs, DOSA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TLA Rep 5—</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Deb McAvoy, Gen Ed Assessment co-chair and Provost Faculty Fellow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OG+ Rep—</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Jenny Klein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General Education—</a:t>
            </a:r>
            <a:r>
              <a:rPr lang="en-US"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Todd Eisworth, chair Gen Ed committee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220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76200" y="59140"/>
            <a:ext cx="10515600" cy="477841"/>
          </a:xfrm>
        </p:spPr>
        <p:txBody>
          <a:bodyPr>
            <a:noAutofit/>
          </a:bodyPr>
          <a:lstStyle/>
          <a:p>
            <a:r>
              <a:rPr lang="en-US" sz="3200" dirty="0"/>
              <a:t>More Evidence-based Argument</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6E9FE6C-3C75-4920-BB0D-FBAE120B8638}"/>
              </a:ext>
            </a:extLst>
          </p:cNvPr>
          <p:cNvPicPr>
            <a:picLocks noChangeAspect="1"/>
          </p:cNvPicPr>
          <p:nvPr/>
        </p:nvPicPr>
        <p:blipFill>
          <a:blip r:embed="rId4"/>
          <a:stretch>
            <a:fillRect/>
          </a:stretch>
        </p:blipFill>
        <p:spPr>
          <a:xfrm>
            <a:off x="7174346" y="498970"/>
            <a:ext cx="4941454" cy="6277266"/>
          </a:xfrm>
          <a:prstGeom prst="rect">
            <a:avLst/>
          </a:prstGeom>
          <a:ln>
            <a:solidFill>
              <a:schemeClr val="accent1"/>
            </a:solidFill>
          </a:ln>
        </p:spPr>
      </p:pic>
      <p:pic>
        <p:nvPicPr>
          <p:cNvPr id="10" name="Picture 9">
            <a:extLst>
              <a:ext uri="{FF2B5EF4-FFF2-40B4-BE49-F238E27FC236}">
                <a16:creationId xmlns:a16="http://schemas.microsoft.com/office/drawing/2014/main" id="{CB0F8213-0CEB-476B-AD91-0EC707447472}"/>
              </a:ext>
            </a:extLst>
          </p:cNvPr>
          <p:cNvPicPr>
            <a:picLocks noChangeAspect="1"/>
          </p:cNvPicPr>
          <p:nvPr/>
        </p:nvPicPr>
        <p:blipFill>
          <a:blip r:embed="rId5"/>
          <a:stretch>
            <a:fillRect/>
          </a:stretch>
        </p:blipFill>
        <p:spPr>
          <a:xfrm>
            <a:off x="2743199" y="498970"/>
            <a:ext cx="4313383" cy="6277267"/>
          </a:xfrm>
          <a:prstGeom prst="rect">
            <a:avLst/>
          </a:prstGeom>
          <a:ln>
            <a:solidFill>
              <a:schemeClr val="accent1"/>
            </a:solidFill>
          </a:ln>
        </p:spPr>
      </p:pic>
      <p:sp>
        <p:nvSpPr>
          <p:cNvPr id="11" name="TextBox 10">
            <a:extLst>
              <a:ext uri="{FF2B5EF4-FFF2-40B4-BE49-F238E27FC236}">
                <a16:creationId xmlns:a16="http://schemas.microsoft.com/office/drawing/2014/main" id="{31208B7A-3A51-453D-BCD5-DF3811104260}"/>
              </a:ext>
            </a:extLst>
          </p:cNvPr>
          <p:cNvSpPr txBox="1"/>
          <p:nvPr/>
        </p:nvSpPr>
        <p:spPr>
          <a:xfrm>
            <a:off x="76200" y="1674129"/>
            <a:ext cx="2666999" cy="280076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Kansas State 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Assurance Argument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example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Criterion 4</a:t>
            </a:r>
          </a:p>
          <a:p>
            <a:pPr marL="227013"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Core Component 4B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Learning Assessment</a:t>
            </a:r>
          </a:p>
          <a:p>
            <a:pPr marL="457200" marR="0" lvl="1" indent="-1917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Minimal text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a:endParaRPr>
          </a:p>
          <a:p>
            <a:pPr marL="457200" marR="0" lvl="1" indent="-1917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Extensive sources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a:endParaRPr>
          </a:p>
        </p:txBody>
      </p:sp>
    </p:spTree>
    <p:extLst>
      <p:ext uri="{BB962C8B-B14F-4D97-AF65-F5344CB8AC3E}">
        <p14:creationId xmlns:p14="http://schemas.microsoft.com/office/powerpoint/2010/main" val="67178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lstStyle/>
          <a:p>
            <a:r>
              <a:rPr lang="en-US" dirty="0"/>
              <a:t>Criteria for Accreditation</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11" name="Content Placeholder 1">
            <a:extLst>
              <a:ext uri="{FF2B5EF4-FFF2-40B4-BE49-F238E27FC236}">
                <a16:creationId xmlns:a16="http://schemas.microsoft.com/office/drawing/2014/main" id="{BED38996-CF4B-466E-84F4-63CA86E9030C}"/>
              </a:ext>
            </a:extLst>
          </p:cNvPr>
          <p:cNvSpPr>
            <a:spLocks noGrp="1"/>
          </p:cNvSpPr>
          <p:nvPr>
            <p:ph idx="1"/>
          </p:nvPr>
        </p:nvSpPr>
        <p:spPr>
          <a:xfrm>
            <a:off x="383618" y="1163138"/>
            <a:ext cx="11503582" cy="5368565"/>
          </a:xfrm>
        </p:spPr>
        <p:txBody>
          <a:bodyPr>
            <a:normAutofit/>
          </a:bodyPr>
          <a:lstStyle/>
          <a:p>
            <a:pPr marL="0" lvl="1" indent="0">
              <a:buNone/>
            </a:pPr>
            <a:r>
              <a:rPr lang="en-US" sz="2800" b="1" dirty="0"/>
              <a:t>Five Criteria (18 Core Components)</a:t>
            </a:r>
          </a:p>
          <a:p>
            <a:pPr marL="514350" lvl="1" indent="-514350">
              <a:buFont typeface="+mj-lt"/>
              <a:buAutoNum type="arabicPeriod"/>
            </a:pPr>
            <a:r>
              <a:rPr lang="en-US" sz="2400" dirty="0"/>
              <a:t>Mission</a:t>
            </a:r>
          </a:p>
          <a:p>
            <a:pPr marL="1047737" lvl="2" indent="-514350"/>
            <a:r>
              <a:rPr lang="en-US" sz="1800" dirty="0"/>
              <a:t>The institution’s mission is clear and articulated publicly; it guides the institution’s operations.</a:t>
            </a:r>
          </a:p>
          <a:p>
            <a:pPr marL="514350" lvl="2" indent="-514350">
              <a:buFont typeface="+mj-lt"/>
              <a:buAutoNum type="arabicPeriod" startAt="2"/>
            </a:pPr>
            <a:r>
              <a:rPr lang="en-US" sz="2400" dirty="0"/>
              <a:t>Integrity: Ethical and Responsible Conduct</a:t>
            </a:r>
          </a:p>
          <a:p>
            <a:pPr marL="1123935" lvl="3" indent="-514350"/>
            <a:r>
              <a:rPr lang="en-US" sz="1800" dirty="0"/>
              <a:t>The institution acts with integrity; its conduct is ethical and responsible.</a:t>
            </a:r>
          </a:p>
          <a:p>
            <a:pPr marL="514350" lvl="2" indent="-514350">
              <a:buFont typeface="+mj-lt"/>
              <a:buAutoNum type="arabicPeriod" startAt="2"/>
            </a:pPr>
            <a:r>
              <a:rPr lang="en-US" sz="2400" dirty="0"/>
              <a:t>Teaching and Learning: Quality, Resources, and Support</a:t>
            </a:r>
          </a:p>
          <a:p>
            <a:pPr marL="1123935" lvl="3" indent="-514350"/>
            <a:r>
              <a:rPr lang="en-US" sz="1800" dirty="0"/>
              <a:t>The institution provides quality education, wherever and however its offerings are delivered.</a:t>
            </a:r>
          </a:p>
          <a:p>
            <a:pPr marL="514350" lvl="2" indent="-514350">
              <a:buFont typeface="+mj-lt"/>
              <a:buAutoNum type="arabicPeriod" startAt="2"/>
            </a:pPr>
            <a:r>
              <a:rPr lang="en-US" sz="2400" dirty="0"/>
              <a:t>Teaching and Learning: Evaluation and Improvement</a:t>
            </a:r>
          </a:p>
          <a:p>
            <a:pPr marL="1123935" lvl="3" indent="-514350"/>
            <a:r>
              <a:rPr lang="en-US" sz="1800" dirty="0"/>
              <a:t>The institution demonstrates responsibility for the quality of its educational programs, learning environments, and support services, and it evaluates their effectiveness for student learning through processes designed to promote continuous improvement.</a:t>
            </a:r>
          </a:p>
          <a:p>
            <a:pPr marL="514350" lvl="2" indent="-514350">
              <a:buFont typeface="+mj-lt"/>
              <a:buAutoNum type="arabicPeriod" startAt="2"/>
            </a:pPr>
            <a:r>
              <a:rPr lang="en-US" sz="2400" dirty="0"/>
              <a:t>Institutional Effectiveness, Resources and Planning</a:t>
            </a:r>
          </a:p>
          <a:p>
            <a:pPr marL="1123935" lvl="3" indent="-514350"/>
            <a:r>
              <a:rPr lang="en-US" sz="1800" dirty="0"/>
              <a:t>The institution’s resources, structures, and processes are sufficient to fulfill its mission, improve the quality of its educational offerings, and respond to future challenges and opportunities.</a:t>
            </a:r>
          </a:p>
          <a:p>
            <a:pPr marL="457200" lvl="1" indent="-457200"/>
            <a:endParaRPr lang="en-US" sz="1600" b="1" dirty="0"/>
          </a:p>
          <a:p>
            <a:pPr marL="0" lvl="1" indent="0">
              <a:buNone/>
            </a:pPr>
            <a:endParaRPr lang="en-US" sz="2400" dirty="0"/>
          </a:p>
          <a:p>
            <a:pPr marL="990587" lvl="2" indent="-457200"/>
            <a:endParaRPr lang="en-US" sz="2000" dirty="0"/>
          </a:p>
          <a:p>
            <a:pPr marL="0" lvl="1" indent="0">
              <a:buNone/>
            </a:pPr>
            <a:endParaRPr lang="en-US" sz="2400" dirty="0"/>
          </a:p>
        </p:txBody>
      </p:sp>
      <p:sp>
        <p:nvSpPr>
          <p:cNvPr id="3" name="TextBox 2">
            <a:extLst>
              <a:ext uri="{FF2B5EF4-FFF2-40B4-BE49-F238E27FC236}">
                <a16:creationId xmlns:a16="http://schemas.microsoft.com/office/drawing/2014/main" id="{8D043722-5630-472D-86EE-CFF8D7B63AD0}"/>
              </a:ext>
            </a:extLst>
          </p:cNvPr>
          <p:cNvSpPr txBox="1"/>
          <p:nvPr/>
        </p:nvSpPr>
        <p:spPr>
          <a:xfrm>
            <a:off x="6153316" y="6246707"/>
            <a:ext cx="605999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95000"/>
                  </a:prst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Criteria for Accreditation (CRRT.B.10.010) | Policies (hlcommission.org)</a:t>
            </a:r>
            <a:endParaRPr kumimoji="0" lang="en-US" sz="16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25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lstStyle/>
          <a:p>
            <a:r>
              <a:rPr lang="en-US" dirty="0"/>
              <a:t>HLC Evidence Collection</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200" y="1253331"/>
            <a:ext cx="10515600" cy="4672188"/>
          </a:xfrm>
        </p:spPr>
        <p:txBody>
          <a:bodyPr>
            <a:normAutofit/>
          </a:bodyPr>
          <a:lstStyle/>
          <a:p>
            <a:r>
              <a:rPr lang="en-US" sz="3200" dirty="0"/>
              <a:t>HLC encourages institutions to provide </a:t>
            </a:r>
            <a:r>
              <a:rPr lang="en-US" sz="3200" b="1" dirty="0"/>
              <a:t>thorough</a:t>
            </a:r>
            <a:r>
              <a:rPr lang="en-US" sz="3200" dirty="0"/>
              <a:t> evidence and ensure that the sources it selects are </a:t>
            </a:r>
            <a:r>
              <a:rPr lang="en-US" sz="3200" b="1" dirty="0"/>
              <a:t>relevant</a:t>
            </a:r>
            <a:r>
              <a:rPr lang="en-US" sz="3200" dirty="0"/>
              <a:t> and </a:t>
            </a:r>
            <a:r>
              <a:rPr lang="en-US" sz="3200" b="1" dirty="0"/>
              <a:t>persuasive</a:t>
            </a:r>
            <a:r>
              <a:rPr lang="en-US" sz="3200" dirty="0"/>
              <a:t>. </a:t>
            </a:r>
          </a:p>
          <a:p>
            <a:pPr lvl="1"/>
            <a:r>
              <a:rPr lang="en-US" sz="3200" dirty="0"/>
              <a:t>Evidence should:</a:t>
            </a:r>
          </a:p>
          <a:p>
            <a:pPr marL="1371600" lvl="2" indent="-457200">
              <a:buFont typeface="+mj-lt"/>
              <a:buAutoNum type="arabicPeriod"/>
            </a:pPr>
            <a:r>
              <a:rPr lang="en-US" sz="2800" dirty="0"/>
              <a:t>Explain any </a:t>
            </a:r>
            <a:r>
              <a:rPr lang="en-US" sz="2800" b="1" dirty="0"/>
              <a:t>nuances</a:t>
            </a:r>
            <a:r>
              <a:rPr lang="en-US" sz="2800" dirty="0"/>
              <a:t> specific to the institution; </a:t>
            </a:r>
          </a:p>
          <a:p>
            <a:pPr marL="1371600" lvl="2" indent="-457200">
              <a:buFont typeface="+mj-lt"/>
              <a:buAutoNum type="arabicPeriod"/>
            </a:pPr>
            <a:r>
              <a:rPr lang="en-US" sz="2800" b="1" dirty="0"/>
              <a:t>Strengthen</a:t>
            </a:r>
            <a:r>
              <a:rPr lang="en-US" sz="2800" dirty="0"/>
              <a:t> the institution’s overall record of compliance with HLC’s requirement; and</a:t>
            </a:r>
          </a:p>
          <a:p>
            <a:pPr marL="1371600" lvl="2" indent="-457200">
              <a:buFont typeface="+mj-lt"/>
              <a:buAutoNum type="arabicPeriod"/>
            </a:pPr>
            <a:r>
              <a:rPr lang="en-US" sz="2800" dirty="0"/>
              <a:t>Affirm the institution’s overall </a:t>
            </a:r>
            <a:r>
              <a:rPr lang="en-US" sz="2800" b="1" dirty="0"/>
              <a:t>academic quality </a:t>
            </a:r>
            <a:r>
              <a:rPr lang="en-US" sz="2800" dirty="0"/>
              <a:t>and </a:t>
            </a:r>
            <a:r>
              <a:rPr lang="en-US" sz="2800" b="1" dirty="0"/>
              <a:t>financial sustainability </a:t>
            </a:r>
            <a:r>
              <a:rPr lang="en-US" sz="2800" dirty="0"/>
              <a:t>and </a:t>
            </a:r>
            <a:r>
              <a:rPr lang="en-US" sz="2800" b="1" dirty="0"/>
              <a:t>integrity</a:t>
            </a:r>
            <a:r>
              <a:rPr lang="en-US" sz="2800" dirty="0"/>
              <a:t>.</a:t>
            </a:r>
          </a:p>
        </p:txBody>
      </p:sp>
    </p:spTree>
    <p:extLst>
      <p:ext uri="{BB962C8B-B14F-4D97-AF65-F5344CB8AC3E}">
        <p14:creationId xmlns:p14="http://schemas.microsoft.com/office/powerpoint/2010/main" val="364222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lstStyle/>
          <a:p>
            <a:r>
              <a:rPr lang="en-US" dirty="0"/>
              <a:t>What is Compelling Evidence?</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57C4B82-6E98-499A-81B3-C1C6EE5F1F92}"/>
              </a:ext>
            </a:extLst>
          </p:cNvPr>
          <p:cNvSpPr txBox="1"/>
          <p:nvPr/>
        </p:nvSpPr>
        <p:spPr>
          <a:xfrm>
            <a:off x="370331" y="954010"/>
            <a:ext cx="11451337" cy="5016758"/>
          </a:xfrm>
          <a:prstGeom prst="rect">
            <a:avLst/>
          </a:prstGeom>
          <a:noFill/>
        </p:spPr>
        <p:txBody>
          <a:bodyPr wrap="square" rtlCol="0">
            <a:spAutoFit/>
          </a:bodyPr>
          <a:lstStyle/>
          <a:p>
            <a:pPr marL="609585" lvl="1" defTabSz="609585">
              <a:buFont typeface="+mj-lt"/>
              <a:buAutoNum type="arabicPeriod"/>
            </a:pPr>
            <a:endParaRPr lang="en-US" sz="1200" dirty="0">
              <a:solidFill>
                <a:srgbClr val="6A6C6D"/>
              </a:solidFill>
              <a:latin typeface="Ubuntu"/>
            </a:endParaRPr>
          </a:p>
          <a:p>
            <a:pPr defTabSz="609585"/>
            <a:r>
              <a:rPr lang="en-US" sz="2400" dirty="0">
                <a:solidFill>
                  <a:srgbClr val="000000"/>
                </a:solidFill>
                <a:latin typeface="Candara" panose="020E0502030303020204" pitchFamily="34" charset="0"/>
              </a:rPr>
              <a:t> </a:t>
            </a:r>
            <a:r>
              <a:rPr lang="en-US" sz="2400" dirty="0">
                <a:solidFill>
                  <a:srgbClr val="000000"/>
                </a:solidFill>
                <a:latin typeface="Arial" panose="020B0604020202020204"/>
              </a:rPr>
              <a:t>Three categories of evidence presented in Black’s Law:  </a:t>
            </a:r>
          </a:p>
          <a:p>
            <a:pPr marL="609585" lvl="1" indent="-457200" defTabSz="609585">
              <a:spcAft>
                <a:spcPts val="1200"/>
              </a:spcAft>
              <a:buFont typeface="+mj-lt"/>
              <a:buAutoNum type="arabicPeriod"/>
            </a:pPr>
            <a:r>
              <a:rPr lang="en-US" b="1" dirty="0">
                <a:solidFill>
                  <a:srgbClr val="282828"/>
                </a:solidFill>
                <a:latin typeface="Arial" panose="020B0604020202020204"/>
              </a:rPr>
              <a:t>Clear evidence </a:t>
            </a:r>
            <a:r>
              <a:rPr lang="en-US" dirty="0">
                <a:solidFill>
                  <a:srgbClr val="282828"/>
                </a:solidFill>
                <a:latin typeface="Arial" panose="020B0604020202020204"/>
              </a:rPr>
              <a:t>is precise, explicit and tends to directly establish the point it is presented to support. Institutions should provide clear evidence of their compliance with each Core Component.</a:t>
            </a:r>
          </a:p>
          <a:p>
            <a:pPr marL="761970" lvl="2" defTabSz="609585">
              <a:spcAft>
                <a:spcPts val="1200"/>
              </a:spcAft>
            </a:pPr>
            <a:r>
              <a:rPr lang="en-US" dirty="0">
                <a:solidFill>
                  <a:srgbClr val="282828"/>
                </a:solidFill>
                <a:latin typeface="Arial" panose="020B0604020202020204"/>
              </a:rPr>
              <a:t>Example: Clear evidence that a president was duly appointed by an institution’s board would be a board resolution or meeting minutes showing a motion and vote to hire the president.</a:t>
            </a:r>
          </a:p>
          <a:p>
            <a:pPr marL="495285" lvl="1" indent="-342900" defTabSz="609585">
              <a:spcAft>
                <a:spcPts val="1200"/>
              </a:spcAft>
              <a:buFont typeface="+mj-lt"/>
              <a:buAutoNum type="arabicPeriod"/>
            </a:pPr>
            <a:r>
              <a:rPr lang="en-US" b="1" dirty="0">
                <a:solidFill>
                  <a:srgbClr val="282828"/>
                </a:solidFill>
                <a:latin typeface="Arial" panose="020B0604020202020204"/>
              </a:rPr>
              <a:t>Corroborating evidence </a:t>
            </a:r>
            <a:r>
              <a:rPr lang="en-US" dirty="0">
                <a:solidFill>
                  <a:srgbClr val="282828"/>
                </a:solidFill>
                <a:latin typeface="Arial" panose="020B0604020202020204"/>
              </a:rPr>
              <a:t>is supplementary to evidence already given and tends to strengthen or confirm it. This type of evidence can be useful in illustrating points made in the institution’s narrative, but it may not be persuasive to peer reviewers on its own.</a:t>
            </a:r>
          </a:p>
          <a:p>
            <a:pPr marL="761970" lvl="2" defTabSz="609585">
              <a:spcAft>
                <a:spcPts val="1200"/>
              </a:spcAft>
            </a:pPr>
            <a:r>
              <a:rPr lang="en-US" dirty="0">
                <a:solidFill>
                  <a:srgbClr val="282828"/>
                </a:solidFill>
                <a:latin typeface="Arial" panose="020B0604020202020204"/>
              </a:rPr>
              <a:t>Example: Corroborating evidence that a president was duly appointed by an institution’s board would be a copy of the offer letter addressed to the president.</a:t>
            </a:r>
          </a:p>
          <a:p>
            <a:pPr marL="495285" lvl="1" indent="-342900" defTabSz="609585">
              <a:spcAft>
                <a:spcPts val="1200"/>
              </a:spcAft>
              <a:buFont typeface="+mj-lt"/>
              <a:buAutoNum type="arabicPeriod"/>
            </a:pPr>
            <a:r>
              <a:rPr lang="en-US" b="1" dirty="0">
                <a:solidFill>
                  <a:srgbClr val="282828"/>
                </a:solidFill>
                <a:latin typeface="Arial" panose="020B0604020202020204"/>
              </a:rPr>
              <a:t>Circumstantial evidence </a:t>
            </a:r>
            <a:r>
              <a:rPr lang="en-US" dirty="0">
                <a:solidFill>
                  <a:srgbClr val="282828"/>
                </a:solidFill>
                <a:latin typeface="Arial" panose="020B0604020202020204"/>
              </a:rPr>
              <a:t>establishes a condition of surrounding circumstances, from which the principal fact may be inferred. This type of evidence is never sufficient on its own.</a:t>
            </a:r>
          </a:p>
          <a:p>
            <a:pPr marL="761970" lvl="2" defTabSz="609585">
              <a:spcAft>
                <a:spcPts val="1200"/>
              </a:spcAft>
            </a:pPr>
            <a:r>
              <a:rPr lang="en-US" dirty="0">
                <a:solidFill>
                  <a:srgbClr val="282828"/>
                </a:solidFill>
                <a:latin typeface="Arial" panose="020B0604020202020204"/>
              </a:rPr>
              <a:t>Example: Circumstantial evidence that a president was duly appointed by an institution’s board would be a copy of a letter from the president to the chair of the board, accepting the presidential appointment.</a:t>
            </a:r>
          </a:p>
        </p:txBody>
      </p:sp>
    </p:spTree>
    <p:extLst>
      <p:ext uri="{BB962C8B-B14F-4D97-AF65-F5344CB8AC3E}">
        <p14:creationId xmlns:p14="http://schemas.microsoft.com/office/powerpoint/2010/main" val="401813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2B2FAC-C9D7-4743-86DC-5B3DEE989772}"/>
              </a:ext>
            </a:extLst>
          </p:cNvPr>
          <p:cNvSpPr/>
          <p:nvPr/>
        </p:nvSpPr>
        <p:spPr>
          <a:xfrm>
            <a:off x="0" y="6007525"/>
            <a:ext cx="12192000" cy="766585"/>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744AC4F-6AE5-47BB-961C-CB0F8B25B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13" y="6139864"/>
            <a:ext cx="8431142" cy="552240"/>
          </a:xfrm>
          <a:prstGeom prst="rect">
            <a:avLst/>
          </a:prstGeom>
        </p:spPr>
      </p:pic>
      <p:sp>
        <p:nvSpPr>
          <p:cNvPr id="17" name="Title 16">
            <a:extLst>
              <a:ext uri="{FF2B5EF4-FFF2-40B4-BE49-F238E27FC236}">
                <a16:creationId xmlns:a16="http://schemas.microsoft.com/office/drawing/2014/main" id="{FF66CFC3-B0DA-420E-8319-1C4B0F98BEA3}"/>
              </a:ext>
            </a:extLst>
          </p:cNvPr>
          <p:cNvSpPr>
            <a:spLocks noGrp="1"/>
          </p:cNvSpPr>
          <p:nvPr>
            <p:ph type="title"/>
          </p:nvPr>
        </p:nvSpPr>
        <p:spPr>
          <a:xfrm>
            <a:off x="838200" y="22114"/>
            <a:ext cx="10515600" cy="1325563"/>
          </a:xfrm>
        </p:spPr>
        <p:txBody>
          <a:bodyPr/>
          <a:lstStyle/>
          <a:p>
            <a:r>
              <a:rPr lang="en-US" dirty="0"/>
              <a:t>HLC Evidence Collection Committees</a:t>
            </a:r>
          </a:p>
        </p:txBody>
      </p:sp>
      <p:sp>
        <p:nvSpPr>
          <p:cNvPr id="2" name="Rectangle 1">
            <a:extLst>
              <a:ext uri="{FF2B5EF4-FFF2-40B4-BE49-F238E27FC236}">
                <a16:creationId xmlns:a16="http://schemas.microsoft.com/office/drawing/2014/main" id="{47253FE5-C603-4FF3-A359-071896954C2A}"/>
              </a:ext>
            </a:extLst>
          </p:cNvPr>
          <p:cNvSpPr/>
          <p:nvPr/>
        </p:nvSpPr>
        <p:spPr>
          <a:xfrm>
            <a:off x="2256639" y="6216242"/>
            <a:ext cx="6509856" cy="475862"/>
          </a:xfrm>
          <a:prstGeom prst="rect">
            <a:avLst/>
          </a:prstGeom>
          <a:solidFill>
            <a:srgbClr val="115C45"/>
          </a:solidFill>
          <a:ln>
            <a:solidFill>
              <a:srgbClr val="115C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115C45"/>
                </a:solidFill>
              </a:ln>
              <a:solidFill>
                <a:srgbClr val="115C45"/>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2820D98-736F-43E6-A768-7D537A334B08}"/>
              </a:ext>
            </a:extLst>
          </p:cNvPr>
          <p:cNvSpPr>
            <a:spLocks noGrp="1"/>
          </p:cNvSpPr>
          <p:nvPr>
            <p:ph idx="1"/>
          </p:nvPr>
        </p:nvSpPr>
        <p:spPr>
          <a:xfrm>
            <a:off x="838199" y="1253331"/>
            <a:ext cx="10752909" cy="4672188"/>
          </a:xfrm>
        </p:spPr>
        <p:txBody>
          <a:bodyPr>
            <a:normAutofit/>
          </a:bodyPr>
          <a:lstStyle/>
          <a:p>
            <a:r>
              <a:rPr lang="en-US" sz="3600" dirty="0"/>
              <a:t>Primarily related to:</a:t>
            </a:r>
          </a:p>
          <a:p>
            <a:pPr marL="914400" lvl="1" indent="-457200">
              <a:buFont typeface="+mj-lt"/>
              <a:buAutoNum type="arabicPeriod"/>
            </a:pPr>
            <a:r>
              <a:rPr lang="en-US" sz="3200" dirty="0"/>
              <a:t>The President’s Office and Board of Trustees</a:t>
            </a:r>
          </a:p>
          <a:p>
            <a:pPr marL="914400" lvl="1" indent="-457200">
              <a:buFont typeface="+mj-lt"/>
              <a:buAutoNum type="arabicPeriod"/>
            </a:pPr>
            <a:r>
              <a:rPr lang="en-US" sz="3200" dirty="0"/>
              <a:t>The Provost’s Office and Academics</a:t>
            </a:r>
            <a:endParaRPr lang="en-US" sz="2800" dirty="0"/>
          </a:p>
          <a:p>
            <a:pPr marL="914400" lvl="1" indent="-457200">
              <a:buFont typeface="+mj-lt"/>
              <a:buAutoNum type="arabicPeriod"/>
            </a:pPr>
            <a:r>
              <a:rPr lang="en-US" sz="3200" dirty="0"/>
              <a:t>The Provost’s Office, Administration, Support, and Policies</a:t>
            </a:r>
          </a:p>
          <a:p>
            <a:pPr marL="914400" lvl="1" indent="-457200">
              <a:buFont typeface="+mj-lt"/>
              <a:buAutoNum type="arabicPeriod"/>
            </a:pPr>
            <a:r>
              <a:rPr lang="en-US" sz="3200" dirty="0"/>
              <a:t>Research and Ethics</a:t>
            </a:r>
          </a:p>
          <a:p>
            <a:pPr marL="914400" lvl="1" indent="-457200">
              <a:buFont typeface="+mj-lt"/>
              <a:buAutoNum type="arabicPeriod"/>
            </a:pPr>
            <a:r>
              <a:rPr lang="en-US" sz="3200" dirty="0"/>
              <a:t>Marketing, Communications, and Enrollment Management</a:t>
            </a:r>
          </a:p>
          <a:p>
            <a:pPr marL="914400" lvl="1" indent="-457200">
              <a:buFont typeface="+mj-lt"/>
              <a:buAutoNum type="arabicPeriod"/>
            </a:pPr>
            <a:r>
              <a:rPr lang="en-US" sz="3200" dirty="0"/>
              <a:t>The Effectiveness of Teaching and Learning</a:t>
            </a:r>
          </a:p>
        </p:txBody>
      </p:sp>
    </p:spTree>
    <p:extLst>
      <p:ext uri="{BB962C8B-B14F-4D97-AF65-F5344CB8AC3E}">
        <p14:creationId xmlns:p14="http://schemas.microsoft.com/office/powerpoint/2010/main" val="372862373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73790AC40D3E49872D8E7761ED2FAA" ma:contentTypeVersion="10" ma:contentTypeDescription="Create a new document." ma:contentTypeScope="" ma:versionID="97a2a5500383e6779df26cf202857650">
  <xsd:schema xmlns:xsd="http://www.w3.org/2001/XMLSchema" xmlns:xs="http://www.w3.org/2001/XMLSchema" xmlns:p="http://schemas.microsoft.com/office/2006/metadata/properties" xmlns:ns2="40ccec47-da95-4c2f-97bf-c0175dd28a01" xmlns:ns3="02fccc70-8430-4223-9ee7-c7292129e02a" targetNamespace="http://schemas.microsoft.com/office/2006/metadata/properties" ma:root="true" ma:fieldsID="6b8c394ebc9e200bf0d9fa4a98d1ff71" ns2:_="" ns3:_="">
    <xsd:import namespace="40ccec47-da95-4c2f-97bf-c0175dd28a01"/>
    <xsd:import namespace="02fccc70-8430-4223-9ee7-c7292129e0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cec47-da95-4c2f-97bf-c0175dd28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3441a5e-8925-41ae-9654-e36904a9a65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fccc70-8430-4223-9ee7-c7292129e0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958c520-45e2-41c7-a47e-b9a869f19c4b}" ma:internalName="TaxCatchAll" ma:showField="CatchAllData" ma:web="02fccc70-8430-4223-9ee7-c7292129e0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fccc70-8430-4223-9ee7-c7292129e02a" xsi:nil="true"/>
    <lcf76f155ced4ddcb4097134ff3c332f xmlns="40ccec47-da95-4c2f-97bf-c0175dd28a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81EED6-3938-409A-A087-4E3028654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cec47-da95-4c2f-97bf-c0175dd28a01"/>
    <ds:schemaRef ds:uri="02fccc70-8430-4223-9ee7-c7292129e0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938B3E-93DD-4CC9-9044-6845FF1611E7}">
  <ds:schemaRefs>
    <ds:schemaRef ds:uri="http://schemas.microsoft.com/sharepoint/v3/contenttype/forms"/>
  </ds:schemaRefs>
</ds:datastoreItem>
</file>

<file path=customXml/itemProps3.xml><?xml version="1.0" encoding="utf-8"?>
<ds:datastoreItem xmlns:ds="http://schemas.openxmlformats.org/officeDocument/2006/customXml" ds:itemID="{CEA621B9-7D2A-4023-BD54-57F5C4EA8DDD}">
  <ds:schemaRefs>
    <ds:schemaRef ds:uri="http://schemas.microsoft.com/office/infopath/2007/PartnerControls"/>
    <ds:schemaRef ds:uri="http://purl.org/dc/elements/1.1/"/>
    <ds:schemaRef ds:uri="http://purl.org/dc/terms/"/>
    <ds:schemaRef ds:uri="02fccc70-8430-4223-9ee7-c7292129e02a"/>
    <ds:schemaRef ds:uri="http://schemas.microsoft.com/office/2006/documentManagement/types"/>
    <ds:schemaRef ds:uri="http://www.w3.org/XML/1998/namespace"/>
    <ds:schemaRef ds:uri="http://purl.org/dc/dcmitype/"/>
    <ds:schemaRef ds:uri="40ccec47-da95-4c2f-97bf-c0175dd28a0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12623</TotalTime>
  <Words>5006</Words>
  <Application>Microsoft Office PowerPoint</Application>
  <PresentationFormat>Widescreen</PresentationFormat>
  <Paragraphs>455</Paragraphs>
  <Slides>46</Slides>
  <Notes>45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Segoe UI Semilight</vt:lpstr>
      <vt:lpstr>Symbol</vt:lpstr>
      <vt:lpstr>Ubuntu</vt:lpstr>
      <vt:lpstr>1_Office Theme</vt:lpstr>
      <vt:lpstr>PowerPoint Presentation</vt:lpstr>
      <vt:lpstr>HLC Open Pathway</vt:lpstr>
      <vt:lpstr>Institutional Accreditation</vt:lpstr>
      <vt:lpstr>HLC Evidence Collection Committees</vt:lpstr>
      <vt:lpstr>More Evidence-based Argument</vt:lpstr>
      <vt:lpstr>Criteria for Accreditation</vt:lpstr>
      <vt:lpstr>HLC Evidence Collection</vt:lpstr>
      <vt:lpstr>What is Compelling Evidence?</vt:lpstr>
      <vt:lpstr>HLC Evidence Collection Committees</vt:lpstr>
      <vt:lpstr>6. The Effectiveness of Teaching and Learning</vt:lpstr>
      <vt:lpstr>The Committee Work</vt:lpstr>
      <vt:lpstr>Committee Work Process—Part 1</vt:lpstr>
      <vt:lpstr>Committee Work Process—Part 2</vt:lpstr>
      <vt:lpstr>Committee Work Process—Part 3</vt:lpstr>
      <vt:lpstr>Timeline</vt:lpstr>
      <vt:lpstr>PowerPoint Presentation</vt:lpstr>
      <vt:lpstr>6. The Effectiveness of Teaching and Learning</vt:lpstr>
      <vt:lpstr>PowerPoint Presentation</vt:lpstr>
      <vt:lpstr>Evidence Identification Sheets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Teams Group: Institutional Accreditation Committees</vt:lpstr>
      <vt:lpstr>Teams Group: Institutional Accreditation Committees</vt:lpstr>
      <vt:lpstr>HLC Evidence Collection Committees</vt:lpstr>
      <vt:lpstr>PowerPoint Presentation</vt:lpstr>
      <vt:lpstr>1. The President’s Office and Board of Trustees</vt:lpstr>
      <vt:lpstr>The President’s Office and Board of Trustees</vt:lpstr>
      <vt:lpstr>The President’s Office and Board of Trustees</vt:lpstr>
      <vt:lpstr>The President’s Office and Board of Trustees</vt:lpstr>
      <vt:lpstr>2. The Provost’s Office and Academics</vt:lpstr>
      <vt:lpstr>The Provost’s Office and Academics</vt:lpstr>
      <vt:lpstr>The Provost’s Office and Academics</vt:lpstr>
      <vt:lpstr>3. The Provost’s Office, Administration, Support, and Policies</vt:lpstr>
      <vt:lpstr>The Provost’s Office, Administration, Support, and Policies</vt:lpstr>
      <vt:lpstr>The Provost’s Office, Administration, Support, and Policies</vt:lpstr>
      <vt:lpstr>4. Research and Ethics</vt:lpstr>
      <vt:lpstr>Research and Ethics</vt:lpstr>
      <vt:lpstr>5. Marketing, Communications, and Enrollment Management</vt:lpstr>
      <vt:lpstr>Marketing, Communications, and Enrollment Management</vt:lpstr>
      <vt:lpstr>Marketing, Communications, and Enrollment Management</vt:lpstr>
      <vt:lpstr>6. The Effectiveness of Teaching and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Loralyn</dc:creator>
  <cp:lastModifiedBy>Hart, Janelle</cp:lastModifiedBy>
  <cp:revision>12</cp:revision>
  <dcterms:created xsi:type="dcterms:W3CDTF">2022-07-11T19:48:45Z</dcterms:created>
  <dcterms:modified xsi:type="dcterms:W3CDTF">2023-04-10T20:29:51Z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0x010100CC73790AC40D3E49872D8E7761ED2FAA</vt:lpwstr>
  </property>
</Properties>
</file>