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4"/>
  </p:notesMasterIdLst>
  <p:sldIdLst>
    <p:sldId id="296" r:id="rId5"/>
    <p:sldId id="297"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410" r:id="rId24"/>
    <p:sldId id="354" r:id="rId25"/>
    <p:sldId id="355" r:id="rId26"/>
    <p:sldId id="356" r:id="rId27"/>
    <p:sldId id="357" r:id="rId28"/>
    <p:sldId id="358" r:id="rId29"/>
    <p:sldId id="359" r:id="rId30"/>
    <p:sldId id="360" r:id="rId31"/>
    <p:sldId id="361" r:id="rId32"/>
    <p:sldId id="362" r:id="rId33"/>
    <p:sldId id="363" r:id="rId34"/>
    <p:sldId id="391" r:id="rId35"/>
    <p:sldId id="392" r:id="rId36"/>
    <p:sldId id="393" r:id="rId37"/>
    <p:sldId id="395" r:id="rId38"/>
    <p:sldId id="396" r:id="rId39"/>
    <p:sldId id="397" r:id="rId40"/>
    <p:sldId id="398" r:id="rId41"/>
    <p:sldId id="399" r:id="rId42"/>
    <p:sldId id="400" r:id="rId43"/>
    <p:sldId id="401" r:id="rId44"/>
    <p:sldId id="402" r:id="rId45"/>
    <p:sldId id="403" r:id="rId46"/>
    <p:sldId id="404" r:id="rId47"/>
    <p:sldId id="405" r:id="rId48"/>
    <p:sldId id="406" r:id="rId49"/>
    <p:sldId id="407" r:id="rId50"/>
    <p:sldId id="408" r:id="rId51"/>
    <p:sldId id="370" r:id="rId52"/>
    <p:sldId id="371" r:id="rId53"/>
    <p:sldId id="372" r:id="rId54"/>
    <p:sldId id="373" r:id="rId55"/>
    <p:sldId id="374" r:id="rId56"/>
    <p:sldId id="409" r:id="rId57"/>
    <p:sldId id="366" r:id="rId58"/>
    <p:sldId id="367" r:id="rId59"/>
    <p:sldId id="368" r:id="rId60"/>
    <p:sldId id="369" r:id="rId61"/>
    <p:sldId id="313" r:id="rId62"/>
    <p:sldId id="332"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chran, Jennifer" initials="CJ" lastIdx="4" clrIdx="0">
    <p:extLst>
      <p:ext uri="{19B8F6BF-5375-455C-9EA6-DF929625EA0E}">
        <p15:presenceInfo xmlns:p15="http://schemas.microsoft.com/office/powerpoint/2012/main" userId="S-1-5-21-3747266635-2301875284-2313441273-37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76F67"/>
    <a:srgbClr val="00694E"/>
    <a:srgbClr val="CBD4D0"/>
    <a:srgbClr val="E7EBE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76" d="100"/>
          <a:sy n="76" d="100"/>
        </p:scale>
        <p:origin x="90" y="822"/>
      </p:cViewPr>
      <p:guideLst>
        <p:guide orient="horz" pos="57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6F16EB-AAD4-4EC0-A447-1C7D81682812}" type="datetimeFigureOut">
              <a:rPr lang="en-US" smtClean="0"/>
              <a:t>4/4/2018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B60961-7EAA-413A-A2BD-34163A23A5A5}" type="slidenum">
              <a:rPr lang="en-US" smtClean="0"/>
              <a:t>‹#›</a:t>
            </a:fld>
            <a:endParaRPr lang="en-US"/>
          </a:p>
        </p:txBody>
      </p:sp>
    </p:spTree>
    <p:extLst>
      <p:ext uri="{BB962C8B-B14F-4D97-AF65-F5344CB8AC3E}">
        <p14:creationId xmlns:p14="http://schemas.microsoft.com/office/powerpoint/2010/main" val="23262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866349471"/>
      </p:ext>
    </p:extLst>
  </p:cSld>
  <p:clrMapOvr>
    <a:masterClrMapping/>
  </p:clrMapOvr>
  <p:extLst mod="1">
    <p:ext uri="{DCECCB84-F9BA-43D5-87BE-67443E8EF086}">
      <p15:sldGuideLst xmlns:p15="http://schemas.microsoft.com/office/powerpoint/2012/main">
        <p15:guide id="1" orient="horz" pos="4200" userDrawn="1">
          <p15:clr>
            <a:srgbClr val="FBAE40"/>
          </p15:clr>
        </p15:guide>
        <p15:guide id="2" pos="29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94755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8961120" y="0"/>
            <a:ext cx="182880" cy="685800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7031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AEE65B7-3897-4CE5-B7B1-A5D4B41F2A2E}" type="datetime1">
              <a:rPr lang="en-US" altLang="en-US">
                <a:solidFill>
                  <a:prstClr val="black"/>
                </a:solidFill>
                <a:ea typeface="MS PGothic" panose="020B0600070205080204" pitchFamily="34" charset="-128"/>
              </a:rPr>
              <a:pPr>
                <a:defRPr/>
              </a:pPr>
              <a:t>4/4/2018</a:t>
            </a:fld>
            <a:endParaRPr lang="en-US" altLang="en-US">
              <a:solidFill>
                <a:prstClr val="black"/>
              </a:solidFill>
              <a:ea typeface="MS PGothic" panose="020B0600070205080204" pitchFamily="34" charset="-128"/>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solidFill>
                <a:prstClr val="black"/>
              </a:solidFill>
              <a:ea typeface="MS PGothic" panose="020B0600070205080204" pitchFamily="34" charset="-128"/>
            </a:endParaRPr>
          </a:p>
        </p:txBody>
      </p:sp>
      <p:sp>
        <p:nvSpPr>
          <p:cNvPr id="6" name="Slide Number Placeholder 5"/>
          <p:cNvSpPr>
            <a:spLocks noGrp="1"/>
          </p:cNvSpPr>
          <p:nvPr>
            <p:ph type="sldNum" sz="quarter" idx="12"/>
          </p:nvPr>
        </p:nvSpPr>
        <p:spPr>
          <a:xfrm>
            <a:off x="7239000" y="6553200"/>
            <a:ext cx="1905000" cy="457200"/>
          </a:xfrm>
          <a:prstGeom prst="rect">
            <a:avLst/>
          </a:prstGeom>
        </p:spPr>
        <p:txBody>
          <a:bodyPr/>
          <a:lstStyle>
            <a:lvl1pPr>
              <a:defRPr/>
            </a:lvl1pPr>
          </a:lstStyle>
          <a:p>
            <a:pPr>
              <a:defRPr/>
            </a:pPr>
            <a:fld id="{B9BD7900-9147-4A2D-8480-FB0C9D724284}" type="slidenum">
              <a:rPr lang="en-US" altLang="en-US">
                <a:solidFill>
                  <a:prstClr val="white"/>
                </a:solidFill>
              </a:rPr>
              <a:pPr>
                <a:defRPr/>
              </a:pPr>
              <a:t>‹#›</a:t>
            </a:fld>
            <a:endParaRPr lang="en-US" altLang="en-US">
              <a:solidFill>
                <a:prstClr val="white"/>
              </a:solidFill>
            </a:endParaRPr>
          </a:p>
        </p:txBody>
      </p:sp>
    </p:spTree>
    <p:extLst>
      <p:ext uri="{BB962C8B-B14F-4D97-AF65-F5344CB8AC3E}">
        <p14:creationId xmlns:p14="http://schemas.microsoft.com/office/powerpoint/2010/main" val="385208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7886700" cy="1325563"/>
          </a:xfrm>
        </p:spPr>
        <p:txBody>
          <a:bodyPr>
            <a:normAutofit/>
          </a:bodyPr>
          <a:lstStyle>
            <a:lvl1pPr>
              <a:defRPr sz="4000"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79999226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776F6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8" name="Slide Number Placeholder 5"/>
          <p:cNvSpPr txBox="1">
            <a:spLocks/>
          </p:cNvSpPr>
          <p:nvPr userDrawn="1"/>
        </p:nvSpPr>
        <p:spPr>
          <a:xfrm>
            <a:off x="6047448" y="64292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776F6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9" name="Rectangle 8"/>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126916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750319"/>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750319"/>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
        <p:nvSpPr>
          <p:cNvPr id="10" name="Title 1"/>
          <p:cNvSpPr>
            <a:spLocks noGrp="1"/>
          </p:cNvSpPr>
          <p:nvPr>
            <p:ph type="title"/>
          </p:nvPr>
        </p:nvSpPr>
        <p:spPr>
          <a:xfrm>
            <a:off x="553344" y="365126"/>
            <a:ext cx="7886700" cy="1325563"/>
          </a:xfrm>
        </p:spPr>
        <p:txBody>
          <a:bodyPr>
            <a:normAutofit/>
          </a:bodyPr>
          <a:lstStyle>
            <a:lvl1pPr>
              <a:defRPr sz="4000" b="1">
                <a:solidFill>
                  <a:srgbClr val="00694E"/>
                </a:solidFill>
                <a:latin typeface="Californian FB" panose="0207040306080B030204"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6531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694E"/>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a:solidFill>
            <a:srgbClr val="00694E"/>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553344" y="365126"/>
            <a:ext cx="7886700" cy="1325563"/>
          </a:xfrm>
        </p:spPr>
        <p:txBody>
          <a:bodyPr>
            <a:normAutofit/>
          </a:bodyPr>
          <a:lstStyle>
            <a:lvl1pPr>
              <a:defRPr sz="4000" b="1">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14" name="Rectangle 13"/>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01004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53617"/>
            <a:ext cx="7886700" cy="1325563"/>
          </a:xfrm>
        </p:spPr>
        <p:txBody>
          <a:bodyPr/>
          <a:lstStyle>
            <a:lvl1pPr>
              <a:defRPr>
                <a:solidFill>
                  <a:srgbClr val="00694E"/>
                </a:solidFill>
                <a:latin typeface="Californian FB" panose="0207040306080B030204" pitchFamily="18" charset="0"/>
              </a:defRPr>
            </a:lvl1pPr>
          </a:lstStyle>
          <a:p>
            <a:r>
              <a:rPr lang="en-US" dirty="0" smtClean="0"/>
              <a:t>Click to edit Master title style</a:t>
            </a:r>
            <a:endParaRPr lang="en-US" dirty="0"/>
          </a:p>
        </p:txBody>
      </p:sp>
      <p:sp>
        <p:nvSpPr>
          <p:cNvPr id="10" name="Rectangle 9"/>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45363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256399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solidFill>
            <a:srgbClr val="00694E"/>
          </a:solidFill>
        </p:spPr>
        <p:txBody>
          <a:bodyPr anchor="b"/>
          <a:lstStyle>
            <a:lvl1pP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73903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solidFill>
            <a:srgbClr val="00694E"/>
          </a:solidFill>
        </p:spPr>
        <p:txBody>
          <a:bodyPr anchor="b"/>
          <a:lstStyle>
            <a:lvl1pPr>
              <a:defRPr sz="3200">
                <a:solidFill>
                  <a:schemeClr val="bg1"/>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p:cNvSpPr/>
          <p:nvPr userDrawn="1"/>
        </p:nvSpPr>
        <p:spPr>
          <a:xfrm>
            <a:off x="0" y="0"/>
            <a:ext cx="9144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74710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p:nvPr userDrawn="1"/>
        </p:nvPicPr>
        <p:blipFill>
          <a:blip r:embed="rId14" cstate="print">
            <a:extLst>
              <a:ext uri="{28A0092B-C50C-407E-A947-70E740481C1C}">
                <a14:useLocalDpi xmlns:a14="http://schemas.microsoft.com/office/drawing/2010/main" val="0"/>
              </a:ext>
            </a:extLst>
          </a:blip>
          <a:stretch>
            <a:fillRect/>
          </a:stretch>
        </p:blipFill>
        <p:spPr>
          <a:xfrm>
            <a:off x="282421" y="5983988"/>
            <a:ext cx="2626995" cy="714375"/>
          </a:xfrm>
          <a:prstGeom prst="rect">
            <a:avLst/>
          </a:prstGeom>
          <a:ln>
            <a:noFill/>
          </a:ln>
          <a:effectLst/>
        </p:spPr>
      </p:pic>
      <p:sp>
        <p:nvSpPr>
          <p:cNvPr id="8" name="Slide Number Placeholder 5"/>
          <p:cNvSpPr txBox="1">
            <a:spLocks/>
          </p:cNvSpPr>
          <p:nvPr userDrawn="1"/>
        </p:nvSpPr>
        <p:spPr>
          <a:xfrm>
            <a:off x="6047448" y="64292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776F6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9AE96C-178F-4579-987E-146274CDF160}" type="slidenum">
              <a:rPr lang="en-US" smtClean="0"/>
              <a:pPr/>
              <a:t>‹#›</a:t>
            </a:fld>
            <a:endParaRPr lang="en-US" dirty="0"/>
          </a:p>
        </p:txBody>
      </p:sp>
    </p:spTree>
    <p:extLst>
      <p:ext uri="{BB962C8B-B14F-4D97-AF65-F5344CB8AC3E}">
        <p14:creationId xmlns:p14="http://schemas.microsoft.com/office/powerpoint/2010/main" val="1601359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perryc@ohio.edu" TargetMode="External"/><Relationship Id="rId2" Type="http://schemas.openxmlformats.org/officeDocument/2006/relationships/hyperlink" Target="mailto:bowmanl3@ohio.ed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hio.edu/hr/payroll/training.cf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payroll@ohio.edu" TargetMode="External"/><Relationship Id="rId2" Type="http://schemas.openxmlformats.org/officeDocument/2006/relationships/hyperlink" Target="mailto:uhr@ohio.ed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payroll@ohio.edu" TargetMode="External"/><Relationship Id="rId2" Type="http://schemas.openxmlformats.org/officeDocument/2006/relationships/hyperlink" Target="mailto:compensation@ohio.ed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ebapps.ohio.edu/avt/" TargetMode="External"/><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mailto:financecustomercare@ohio.edu"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ohio.edu/finance/calendar"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allison@ohio.edu"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tags" Target="../tags/tag63.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9" Type="http://schemas.openxmlformats.org/officeDocument/2006/relationships/tags" Target="../tags/tag29.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66" Type="http://schemas.openxmlformats.org/officeDocument/2006/relationships/slideLayout" Target="../slideLayouts/slideLayout2.xml"/><Relationship Id="rId5" Type="http://schemas.openxmlformats.org/officeDocument/2006/relationships/tags" Target="../tags/tag5.xml"/><Relationship Id="rId61" Type="http://schemas.openxmlformats.org/officeDocument/2006/relationships/tags" Target="../tags/tag61.xml"/><Relationship Id="rId19" Type="http://schemas.openxmlformats.org/officeDocument/2006/relationships/tags" Target="../tags/tag1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tags" Target="../tags/tag64.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7.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8.xml"/></Relationships>
</file>

<file path=ppt/slides/_rels/slide58.xml.rels><?xml version="1.0" encoding="UTF-8" standalone="yes"?>
<Relationships xmlns="http://schemas.openxmlformats.org/package/2006/relationships"><Relationship Id="rId3" Type="http://schemas.openxmlformats.org/officeDocument/2006/relationships/hyperlink" Target="mailto:professionaldevelopment@ohio.edu" TargetMode="External"/><Relationship Id="rId2" Type="http://schemas.openxmlformats.org/officeDocument/2006/relationships/hyperlink" Target="mailto:mangen@ohio.edu"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145322"/>
            <a:ext cx="7886700" cy="1732085"/>
          </a:xfrm>
        </p:spPr>
        <p:txBody>
          <a:bodyPr>
            <a:normAutofit fontScale="90000"/>
          </a:bodyPr>
          <a:lstStyle/>
          <a:p>
            <a:pPr algn="r"/>
            <a:r>
              <a:rPr lang="en-US" dirty="0" smtClean="0"/>
              <a:t>Business Forum</a:t>
            </a:r>
            <a:r>
              <a:rPr lang="en-US" dirty="0"/>
              <a:t/>
            </a:r>
            <a:br>
              <a:rPr lang="en-US" dirty="0"/>
            </a:br>
            <a:r>
              <a:rPr lang="en-US" sz="2700" dirty="0" smtClean="0">
                <a:solidFill>
                  <a:srgbClr val="776F67"/>
                </a:solidFill>
                <a:latin typeface="+mn-lt"/>
              </a:rPr>
              <a:t>April 4, 2018</a:t>
            </a:r>
            <a:r>
              <a:rPr lang="en-US" dirty="0"/>
              <a:t/>
            </a:r>
            <a:br>
              <a:rPr lang="en-US" dirty="0"/>
            </a:br>
            <a:endParaRPr lang="en-US" dirty="0"/>
          </a:p>
        </p:txBody>
      </p:sp>
    </p:spTree>
    <p:extLst>
      <p:ext uri="{BB962C8B-B14F-4D97-AF65-F5344CB8AC3E}">
        <p14:creationId xmlns:p14="http://schemas.microsoft.com/office/powerpoint/2010/main" val="562769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Guidance: Procurement Standards</a:t>
            </a:r>
          </a:p>
        </p:txBody>
      </p:sp>
      <p:sp>
        <p:nvSpPr>
          <p:cNvPr id="3" name="Content Placeholder 2"/>
          <p:cNvSpPr>
            <a:spLocks noGrp="1"/>
          </p:cNvSpPr>
          <p:nvPr>
            <p:ph idx="1"/>
          </p:nvPr>
        </p:nvSpPr>
        <p:spPr/>
        <p:txBody>
          <a:bodyPr>
            <a:normAutofit fontScale="92500" lnSpcReduction="10000"/>
          </a:bodyPr>
          <a:lstStyle/>
          <a:p>
            <a:r>
              <a:rPr lang="en-US" sz="2600" dirty="0" smtClean="0"/>
              <a:t>Purchases </a:t>
            </a:r>
            <a:r>
              <a:rPr lang="en-US" sz="2600" dirty="0"/>
              <a:t>from Preferred </a:t>
            </a:r>
            <a:r>
              <a:rPr lang="en-US" sz="2600" dirty="0" smtClean="0"/>
              <a:t>Suppliers </a:t>
            </a:r>
            <a:r>
              <a:rPr lang="en-US" sz="2600" dirty="0"/>
              <a:t>– Do Not Require 3 Quotes</a:t>
            </a:r>
          </a:p>
          <a:p>
            <a:pPr lvl="2"/>
            <a:r>
              <a:rPr lang="en-US" sz="2500" dirty="0"/>
              <a:t>Competitive Bidding Already Occurred</a:t>
            </a:r>
          </a:p>
          <a:p>
            <a:pPr lvl="2"/>
            <a:r>
              <a:rPr lang="en-US" sz="2500" dirty="0"/>
              <a:t>University has determined pricing is reasonable under UG </a:t>
            </a:r>
            <a:r>
              <a:rPr lang="en-US" sz="2500" dirty="0" smtClean="0"/>
              <a:t>requirements</a:t>
            </a:r>
          </a:p>
          <a:p>
            <a:pPr lvl="2"/>
            <a:r>
              <a:rPr lang="en-US" sz="2500" dirty="0"/>
              <a:t>https://www.ohio.edu/finance/purchasing/preferred-suppliers</a:t>
            </a:r>
          </a:p>
          <a:p>
            <a:r>
              <a:rPr lang="en-US" sz="2500" dirty="0"/>
              <a:t>Will be added to BCB </a:t>
            </a:r>
            <a:r>
              <a:rPr lang="en-US" sz="2500" dirty="0" smtClean="0"/>
              <a:t>as a workflow step (process in design)</a:t>
            </a:r>
            <a:endParaRPr lang="en-US" sz="2500" dirty="0"/>
          </a:p>
          <a:p>
            <a:r>
              <a:rPr lang="en-US" sz="2500" dirty="0"/>
              <a:t>Outstanding Questions</a:t>
            </a:r>
          </a:p>
          <a:p>
            <a:pPr lvl="1"/>
            <a:r>
              <a:rPr lang="en-US" sz="2500" dirty="0"/>
              <a:t>Existing Consultant Contracts but spending does not start until July 1, </a:t>
            </a:r>
            <a:r>
              <a:rPr lang="en-US" sz="2500" dirty="0" smtClean="0"/>
              <a:t>2018</a:t>
            </a:r>
            <a:endParaRPr lang="en-US" sz="2500" dirty="0"/>
          </a:p>
          <a:p>
            <a:pPr lvl="1"/>
            <a:r>
              <a:rPr lang="en-US" sz="2500" dirty="0"/>
              <a:t>Consultant agreements that are effective July 1, 2018 or after</a:t>
            </a:r>
          </a:p>
          <a:p>
            <a:endParaRPr lang="en-US" dirty="0"/>
          </a:p>
        </p:txBody>
      </p:sp>
    </p:spTree>
    <p:extLst>
      <p:ext uri="{BB962C8B-B14F-4D97-AF65-F5344CB8AC3E}">
        <p14:creationId xmlns:p14="http://schemas.microsoft.com/office/powerpoint/2010/main" val="2854063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8071910" cy="1325563"/>
          </a:xfrm>
        </p:spPr>
        <p:txBody>
          <a:bodyPr>
            <a:normAutofit/>
          </a:bodyPr>
          <a:lstStyle/>
          <a:p>
            <a:r>
              <a:rPr lang="en-US" sz="3600" dirty="0" smtClean="0"/>
              <a:t>Roles and Responsibilities Matrix Draft</a:t>
            </a:r>
            <a:endParaRPr lang="en-US" sz="3600" dirty="0"/>
          </a:p>
        </p:txBody>
      </p:sp>
      <p:graphicFrame>
        <p:nvGraphicFramePr>
          <p:cNvPr id="6" name="Content Placeholder 5"/>
          <p:cNvGraphicFramePr>
            <a:graphicFrameLocks noGrp="1"/>
          </p:cNvGraphicFramePr>
          <p:nvPr>
            <p:ph idx="1"/>
          </p:nvPr>
        </p:nvGraphicFramePr>
        <p:xfrm>
          <a:off x="831851" y="1983899"/>
          <a:ext cx="7480297" cy="4034790"/>
        </p:xfrm>
        <a:graphic>
          <a:graphicData uri="http://schemas.openxmlformats.org/drawingml/2006/table">
            <a:tbl>
              <a:tblPr>
                <a:tableStyleId>{5C22544A-7EE6-4342-B048-85BDC9FD1C3A}</a:tableStyleId>
              </a:tblPr>
              <a:tblGrid>
                <a:gridCol w="203114">
                  <a:extLst>
                    <a:ext uri="{9D8B030D-6E8A-4147-A177-3AD203B41FA5}">
                      <a16:colId xmlns:a16="http://schemas.microsoft.com/office/drawing/2014/main" val="2801613742"/>
                    </a:ext>
                  </a:extLst>
                </a:gridCol>
                <a:gridCol w="3567186">
                  <a:extLst>
                    <a:ext uri="{9D8B030D-6E8A-4147-A177-3AD203B41FA5}">
                      <a16:colId xmlns:a16="http://schemas.microsoft.com/office/drawing/2014/main" val="307577301"/>
                    </a:ext>
                  </a:extLst>
                </a:gridCol>
                <a:gridCol w="253892">
                  <a:extLst>
                    <a:ext uri="{9D8B030D-6E8A-4147-A177-3AD203B41FA5}">
                      <a16:colId xmlns:a16="http://schemas.microsoft.com/office/drawing/2014/main" val="3408458003"/>
                    </a:ext>
                  </a:extLst>
                </a:gridCol>
                <a:gridCol w="253892">
                  <a:extLst>
                    <a:ext uri="{9D8B030D-6E8A-4147-A177-3AD203B41FA5}">
                      <a16:colId xmlns:a16="http://schemas.microsoft.com/office/drawing/2014/main" val="2100188581"/>
                    </a:ext>
                  </a:extLst>
                </a:gridCol>
                <a:gridCol w="444311">
                  <a:extLst>
                    <a:ext uri="{9D8B030D-6E8A-4147-A177-3AD203B41FA5}">
                      <a16:colId xmlns:a16="http://schemas.microsoft.com/office/drawing/2014/main" val="1360498329"/>
                    </a:ext>
                  </a:extLst>
                </a:gridCol>
                <a:gridCol w="228503">
                  <a:extLst>
                    <a:ext uri="{9D8B030D-6E8A-4147-A177-3AD203B41FA5}">
                      <a16:colId xmlns:a16="http://schemas.microsoft.com/office/drawing/2014/main" val="337554232"/>
                    </a:ext>
                  </a:extLst>
                </a:gridCol>
                <a:gridCol w="253892">
                  <a:extLst>
                    <a:ext uri="{9D8B030D-6E8A-4147-A177-3AD203B41FA5}">
                      <a16:colId xmlns:a16="http://schemas.microsoft.com/office/drawing/2014/main" val="4289490768"/>
                    </a:ext>
                  </a:extLst>
                </a:gridCol>
                <a:gridCol w="253892">
                  <a:extLst>
                    <a:ext uri="{9D8B030D-6E8A-4147-A177-3AD203B41FA5}">
                      <a16:colId xmlns:a16="http://schemas.microsoft.com/office/drawing/2014/main" val="4063802799"/>
                    </a:ext>
                  </a:extLst>
                </a:gridCol>
                <a:gridCol w="253892">
                  <a:extLst>
                    <a:ext uri="{9D8B030D-6E8A-4147-A177-3AD203B41FA5}">
                      <a16:colId xmlns:a16="http://schemas.microsoft.com/office/drawing/2014/main" val="1743797004"/>
                    </a:ext>
                  </a:extLst>
                </a:gridCol>
                <a:gridCol w="444311">
                  <a:extLst>
                    <a:ext uri="{9D8B030D-6E8A-4147-A177-3AD203B41FA5}">
                      <a16:colId xmlns:a16="http://schemas.microsoft.com/office/drawing/2014/main" val="1575975956"/>
                    </a:ext>
                  </a:extLst>
                </a:gridCol>
                <a:gridCol w="444311">
                  <a:extLst>
                    <a:ext uri="{9D8B030D-6E8A-4147-A177-3AD203B41FA5}">
                      <a16:colId xmlns:a16="http://schemas.microsoft.com/office/drawing/2014/main" val="2327966779"/>
                    </a:ext>
                  </a:extLst>
                </a:gridCol>
                <a:gridCol w="253892">
                  <a:extLst>
                    <a:ext uri="{9D8B030D-6E8A-4147-A177-3AD203B41FA5}">
                      <a16:colId xmlns:a16="http://schemas.microsoft.com/office/drawing/2014/main" val="334816209"/>
                    </a:ext>
                  </a:extLst>
                </a:gridCol>
                <a:gridCol w="371317">
                  <a:extLst>
                    <a:ext uri="{9D8B030D-6E8A-4147-A177-3AD203B41FA5}">
                      <a16:colId xmlns:a16="http://schemas.microsoft.com/office/drawing/2014/main" val="3329080794"/>
                    </a:ext>
                  </a:extLst>
                </a:gridCol>
                <a:gridCol w="253892">
                  <a:extLst>
                    <a:ext uri="{9D8B030D-6E8A-4147-A177-3AD203B41FA5}">
                      <a16:colId xmlns:a16="http://schemas.microsoft.com/office/drawing/2014/main" val="1960674584"/>
                    </a:ext>
                  </a:extLst>
                </a:gridCol>
              </a:tblGrid>
              <a:tr h="190500">
                <a:tc gridSpan="14">
                  <a:txBody>
                    <a:bodyPr/>
                    <a:lstStyle/>
                    <a:p>
                      <a:pPr algn="ctr" fontAlgn="b"/>
                      <a:r>
                        <a:rPr lang="en-US" sz="1100" u="none" strike="noStrike" dirty="0">
                          <a:effectLst/>
                        </a:rPr>
                        <a:t>Roles and Responsibilities Matrix for Research Administration (DRAFT)</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7342799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Purpose of the Document:</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0117988"/>
                  </a:ext>
                </a:extLst>
              </a:tr>
              <a:tr h="762000">
                <a:tc>
                  <a:txBody>
                    <a:bodyPr/>
                    <a:lstStyle/>
                    <a:p>
                      <a:pPr algn="ctr" fontAlgn="ctr"/>
                      <a:endParaRPr lang="en-US" sz="1100" b="1" i="0" u="none" strike="noStrike">
                        <a:solidFill>
                          <a:srgbClr val="000000"/>
                        </a:solidFill>
                        <a:effectLst/>
                        <a:latin typeface="Calibri" panose="020F0502020204030204" pitchFamily="34" charset="0"/>
                      </a:endParaRPr>
                    </a:p>
                  </a:txBody>
                  <a:tcPr marL="9525" marR="9525" marT="9525" marB="0" vert="vert270" anchor="ctr"/>
                </a:tc>
                <a:tc gridSpan="13">
                  <a:txBody>
                    <a:bodyPr/>
                    <a:lstStyle/>
                    <a:p>
                      <a:pPr algn="l" fontAlgn="b"/>
                      <a:r>
                        <a:rPr lang="en-US" sz="1100" u="none" strike="noStrike" dirty="0">
                          <a:effectLst/>
                        </a:rPr>
                        <a:t>This matrix is designed to provide guidance on the assignment of responsibilities across campus functions as they relate to the management of an award.  This matrix should be referenced by all parties that are involved in any point along the award life cycle.  This matrix is not an exhaustive list of all campus business practices.  Moreover, this matrix does not replace departmental policy.  The normal business practices of the campus function should be followed.  It should on be used as a guide for communicating owners (O) and contributors (C) of award management responsibilities.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55582"/>
                  </a:ext>
                </a:extLst>
              </a:tr>
              <a:tr h="16192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Legend:</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7569249"/>
                  </a:ext>
                </a:extLst>
              </a:tr>
              <a:tr h="20002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O = Owner, C = Contributor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6977812"/>
                  </a:ext>
                </a:extLst>
              </a:tr>
              <a:tr h="200025">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gridSpan="12">
                  <a:txBody>
                    <a:bodyPr/>
                    <a:lstStyle/>
                    <a:p>
                      <a:pPr algn="ctr" fontAlgn="b"/>
                      <a:r>
                        <a:rPr lang="en-US" sz="1100" u="none" strike="noStrike">
                          <a:effectLst/>
                        </a:rPr>
                        <a:t>Functions</a:t>
                      </a:r>
                      <a:endParaRPr lang="en-US" sz="11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69803901"/>
                  </a:ext>
                </a:extLst>
              </a:tr>
              <a:tr h="1028700">
                <a:tc gridSpan="2">
                  <a:txBody>
                    <a:bodyPr/>
                    <a:lstStyle/>
                    <a:p>
                      <a:pPr algn="l" fontAlgn="b"/>
                      <a:r>
                        <a:rPr lang="en-US" sz="1100" u="none" strike="noStrike" dirty="0">
                          <a:effectLst/>
                        </a:rPr>
                        <a:t>Responsibilities</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100" u="none" strike="noStrike">
                          <a:effectLst/>
                        </a:rPr>
                        <a:t>PI</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Dept Chair</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dirty="0" err="1">
                          <a:effectLst/>
                        </a:rPr>
                        <a:t>Assoc</a:t>
                      </a:r>
                      <a:r>
                        <a:rPr lang="en-US" sz="1100" u="none" strike="noStrike" dirty="0">
                          <a:effectLst/>
                        </a:rPr>
                        <a:t> Dean Research</a:t>
                      </a:r>
                      <a:endParaRPr lang="en-US" sz="1100" b="1" i="0" u="none" strike="noStrike" dirty="0">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College Dean</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ORSP</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GCA</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VP Research</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Research Development</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Research Compliance</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Tech Transfer</a:t>
                      </a:r>
                      <a:endParaRPr lang="en-US" sz="11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000" u="none" strike="noStrike">
                          <a:effectLst/>
                        </a:rPr>
                        <a:t>Other                          (legal, risk mgt)</a:t>
                      </a:r>
                      <a:endParaRPr lang="en-US" sz="1000" b="1" i="0" u="none" strike="noStrike">
                        <a:solidFill>
                          <a:srgbClr val="000000"/>
                        </a:solidFill>
                        <a:effectLst/>
                        <a:latin typeface="Calibri" panose="020F0502020204030204" pitchFamily="34" charset="0"/>
                      </a:endParaRPr>
                    </a:p>
                  </a:txBody>
                  <a:tcPr marL="9525" marR="9525" marT="9525" marB="0" vert="vert270" anchor="b"/>
                </a:tc>
                <a:tc>
                  <a:txBody>
                    <a:bodyPr/>
                    <a:lstStyle/>
                    <a:p>
                      <a:pPr algn="ctr" fontAlgn="b"/>
                      <a:r>
                        <a:rPr lang="en-US" sz="1100" u="none" strike="noStrike">
                          <a:effectLst/>
                        </a:rPr>
                        <a:t>POC</a:t>
                      </a:r>
                      <a:endParaRPr lang="en-US" sz="1100" b="1" i="0" u="none" strike="noStrike">
                        <a:solidFill>
                          <a:srgbClr val="000000"/>
                        </a:solidFill>
                        <a:effectLst/>
                        <a:latin typeface="Calibri" panose="020F0502020204030204" pitchFamily="34" charset="0"/>
                      </a:endParaRPr>
                    </a:p>
                  </a:txBody>
                  <a:tcPr marL="9525" marR="9525" marT="9525" marB="0" vert="vert270" anchor="b"/>
                </a:tc>
                <a:extLst>
                  <a:ext uri="{0D108BD9-81ED-4DB2-BD59-A6C34878D82A}">
                    <a16:rowId xmlns:a16="http://schemas.microsoft.com/office/drawing/2014/main" val="3771939714"/>
                  </a:ext>
                </a:extLst>
              </a:tr>
              <a:tr h="200025">
                <a:tc>
                  <a:txBody>
                    <a:bodyPr/>
                    <a:lstStyle/>
                    <a:p>
                      <a:pPr algn="l" fontAlgn="b"/>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Identification of Funding Opportunities</a:t>
                      </a:r>
                      <a:endParaRPr lang="en-US" sz="1100" b="1" i="0" u="none" strike="noStrike">
                        <a:solidFill>
                          <a:srgbClr val="FFFFFF"/>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93439938"/>
                  </a:ext>
                </a:extLst>
              </a:tr>
              <a:tr h="200025">
                <a:tc>
                  <a:txBody>
                    <a:bodyPr/>
                    <a:lstStyle/>
                    <a:p>
                      <a:pPr algn="r" fontAlgn="b"/>
                      <a:r>
                        <a:rPr lang="en-US" sz="1100" u="none" strike="noStrike">
                          <a:effectLst/>
                        </a:rPr>
                        <a:t>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Seek funding opportunities for individual proposals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301800"/>
                  </a:ext>
                </a:extLst>
              </a:tr>
              <a:tr h="200025">
                <a:tc>
                  <a:txBody>
                    <a:bodyPr/>
                    <a:lstStyle/>
                    <a:p>
                      <a:pPr algn="r" fontAlgn="b"/>
                      <a:r>
                        <a:rPr lang="en-US" sz="1100" u="none" strike="noStrike">
                          <a:effectLst/>
                        </a:rPr>
                        <a:t>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Seek funding opportunities for interdisciplinary proposals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135401"/>
                  </a:ext>
                </a:extLst>
              </a:tr>
              <a:tr h="200025">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Distribute funding opportunity information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5813199"/>
                  </a:ext>
                </a:extLst>
              </a:tr>
              <a:tr h="200025">
                <a:tc>
                  <a:txBody>
                    <a:bodyPr/>
                    <a:lstStyle/>
                    <a:p>
                      <a:pPr algn="r" fontAlgn="b"/>
                      <a:r>
                        <a:rPr lang="en-US" sz="1100" u="none" strike="noStrike">
                          <a:effectLst/>
                        </a:rPr>
                        <a:t>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Process limited submission opportunities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24467532"/>
                  </a:ext>
                </a:extLst>
              </a:tr>
              <a:tr h="200025">
                <a:tc>
                  <a:txBody>
                    <a:bodyPr/>
                    <a:lstStyle/>
                    <a:p>
                      <a:pPr algn="r" fontAlgn="b"/>
                      <a:r>
                        <a:rPr lang="en-US" sz="1100" u="none" strike="noStrike">
                          <a:effectLst/>
                        </a:rPr>
                        <a:t>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Determine Institutional and PI eligibility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64390107"/>
                  </a:ext>
                </a:extLst>
              </a:tr>
            </a:tbl>
          </a:graphicData>
        </a:graphic>
      </p:graphicFrame>
    </p:spTree>
    <p:extLst>
      <p:ext uri="{BB962C8B-B14F-4D97-AF65-F5344CB8AC3E}">
        <p14:creationId xmlns:p14="http://schemas.microsoft.com/office/powerpoint/2010/main" val="538190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3" y="365126"/>
            <a:ext cx="8066549" cy="1325563"/>
          </a:xfrm>
        </p:spPr>
        <p:txBody>
          <a:bodyPr>
            <a:normAutofit/>
          </a:bodyPr>
          <a:lstStyle/>
          <a:p>
            <a:r>
              <a:rPr lang="en-US" sz="3600" dirty="0"/>
              <a:t>Roles </a:t>
            </a:r>
            <a:r>
              <a:rPr lang="en-US" sz="3600" dirty="0" smtClean="0"/>
              <a:t>and </a:t>
            </a:r>
            <a:r>
              <a:rPr lang="en-US" sz="3600" dirty="0"/>
              <a:t>Responsibilities Matrix Draft</a:t>
            </a:r>
          </a:p>
        </p:txBody>
      </p:sp>
      <p:sp>
        <p:nvSpPr>
          <p:cNvPr id="5" name="Content Placeholder 4"/>
          <p:cNvSpPr>
            <a:spLocks noGrp="1"/>
          </p:cNvSpPr>
          <p:nvPr>
            <p:ph idx="1"/>
          </p:nvPr>
        </p:nvSpPr>
        <p:spPr/>
        <p:txBody>
          <a:bodyPr/>
          <a:lstStyle/>
          <a:p>
            <a:r>
              <a:rPr lang="en-US" dirty="0"/>
              <a:t>F</a:t>
            </a:r>
            <a:r>
              <a:rPr lang="en-US" dirty="0" smtClean="0"/>
              <a:t>ollowing is the list of responsibilities – PAGPG determining what role is assigned to each</a:t>
            </a:r>
          </a:p>
          <a:p>
            <a:endParaRPr lang="en-US" dirty="0"/>
          </a:p>
        </p:txBody>
      </p:sp>
      <p:pic>
        <p:nvPicPr>
          <p:cNvPr id="6" name="Picture 5"/>
          <p:cNvPicPr>
            <a:picLocks noChangeAspect="1"/>
          </p:cNvPicPr>
          <p:nvPr/>
        </p:nvPicPr>
        <p:blipFill>
          <a:blip r:embed="rId2"/>
          <a:stretch>
            <a:fillRect/>
          </a:stretch>
        </p:blipFill>
        <p:spPr>
          <a:xfrm>
            <a:off x="649832" y="2798956"/>
            <a:ext cx="7970061" cy="3199832"/>
          </a:xfrm>
          <a:prstGeom prst="rect">
            <a:avLst/>
          </a:prstGeom>
        </p:spPr>
      </p:pic>
    </p:spTree>
    <p:extLst>
      <p:ext uri="{BB962C8B-B14F-4D97-AF65-F5344CB8AC3E}">
        <p14:creationId xmlns:p14="http://schemas.microsoft.com/office/powerpoint/2010/main" val="2742595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4"/>
            <a:ext cx="7886700" cy="1203646"/>
          </a:xfrm>
        </p:spPr>
        <p:txBody>
          <a:bodyPr>
            <a:normAutofit/>
          </a:bodyPr>
          <a:lstStyle/>
          <a:p>
            <a:r>
              <a:rPr lang="en-US" dirty="0" smtClean="0"/>
              <a:t>Vacation and Sick Leave pay out</a:t>
            </a:r>
            <a:endParaRPr lang="en-US" dirty="0"/>
          </a:p>
        </p:txBody>
      </p:sp>
      <p:sp>
        <p:nvSpPr>
          <p:cNvPr id="3" name="Content Placeholder 2"/>
          <p:cNvSpPr>
            <a:spLocks noGrp="1"/>
          </p:cNvSpPr>
          <p:nvPr>
            <p:ph idx="1"/>
          </p:nvPr>
        </p:nvSpPr>
        <p:spPr>
          <a:xfrm>
            <a:off x="628650" y="1349829"/>
            <a:ext cx="7886700" cy="4616256"/>
          </a:xfrm>
        </p:spPr>
        <p:txBody>
          <a:bodyPr>
            <a:normAutofit/>
          </a:bodyPr>
          <a:lstStyle/>
          <a:p>
            <a:pPr>
              <a:spcBef>
                <a:spcPts val="1800"/>
              </a:spcBef>
            </a:pPr>
            <a:r>
              <a:rPr lang="en-US" sz="2400" dirty="0" smtClean="0"/>
              <a:t>How can research centers cover vacation payouts or extended sick leave costs for soft funded employees?</a:t>
            </a:r>
          </a:p>
          <a:p>
            <a:pPr lvl="1">
              <a:spcBef>
                <a:spcPts val="1800"/>
              </a:spcBef>
            </a:pPr>
            <a:r>
              <a:rPr lang="en-US" sz="2200" dirty="0" smtClean="0"/>
              <a:t>Paid Time Off (PTO) for all employees is accrued in accordance with University Policy</a:t>
            </a:r>
          </a:p>
          <a:p>
            <a:pPr lvl="1">
              <a:spcBef>
                <a:spcPts val="1800"/>
              </a:spcBef>
            </a:pPr>
            <a:r>
              <a:rPr lang="en-US" sz="2200" dirty="0" smtClean="0"/>
              <a:t>This accrual of PTO occurs as researchers work on specific projects but the time/cost is not factored into the direct charges to the project, therefore creating a financial gap.</a:t>
            </a:r>
          </a:p>
          <a:p>
            <a:pPr lvl="1">
              <a:spcBef>
                <a:spcPts val="1800"/>
              </a:spcBef>
            </a:pPr>
            <a:r>
              <a:rPr lang="en-US" sz="2200" dirty="0" smtClean="0"/>
              <a:t>For long-term research employees who have accrued maximum PTO balances, this can create a significant financial burden on a Center when employees utilize the PTO to which they are entitled or terminate which results in a unused vacation payout.  </a:t>
            </a:r>
            <a:endParaRPr lang="en-US" sz="2200" dirty="0"/>
          </a:p>
        </p:txBody>
      </p:sp>
    </p:spTree>
    <p:extLst>
      <p:ext uri="{BB962C8B-B14F-4D97-AF65-F5344CB8AC3E}">
        <p14:creationId xmlns:p14="http://schemas.microsoft.com/office/powerpoint/2010/main" val="3033541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759735"/>
          </a:xfrm>
        </p:spPr>
        <p:txBody>
          <a:bodyPr>
            <a:normAutofit/>
          </a:bodyPr>
          <a:lstStyle/>
          <a:p>
            <a:r>
              <a:rPr lang="en-US" dirty="0" smtClean="0"/>
              <a:t>Vacation and Sick Leave pay out</a:t>
            </a:r>
            <a:endParaRPr lang="en-US" dirty="0"/>
          </a:p>
        </p:txBody>
      </p:sp>
      <p:sp>
        <p:nvSpPr>
          <p:cNvPr id="3" name="Content Placeholder 2"/>
          <p:cNvSpPr>
            <a:spLocks noGrp="1"/>
          </p:cNvSpPr>
          <p:nvPr>
            <p:ph idx="1"/>
          </p:nvPr>
        </p:nvSpPr>
        <p:spPr>
          <a:xfrm>
            <a:off x="628650" y="1349829"/>
            <a:ext cx="7886700" cy="4402128"/>
          </a:xfrm>
        </p:spPr>
        <p:txBody>
          <a:bodyPr>
            <a:normAutofit/>
          </a:bodyPr>
          <a:lstStyle/>
          <a:p>
            <a:pPr marL="457200" lvl="1" indent="0">
              <a:spcBef>
                <a:spcPts val="1800"/>
              </a:spcBef>
              <a:buNone/>
            </a:pPr>
            <a:endParaRPr lang="en-US" dirty="0"/>
          </a:p>
          <a:p>
            <a:pPr marL="457200" lvl="1" indent="0">
              <a:spcBef>
                <a:spcPts val="1800"/>
              </a:spcBef>
              <a:buNone/>
            </a:pPr>
            <a:r>
              <a:rPr lang="en-US" dirty="0" smtClean="0"/>
              <a:t>Next Steps on this issue for the group</a:t>
            </a:r>
          </a:p>
          <a:p>
            <a:pPr lvl="2">
              <a:spcBef>
                <a:spcPts val="1800"/>
              </a:spcBef>
            </a:pPr>
            <a:r>
              <a:rPr lang="en-US" sz="2200" dirty="0" smtClean="0"/>
              <a:t>Review how various units handle PTO for soft-funded employees </a:t>
            </a:r>
            <a:endParaRPr lang="en-US" sz="2200" dirty="0"/>
          </a:p>
          <a:p>
            <a:pPr lvl="2">
              <a:spcBef>
                <a:spcPts val="1800"/>
              </a:spcBef>
            </a:pPr>
            <a:r>
              <a:rPr lang="en-US" sz="2200" dirty="0" smtClean="0"/>
              <a:t>Review data which shows the current PTO liability for soft-funded employees within the colleges</a:t>
            </a:r>
          </a:p>
          <a:p>
            <a:pPr lvl="2">
              <a:spcBef>
                <a:spcPts val="1800"/>
              </a:spcBef>
            </a:pPr>
            <a:r>
              <a:rPr lang="en-US" sz="2200" dirty="0" smtClean="0"/>
              <a:t>We will discuss options to recoup these costs and offset the financial liability within the planning </a:t>
            </a:r>
            <a:r>
              <a:rPr lang="en-US" sz="2200" dirty="0"/>
              <a:t>u</a:t>
            </a:r>
            <a:r>
              <a:rPr lang="en-US" sz="2200" dirty="0" smtClean="0"/>
              <a:t>nit </a:t>
            </a:r>
            <a:endParaRPr lang="en-US" sz="2200" dirty="0"/>
          </a:p>
        </p:txBody>
      </p:sp>
    </p:spTree>
    <p:extLst>
      <p:ext uri="{BB962C8B-B14F-4D97-AF65-F5344CB8AC3E}">
        <p14:creationId xmlns:p14="http://schemas.microsoft.com/office/powerpoint/2010/main" val="1448475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Classification/Definitions/Terminology</a:t>
            </a:r>
            <a:endParaRPr lang="en-US" sz="3600" dirty="0"/>
          </a:p>
        </p:txBody>
      </p:sp>
      <p:sp>
        <p:nvSpPr>
          <p:cNvPr id="3" name="Content Placeholder 2"/>
          <p:cNvSpPr>
            <a:spLocks noGrp="1"/>
          </p:cNvSpPr>
          <p:nvPr>
            <p:ph idx="1"/>
          </p:nvPr>
        </p:nvSpPr>
        <p:spPr/>
        <p:txBody>
          <a:bodyPr/>
          <a:lstStyle/>
          <a:p>
            <a:pPr marL="0" indent="0">
              <a:buNone/>
            </a:pPr>
            <a:r>
              <a:rPr lang="en-US" dirty="0" smtClean="0"/>
              <a:t>Upcoming agenda items</a:t>
            </a:r>
          </a:p>
          <a:p>
            <a:pPr lvl="1"/>
            <a:r>
              <a:rPr lang="en-US" dirty="0" smtClean="0"/>
              <a:t>Restricted vs. Unrestricted</a:t>
            </a:r>
          </a:p>
          <a:p>
            <a:pPr lvl="1"/>
            <a:r>
              <a:rPr lang="en-US" dirty="0" smtClean="0"/>
              <a:t>Exchange vs. Non-exchange – financial reporting purposes</a:t>
            </a:r>
          </a:p>
          <a:p>
            <a:pPr lvl="1"/>
            <a:r>
              <a:rPr lang="en-US" dirty="0" smtClean="0"/>
              <a:t>Sponsored Functions – function used for financial statements</a:t>
            </a:r>
          </a:p>
          <a:p>
            <a:pPr lvl="1"/>
            <a:r>
              <a:rPr lang="en-US" dirty="0" smtClean="0"/>
              <a:t>Sponsored vs. Service Agreements</a:t>
            </a:r>
            <a:endParaRPr lang="en-US" dirty="0"/>
          </a:p>
        </p:txBody>
      </p:sp>
    </p:spTree>
    <p:extLst>
      <p:ext uri="{BB962C8B-B14F-4D97-AF65-F5344CB8AC3E}">
        <p14:creationId xmlns:p14="http://schemas.microsoft.com/office/powerpoint/2010/main" val="39055711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Post Awards and Grants Partner Group Discussion Questions</a:t>
            </a:r>
            <a:endParaRPr lang="en-US" dirty="0"/>
          </a:p>
        </p:txBody>
      </p:sp>
      <p:sp>
        <p:nvSpPr>
          <p:cNvPr id="3" name="Content Placeholder 2"/>
          <p:cNvSpPr>
            <a:spLocks noGrp="1"/>
          </p:cNvSpPr>
          <p:nvPr>
            <p:ph idx="1"/>
          </p:nvPr>
        </p:nvSpPr>
        <p:spPr/>
        <p:txBody>
          <a:bodyPr/>
          <a:lstStyle/>
          <a:p>
            <a:pPr>
              <a:spcBef>
                <a:spcPts val="1800"/>
              </a:spcBef>
            </a:pPr>
            <a:r>
              <a:rPr lang="en-US" sz="3200" dirty="0" smtClean="0"/>
              <a:t>Are there post award, grant, sponsored research issues that the broader University community would like to see on this group’s agenda?</a:t>
            </a:r>
          </a:p>
          <a:p>
            <a:pPr>
              <a:spcBef>
                <a:spcPts val="1800"/>
              </a:spcBef>
            </a:pPr>
            <a:endParaRPr lang="en-US" sz="3200" dirty="0" smtClean="0"/>
          </a:p>
          <a:p>
            <a:pPr>
              <a:spcBef>
                <a:spcPts val="1800"/>
              </a:spcBef>
            </a:pPr>
            <a:r>
              <a:rPr lang="en-US" sz="3200" dirty="0" smtClean="0"/>
              <a:t>Luanne Bowman	</a:t>
            </a:r>
            <a:r>
              <a:rPr lang="en-US" sz="3200" dirty="0" smtClean="0">
                <a:hlinkClick r:id="rId2"/>
              </a:rPr>
              <a:t>bowmanl3@ohio.edu</a:t>
            </a:r>
            <a:endParaRPr lang="en-US" sz="3200" dirty="0" smtClean="0"/>
          </a:p>
          <a:p>
            <a:pPr>
              <a:spcBef>
                <a:spcPts val="1800"/>
              </a:spcBef>
            </a:pPr>
            <a:r>
              <a:rPr lang="en-US" sz="3200" dirty="0" smtClean="0"/>
              <a:t>Cindy Perry	 	</a:t>
            </a:r>
            <a:r>
              <a:rPr lang="en-US" sz="3200" dirty="0" smtClean="0">
                <a:hlinkClick r:id="rId3"/>
              </a:rPr>
              <a:t>perryc@ohio.edu</a:t>
            </a:r>
            <a:r>
              <a:rPr lang="en-US" sz="3200" dirty="0" smtClean="0"/>
              <a:t> </a:t>
            </a:r>
            <a:r>
              <a:rPr lang="en-US" sz="2400" dirty="0"/>
              <a:t/>
            </a:r>
            <a:br>
              <a:rPr lang="en-US" sz="2400" dirty="0"/>
            </a:br>
            <a:endParaRPr lang="en-US" dirty="0"/>
          </a:p>
          <a:p>
            <a:endParaRPr lang="en-US" dirty="0"/>
          </a:p>
        </p:txBody>
      </p:sp>
    </p:spTree>
    <p:extLst>
      <p:ext uri="{BB962C8B-B14F-4D97-AF65-F5344CB8AC3E}">
        <p14:creationId xmlns:p14="http://schemas.microsoft.com/office/powerpoint/2010/main" val="2608957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145322"/>
            <a:ext cx="7886700" cy="1732085"/>
          </a:xfrm>
        </p:spPr>
        <p:txBody>
          <a:bodyPr>
            <a:normAutofit fontScale="90000"/>
          </a:bodyPr>
          <a:lstStyle/>
          <a:p>
            <a:pPr algn="r"/>
            <a:r>
              <a:rPr lang="en-US" dirty="0" smtClean="0"/>
              <a:t>Compensation Partner Group</a:t>
            </a:r>
            <a:r>
              <a:rPr lang="en-US" dirty="0"/>
              <a:t/>
            </a:r>
            <a:br>
              <a:rPr lang="en-US" dirty="0"/>
            </a:br>
            <a:r>
              <a:rPr lang="en-US" sz="2700" dirty="0" smtClean="0">
                <a:solidFill>
                  <a:srgbClr val="776F67"/>
                </a:solidFill>
                <a:latin typeface="+mn-lt"/>
              </a:rPr>
              <a:t>Kelly Coakley, Human Resources Compensation</a:t>
            </a:r>
            <a:br>
              <a:rPr lang="en-US" sz="2700" dirty="0" smtClean="0">
                <a:solidFill>
                  <a:srgbClr val="776F67"/>
                </a:solidFill>
                <a:latin typeface="+mn-lt"/>
              </a:rPr>
            </a:br>
            <a:r>
              <a:rPr lang="en-US" sz="2700" dirty="0" smtClean="0">
                <a:solidFill>
                  <a:srgbClr val="776F67"/>
                </a:solidFill>
                <a:latin typeface="+mn-lt"/>
              </a:rPr>
              <a:t>Wendy Merb</a:t>
            </a:r>
            <a:r>
              <a:rPr lang="en-US" sz="2700" dirty="0">
                <a:solidFill>
                  <a:srgbClr val="776F67"/>
                </a:solidFill>
                <a:latin typeface="+mn-lt"/>
              </a:rPr>
              <a:t>-</a:t>
            </a:r>
            <a:r>
              <a:rPr lang="en-US" sz="2700" dirty="0" smtClean="0">
                <a:solidFill>
                  <a:srgbClr val="776F67"/>
                </a:solidFill>
                <a:latin typeface="+mn-lt"/>
              </a:rPr>
              <a:t>Brown, University College</a:t>
            </a:r>
            <a:endParaRPr lang="en-US" dirty="0"/>
          </a:p>
        </p:txBody>
      </p:sp>
    </p:spTree>
    <p:extLst>
      <p:ext uri="{BB962C8B-B14F-4D97-AF65-F5344CB8AC3E}">
        <p14:creationId xmlns:p14="http://schemas.microsoft.com/office/powerpoint/2010/main" val="2103439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Compensation Partner Group 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Charge</a:t>
            </a:r>
          </a:p>
          <a:p>
            <a:pPr>
              <a:lnSpc>
                <a:spcPct val="120000"/>
              </a:lnSpc>
            </a:pPr>
            <a:r>
              <a:rPr lang="en-US" dirty="0" smtClean="0"/>
              <a:t>Representation</a:t>
            </a:r>
          </a:p>
          <a:p>
            <a:pPr>
              <a:lnSpc>
                <a:spcPct val="120000"/>
              </a:lnSpc>
            </a:pPr>
            <a:r>
              <a:rPr lang="en-US" dirty="0" smtClean="0"/>
              <a:t>Goals</a:t>
            </a:r>
          </a:p>
          <a:p>
            <a:pPr>
              <a:lnSpc>
                <a:spcPct val="120000"/>
              </a:lnSpc>
            </a:pPr>
            <a:r>
              <a:rPr lang="en-US" dirty="0" smtClean="0"/>
              <a:t>Group Changes</a:t>
            </a:r>
          </a:p>
          <a:p>
            <a:pPr>
              <a:lnSpc>
                <a:spcPct val="120000"/>
              </a:lnSpc>
            </a:pPr>
            <a:r>
              <a:rPr lang="en-US" dirty="0" smtClean="0"/>
              <a:t>Individual Compensation Distribution (ICD)</a:t>
            </a:r>
          </a:p>
          <a:p>
            <a:pPr>
              <a:lnSpc>
                <a:spcPct val="120000"/>
              </a:lnSpc>
            </a:pPr>
            <a:r>
              <a:rPr lang="en-US" dirty="0" smtClean="0"/>
              <a:t>FY19 Reappointment</a:t>
            </a:r>
            <a:endParaRPr lang="en-US" dirty="0"/>
          </a:p>
        </p:txBody>
      </p:sp>
    </p:spTree>
    <p:extLst>
      <p:ext uri="{BB962C8B-B14F-4D97-AF65-F5344CB8AC3E}">
        <p14:creationId xmlns:p14="http://schemas.microsoft.com/office/powerpoint/2010/main" val="388197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dirty="0" smtClean="0"/>
              <a:t>Compensation Partner </a:t>
            </a:r>
            <a:r>
              <a:rPr lang="en-US" sz="3200" dirty="0"/>
              <a:t>Group Charge</a:t>
            </a:r>
          </a:p>
        </p:txBody>
      </p:sp>
      <p:sp>
        <p:nvSpPr>
          <p:cNvPr id="3" name="Content Placeholder 2"/>
          <p:cNvSpPr>
            <a:spLocks noGrp="1"/>
          </p:cNvSpPr>
          <p:nvPr>
            <p:ph idx="1"/>
          </p:nvPr>
        </p:nvSpPr>
        <p:spPr>
          <a:xfrm>
            <a:off x="628650" y="1400619"/>
            <a:ext cx="7886700" cy="4351338"/>
          </a:xfrm>
        </p:spPr>
        <p:txBody>
          <a:bodyPr>
            <a:normAutofit/>
          </a:bodyPr>
          <a:lstStyle/>
          <a:p>
            <a:pPr marL="0" indent="0">
              <a:buNone/>
            </a:pPr>
            <a:r>
              <a:rPr lang="en-US" dirty="0" smtClean="0"/>
              <a:t>The </a:t>
            </a:r>
            <a:r>
              <a:rPr lang="en-US" dirty="0"/>
              <a:t>Compensation Partner Group is charged with reviewing existing policies and developing new policies and/or procedures regarding compensation of employees at Ohio University.</a:t>
            </a:r>
          </a:p>
          <a:p>
            <a:pPr marL="0" indent="0">
              <a:buNone/>
            </a:pPr>
            <a:endParaRPr lang="en-US" sz="2000" dirty="0"/>
          </a:p>
        </p:txBody>
      </p:sp>
    </p:spTree>
    <p:extLst>
      <p:ext uri="{BB962C8B-B14F-4D97-AF65-F5344CB8AC3E}">
        <p14:creationId xmlns:p14="http://schemas.microsoft.com/office/powerpoint/2010/main" val="1579603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Post Awards and Grants Partner Group</a:t>
            </a:r>
          </a:p>
          <a:p>
            <a:pPr>
              <a:lnSpc>
                <a:spcPct val="120000"/>
              </a:lnSpc>
            </a:pPr>
            <a:r>
              <a:rPr lang="en-US" dirty="0" smtClean="0"/>
              <a:t>Compensation Partner Group</a:t>
            </a:r>
          </a:p>
          <a:p>
            <a:pPr>
              <a:lnSpc>
                <a:spcPct val="120000"/>
              </a:lnSpc>
            </a:pPr>
            <a:r>
              <a:rPr lang="en-US" dirty="0" smtClean="0"/>
              <a:t>Key Announcements</a:t>
            </a:r>
          </a:p>
          <a:p>
            <a:pPr lvl="1">
              <a:lnSpc>
                <a:spcPct val="120000"/>
              </a:lnSpc>
            </a:pPr>
            <a:r>
              <a:rPr lang="en-US" dirty="0" smtClean="0"/>
              <a:t>Finance Updates</a:t>
            </a:r>
            <a:endParaRPr lang="en-US" dirty="0"/>
          </a:p>
          <a:p>
            <a:pPr lvl="1">
              <a:lnSpc>
                <a:spcPct val="120000"/>
              </a:lnSpc>
            </a:pPr>
            <a:r>
              <a:rPr lang="en-US" dirty="0" smtClean="0"/>
              <a:t>Open Enrollment and Dependent Eligibility Verification</a:t>
            </a:r>
          </a:p>
          <a:p>
            <a:pPr lvl="1">
              <a:lnSpc>
                <a:spcPct val="120000"/>
              </a:lnSpc>
            </a:pPr>
            <a:r>
              <a:rPr lang="en-US" dirty="0" smtClean="0"/>
              <a:t>Badging and Certification</a:t>
            </a:r>
            <a:endParaRPr lang="en-US" dirty="0"/>
          </a:p>
        </p:txBody>
      </p:sp>
    </p:spTree>
    <p:extLst>
      <p:ext uri="{BB962C8B-B14F-4D97-AF65-F5344CB8AC3E}">
        <p14:creationId xmlns:p14="http://schemas.microsoft.com/office/powerpoint/2010/main" val="26262421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 Partner Group Representation	</a:t>
            </a:r>
            <a:endParaRPr lang="en-US" dirty="0"/>
          </a:p>
        </p:txBody>
      </p:sp>
      <p:sp>
        <p:nvSpPr>
          <p:cNvPr id="3" name="Content Placeholder 2"/>
          <p:cNvSpPr>
            <a:spLocks noGrp="1"/>
          </p:cNvSpPr>
          <p:nvPr>
            <p:ph idx="1"/>
          </p:nvPr>
        </p:nvSpPr>
        <p:spPr>
          <a:xfrm>
            <a:off x="628650" y="1553378"/>
            <a:ext cx="7886700" cy="4623585"/>
          </a:xfrm>
        </p:spPr>
        <p:txBody>
          <a:bodyPr>
            <a:normAutofit/>
          </a:bodyPr>
          <a:lstStyle/>
          <a:p>
            <a:r>
              <a:rPr lang="en-US" dirty="0" smtClean="0"/>
              <a:t>Co-chairs</a:t>
            </a:r>
          </a:p>
          <a:p>
            <a:pPr lvl="1"/>
            <a:r>
              <a:rPr lang="en-US" dirty="0" smtClean="0"/>
              <a:t>Wendy </a:t>
            </a:r>
            <a:r>
              <a:rPr lang="en-US" dirty="0" err="1" smtClean="0"/>
              <a:t>Merb</a:t>
            </a:r>
            <a:r>
              <a:rPr lang="en-US" dirty="0" smtClean="0"/>
              <a:t>-Brown, University College</a:t>
            </a:r>
          </a:p>
          <a:p>
            <a:pPr lvl="1"/>
            <a:r>
              <a:rPr lang="en-US" dirty="0" smtClean="0"/>
              <a:t>Kelly Coakley, Human Resources</a:t>
            </a:r>
          </a:p>
          <a:p>
            <a:r>
              <a:rPr lang="en-US" dirty="0" smtClean="0"/>
              <a:t>Membership</a:t>
            </a:r>
          </a:p>
          <a:p>
            <a:pPr lvl="1"/>
            <a:r>
              <a:rPr lang="en-US" sz="2200" dirty="0" smtClean="0"/>
              <a:t>April Ritchie, College of Arts and Sciences</a:t>
            </a:r>
          </a:p>
          <a:p>
            <a:pPr lvl="1"/>
            <a:r>
              <a:rPr lang="en-US" sz="2200" dirty="0" smtClean="0"/>
              <a:t>Evelyn Blake, College of Business</a:t>
            </a:r>
          </a:p>
          <a:p>
            <a:pPr lvl="1"/>
            <a:r>
              <a:rPr lang="en-US" sz="2200" dirty="0" smtClean="0"/>
              <a:t>Megan Vogel, Division of Student Affairs</a:t>
            </a:r>
          </a:p>
          <a:p>
            <a:pPr lvl="1"/>
            <a:r>
              <a:rPr lang="en-US" sz="2200" dirty="0" smtClean="0"/>
              <a:t>Kelly Coates, Heritage College of Osteopathic Medicine</a:t>
            </a:r>
          </a:p>
          <a:p>
            <a:pPr lvl="1"/>
            <a:r>
              <a:rPr lang="en-US" sz="2200" dirty="0" smtClean="0"/>
              <a:t>Heather Krugman, Office of the Provost</a:t>
            </a:r>
          </a:p>
          <a:p>
            <a:pPr lvl="1"/>
            <a:r>
              <a:rPr lang="en-US" sz="2200" dirty="0" smtClean="0"/>
              <a:t>Eileen Theodore-</a:t>
            </a:r>
            <a:r>
              <a:rPr lang="en-US" sz="2200" dirty="0" err="1" smtClean="0"/>
              <a:t>Shusta</a:t>
            </a:r>
            <a:r>
              <a:rPr lang="en-US" sz="2200" dirty="0" smtClean="0"/>
              <a:t>, University Libraries</a:t>
            </a:r>
            <a:r>
              <a:rPr lang="en-US" sz="2200" dirty="0"/>
              <a:t/>
            </a:r>
            <a:br>
              <a:rPr lang="en-US" sz="2200" dirty="0"/>
            </a:br>
            <a:endParaRPr lang="en-US" sz="2200" dirty="0"/>
          </a:p>
          <a:p>
            <a:endParaRPr lang="en-US" dirty="0"/>
          </a:p>
        </p:txBody>
      </p:sp>
    </p:spTree>
    <p:extLst>
      <p:ext uri="{BB962C8B-B14F-4D97-AF65-F5344CB8AC3E}">
        <p14:creationId xmlns:p14="http://schemas.microsoft.com/office/powerpoint/2010/main" val="2834975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Compensation Partner Group Goals</a:t>
            </a:r>
            <a:endParaRPr lang="en-US" dirty="0"/>
          </a:p>
        </p:txBody>
      </p:sp>
      <p:sp>
        <p:nvSpPr>
          <p:cNvPr id="3" name="Content Placeholder 2"/>
          <p:cNvSpPr>
            <a:spLocks noGrp="1"/>
          </p:cNvSpPr>
          <p:nvPr>
            <p:ph idx="1"/>
          </p:nvPr>
        </p:nvSpPr>
        <p:spPr>
          <a:xfrm>
            <a:off x="628650" y="1825625"/>
            <a:ext cx="8024696" cy="4351338"/>
          </a:xfrm>
        </p:spPr>
        <p:txBody>
          <a:bodyPr>
            <a:normAutofit/>
          </a:bodyPr>
          <a:lstStyle/>
          <a:p>
            <a:r>
              <a:rPr lang="en-US" sz="2400" dirty="0"/>
              <a:t>Review Pay Administration Guidelines</a:t>
            </a:r>
          </a:p>
          <a:p>
            <a:r>
              <a:rPr lang="en-US" sz="2400" dirty="0"/>
              <a:t>Provide oversight of the development of performance management tools</a:t>
            </a:r>
          </a:p>
          <a:p>
            <a:r>
              <a:rPr lang="en-US" sz="2400" dirty="0"/>
              <a:t>Create consistency in annual raise pool allocations</a:t>
            </a:r>
          </a:p>
          <a:p>
            <a:r>
              <a:rPr lang="en-US" sz="2400" dirty="0"/>
              <a:t>Define Overload processes</a:t>
            </a:r>
          </a:p>
          <a:p>
            <a:pPr marL="0" indent="0">
              <a:buNone/>
            </a:pPr>
            <a:endParaRPr lang="en-US" sz="2400" dirty="0"/>
          </a:p>
        </p:txBody>
      </p:sp>
    </p:spTree>
    <p:extLst>
      <p:ext uri="{BB962C8B-B14F-4D97-AF65-F5344CB8AC3E}">
        <p14:creationId xmlns:p14="http://schemas.microsoft.com/office/powerpoint/2010/main" val="2062531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Group Changes</a:t>
            </a:r>
            <a:endParaRPr lang="en-US" sz="3200" dirty="0"/>
          </a:p>
        </p:txBody>
      </p:sp>
      <p:sp>
        <p:nvSpPr>
          <p:cNvPr id="3" name="Content Placeholder 2"/>
          <p:cNvSpPr>
            <a:spLocks noGrp="1"/>
          </p:cNvSpPr>
          <p:nvPr>
            <p:ph idx="1"/>
          </p:nvPr>
        </p:nvSpPr>
        <p:spPr>
          <a:xfrm>
            <a:off x="628650" y="1400619"/>
            <a:ext cx="7886700" cy="4351338"/>
          </a:xfrm>
        </p:spPr>
        <p:txBody>
          <a:bodyPr/>
          <a:lstStyle/>
          <a:p>
            <a:pPr>
              <a:spcBef>
                <a:spcPts val="1800"/>
              </a:spcBef>
            </a:pPr>
            <a:r>
              <a:rPr lang="en-US" sz="2400" dirty="0" smtClean="0"/>
              <a:t>Proposal: Payroll Partner Group and Compensation Partner Group to combine</a:t>
            </a:r>
          </a:p>
          <a:p>
            <a:pPr>
              <a:spcBef>
                <a:spcPts val="1800"/>
              </a:spcBef>
            </a:pPr>
            <a:r>
              <a:rPr lang="en-US" sz="2400" dirty="0" smtClean="0"/>
              <a:t>Some members of the Payroll Partner Group would join new OBI Reporting Group</a:t>
            </a:r>
          </a:p>
          <a:p>
            <a:pPr>
              <a:spcBef>
                <a:spcPts val="1800"/>
              </a:spcBef>
            </a:pPr>
            <a:r>
              <a:rPr lang="en-US" sz="2400" dirty="0" smtClean="0"/>
              <a:t>More to come</a:t>
            </a:r>
            <a:r>
              <a:rPr lang="en-US" sz="2400" dirty="0"/>
              <a:t/>
            </a:r>
            <a:br>
              <a:rPr lang="en-US" sz="2400" dirty="0"/>
            </a:br>
            <a:endParaRPr lang="en-US" sz="2400" dirty="0"/>
          </a:p>
        </p:txBody>
      </p:sp>
    </p:spTree>
    <p:extLst>
      <p:ext uri="{BB962C8B-B14F-4D97-AF65-F5344CB8AC3E}">
        <p14:creationId xmlns:p14="http://schemas.microsoft.com/office/powerpoint/2010/main" val="9401355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8368234" cy="1027709"/>
          </a:xfrm>
        </p:spPr>
        <p:txBody>
          <a:bodyPr>
            <a:normAutofit/>
          </a:bodyPr>
          <a:lstStyle/>
          <a:p>
            <a:r>
              <a:rPr lang="en-US" sz="3200" b="1" dirty="0" smtClean="0"/>
              <a:t>Individual Compensation Distribution (ICD)</a:t>
            </a:r>
            <a:endParaRPr lang="en-US" sz="3200" dirty="0"/>
          </a:p>
        </p:txBody>
      </p:sp>
      <p:sp>
        <p:nvSpPr>
          <p:cNvPr id="3" name="Content Placeholder 2"/>
          <p:cNvSpPr>
            <a:spLocks noGrp="1"/>
          </p:cNvSpPr>
          <p:nvPr>
            <p:ph idx="1"/>
          </p:nvPr>
        </p:nvSpPr>
        <p:spPr>
          <a:xfrm>
            <a:off x="628650" y="494265"/>
            <a:ext cx="8165726" cy="5647037"/>
          </a:xfrm>
        </p:spPr>
        <p:txBody>
          <a:bodyPr>
            <a:normAutofit fontScale="55000" lnSpcReduction="20000"/>
          </a:bodyPr>
          <a:lstStyle/>
          <a:p>
            <a:pPr marL="0" indent="0">
              <a:spcBef>
                <a:spcPts val="1800"/>
              </a:spcBef>
              <a:buNone/>
            </a:pPr>
            <a:endParaRPr lang="en-US" sz="2900" dirty="0"/>
          </a:p>
          <a:p>
            <a:pPr>
              <a:spcBef>
                <a:spcPts val="1800"/>
              </a:spcBef>
            </a:pPr>
            <a:r>
              <a:rPr lang="en-US" sz="3400" dirty="0" smtClean="0"/>
              <a:t>Live since December 2017</a:t>
            </a:r>
          </a:p>
          <a:p>
            <a:pPr>
              <a:spcBef>
                <a:spcPts val="1800"/>
              </a:spcBef>
            </a:pPr>
            <a:r>
              <a:rPr lang="en-US" sz="3400" dirty="0" smtClean="0"/>
              <a:t>Enhancements previously pulled from implementation are being worked on as part of the FSE wrap-up</a:t>
            </a:r>
          </a:p>
          <a:p>
            <a:pPr lvl="1"/>
            <a:r>
              <a:rPr lang="en-US" sz="3400" dirty="0"/>
              <a:t>Auto population of course name, FTE, credit hour, semester, appointment start and end dates</a:t>
            </a:r>
          </a:p>
          <a:p>
            <a:pPr lvl="1"/>
            <a:r>
              <a:rPr lang="en-US" sz="3400" dirty="0"/>
              <a:t>Effective d</a:t>
            </a:r>
            <a:r>
              <a:rPr lang="en-US" sz="3400" dirty="0" smtClean="0"/>
              <a:t>ates </a:t>
            </a:r>
            <a:r>
              <a:rPr lang="en-US" sz="3400" dirty="0"/>
              <a:t>required </a:t>
            </a:r>
            <a:r>
              <a:rPr lang="en-US" sz="3400" dirty="0" smtClean="0"/>
              <a:t>for </a:t>
            </a:r>
            <a:r>
              <a:rPr lang="en-US" sz="3400" dirty="0"/>
              <a:t>both start and end dates (excluding employee award)</a:t>
            </a:r>
          </a:p>
          <a:p>
            <a:pPr lvl="1"/>
            <a:r>
              <a:rPr lang="en-US" sz="3400" dirty="0"/>
              <a:t>Managing effective dates based on the payroll processing </a:t>
            </a:r>
            <a:r>
              <a:rPr lang="en-US" sz="3400" dirty="0" smtClean="0"/>
              <a:t>calendar</a:t>
            </a:r>
          </a:p>
          <a:p>
            <a:pPr lvl="2"/>
            <a:r>
              <a:rPr lang="en-US" sz="3400" dirty="0" smtClean="0"/>
              <a:t>Defaulting to the first day of pay period not yet processed</a:t>
            </a:r>
            <a:endParaRPr lang="en-US" sz="3400" dirty="0"/>
          </a:p>
          <a:p>
            <a:pPr lvl="1"/>
            <a:r>
              <a:rPr lang="en-US" sz="3400" dirty="0"/>
              <a:t>Default ICD context value</a:t>
            </a:r>
          </a:p>
          <a:p>
            <a:pPr lvl="1"/>
            <a:r>
              <a:rPr lang="en-US" sz="3400" dirty="0"/>
              <a:t>On-screen error messaging when multiple contracts have been submitted </a:t>
            </a:r>
            <a:endParaRPr lang="en-US" sz="3400" dirty="0" smtClean="0"/>
          </a:p>
          <a:p>
            <a:pPr lvl="1"/>
            <a:r>
              <a:rPr lang="en-US" sz="3400" dirty="0" smtClean="0"/>
              <a:t>Additional Reporting Availability</a:t>
            </a:r>
          </a:p>
          <a:p>
            <a:pPr lvl="1"/>
            <a:r>
              <a:rPr lang="en-US" sz="3400" dirty="0" smtClean="0"/>
              <a:t>Ability to edit a contract if not in approval workflow</a:t>
            </a:r>
          </a:p>
          <a:p>
            <a:pPr lvl="1"/>
            <a:r>
              <a:rPr lang="en-US" sz="3400" dirty="0" smtClean="0"/>
              <a:t>Enable “return for correction”</a:t>
            </a:r>
            <a:endParaRPr lang="en-US" sz="3400" dirty="0"/>
          </a:p>
          <a:p>
            <a:pPr>
              <a:spcBef>
                <a:spcPts val="1800"/>
              </a:spcBef>
            </a:pPr>
            <a:r>
              <a:rPr lang="en-US" sz="3400" dirty="0" smtClean="0"/>
              <a:t>Additional training will be offered after enhancements go live</a:t>
            </a:r>
          </a:p>
          <a:p>
            <a:pPr>
              <a:spcBef>
                <a:spcPts val="1800"/>
              </a:spcBef>
            </a:pPr>
            <a:r>
              <a:rPr lang="en-US" sz="3400" dirty="0"/>
              <a:t>Compensation and Payroll collecting feedback </a:t>
            </a:r>
          </a:p>
          <a:p>
            <a:pPr lvl="1">
              <a:spcBef>
                <a:spcPts val="1800"/>
              </a:spcBef>
            </a:pPr>
            <a:r>
              <a:rPr lang="en-US" sz="3400" dirty="0" smtClean="0"/>
              <a:t>Need for additional enhancements/</a:t>
            </a:r>
            <a:r>
              <a:rPr lang="en-US" sz="3400" dirty="0" err="1" smtClean="0"/>
              <a:t>personalizations</a:t>
            </a:r>
            <a:r>
              <a:rPr lang="en-US" sz="3400" dirty="0" smtClean="0"/>
              <a:t> not part of the FSE wrap-up to be a new project</a:t>
            </a:r>
            <a:endParaRPr lang="en-US" sz="3400" dirty="0"/>
          </a:p>
        </p:txBody>
      </p:sp>
    </p:spTree>
    <p:extLst>
      <p:ext uri="{BB962C8B-B14F-4D97-AF65-F5344CB8AC3E}">
        <p14:creationId xmlns:p14="http://schemas.microsoft.com/office/powerpoint/2010/main" val="1572909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Individual Compensation Distribution (ICD)</a:t>
            </a:r>
            <a:endParaRPr lang="en-US" sz="3200" dirty="0"/>
          </a:p>
        </p:txBody>
      </p:sp>
      <p:sp>
        <p:nvSpPr>
          <p:cNvPr id="3" name="Content Placeholder 2"/>
          <p:cNvSpPr>
            <a:spLocks noGrp="1"/>
          </p:cNvSpPr>
          <p:nvPr>
            <p:ph idx="1"/>
          </p:nvPr>
        </p:nvSpPr>
        <p:spPr>
          <a:xfrm>
            <a:off x="628650" y="1400619"/>
            <a:ext cx="8165726" cy="4206805"/>
          </a:xfrm>
        </p:spPr>
        <p:txBody>
          <a:bodyPr>
            <a:normAutofit fontScale="92500" lnSpcReduction="20000"/>
          </a:bodyPr>
          <a:lstStyle/>
          <a:p>
            <a:pPr marL="0" indent="0">
              <a:spcBef>
                <a:spcPts val="1800"/>
              </a:spcBef>
              <a:buNone/>
            </a:pPr>
            <a:r>
              <a:rPr lang="en-US" sz="2400" dirty="0" smtClean="0"/>
              <a:t>Helpful Hints For Initiators</a:t>
            </a:r>
          </a:p>
          <a:p>
            <a:pPr>
              <a:spcBef>
                <a:spcPts val="1800"/>
              </a:spcBef>
            </a:pPr>
            <a:r>
              <a:rPr lang="en-US" sz="2400" dirty="0" smtClean="0"/>
              <a:t>All training </a:t>
            </a:r>
            <a:r>
              <a:rPr lang="en-US" sz="2400" dirty="0"/>
              <a:t>documentation </a:t>
            </a:r>
            <a:r>
              <a:rPr lang="en-US" sz="2400" dirty="0" smtClean="0"/>
              <a:t>is available on the </a:t>
            </a:r>
            <a:r>
              <a:rPr lang="en-US" sz="2400" dirty="0" smtClean="0">
                <a:hlinkClick r:id="rId2"/>
              </a:rPr>
              <a:t>Payroll Training web page</a:t>
            </a:r>
            <a:r>
              <a:rPr lang="en-US" sz="2400" dirty="0" smtClean="0"/>
              <a:t>: </a:t>
            </a:r>
            <a:r>
              <a:rPr lang="en-US" sz="2400" dirty="0" smtClean="0">
                <a:hlinkClick r:id="rId2"/>
              </a:rPr>
              <a:t>www.ohio.edu/hr/payroll/training.cfm</a:t>
            </a:r>
            <a:r>
              <a:rPr lang="en-US" sz="2400" dirty="0" smtClean="0"/>
              <a:t> </a:t>
            </a:r>
          </a:p>
          <a:p>
            <a:pPr>
              <a:spcBef>
                <a:spcPts val="1800"/>
              </a:spcBef>
            </a:pPr>
            <a:r>
              <a:rPr lang="en-US" sz="2400" dirty="0" smtClean="0"/>
              <a:t>Only one additional compensation contract can be initiated at a time for the same employee. Once you submit it for approval, you’re ok to process another one for that employee at that time.</a:t>
            </a:r>
          </a:p>
          <a:p>
            <a:pPr>
              <a:spcBef>
                <a:spcPts val="1800"/>
              </a:spcBef>
            </a:pPr>
            <a:r>
              <a:rPr lang="en-US" sz="2400" dirty="0" smtClean="0"/>
              <a:t>If you create and submit two contracts for the same employee at the same time for approval, they will error and you will receive a notification of that error.</a:t>
            </a:r>
          </a:p>
          <a:p>
            <a:pPr>
              <a:spcBef>
                <a:spcPts val="1800"/>
              </a:spcBef>
            </a:pPr>
            <a:r>
              <a:rPr lang="en-US" sz="2400" dirty="0" smtClean="0"/>
              <a:t>Too many emails? Create Outlook rules to manage what you see and what automatically gets filed in the appropriate folders.</a:t>
            </a:r>
            <a:r>
              <a:rPr lang="en-US" sz="2400" dirty="0"/>
              <a:t/>
            </a:r>
            <a:br>
              <a:rPr lang="en-US" sz="2400" dirty="0"/>
            </a:br>
            <a:endParaRPr lang="en-US" sz="2400" dirty="0"/>
          </a:p>
        </p:txBody>
      </p:sp>
    </p:spTree>
    <p:extLst>
      <p:ext uri="{BB962C8B-B14F-4D97-AF65-F5344CB8AC3E}">
        <p14:creationId xmlns:p14="http://schemas.microsoft.com/office/powerpoint/2010/main" val="31207918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Individual Compensation Distribution (ICD)</a:t>
            </a:r>
            <a:endParaRPr lang="en-US" sz="3200" dirty="0"/>
          </a:p>
        </p:txBody>
      </p:sp>
      <p:sp>
        <p:nvSpPr>
          <p:cNvPr id="3" name="Content Placeholder 2"/>
          <p:cNvSpPr>
            <a:spLocks noGrp="1"/>
          </p:cNvSpPr>
          <p:nvPr>
            <p:ph idx="1"/>
          </p:nvPr>
        </p:nvSpPr>
        <p:spPr>
          <a:xfrm>
            <a:off x="628650" y="1400619"/>
            <a:ext cx="8165726" cy="4206805"/>
          </a:xfrm>
        </p:spPr>
        <p:txBody>
          <a:bodyPr>
            <a:normAutofit/>
          </a:bodyPr>
          <a:lstStyle/>
          <a:p>
            <a:pPr marL="0" indent="0">
              <a:spcBef>
                <a:spcPts val="1800"/>
              </a:spcBef>
              <a:buNone/>
            </a:pPr>
            <a:r>
              <a:rPr lang="en-US" sz="2400" dirty="0" smtClean="0"/>
              <a:t>Helpful Hints </a:t>
            </a:r>
            <a:r>
              <a:rPr lang="en-US" sz="2400" dirty="0"/>
              <a:t>For </a:t>
            </a:r>
            <a:r>
              <a:rPr lang="en-US" sz="2400" dirty="0" smtClean="0"/>
              <a:t>Initiators</a:t>
            </a:r>
          </a:p>
          <a:p>
            <a:pPr>
              <a:spcBef>
                <a:spcPts val="1800"/>
              </a:spcBef>
            </a:pPr>
            <a:r>
              <a:rPr lang="en-US" sz="2400" dirty="0"/>
              <a:t>To search for a Class ID, type in the actual Class ID or use a wild card search. Adding the % </a:t>
            </a:r>
            <a:r>
              <a:rPr lang="en-US" sz="2400" dirty="0" smtClean="0"/>
              <a:t>sign to </a:t>
            </a:r>
            <a:r>
              <a:rPr lang="en-US" sz="2400" dirty="0"/>
              <a:t>the beginning and end of your search terms will locate any records with the information between the % signs. For example, if you know the course you are searching for is GER2110, then they can type %GER2110% in the class ID search box. </a:t>
            </a:r>
            <a:r>
              <a:rPr lang="en-US" sz="2400" dirty="0" smtClean="0"/>
              <a:t>You can also just place a % sign in the search box and all applicable courses will display.</a:t>
            </a:r>
            <a:r>
              <a:rPr lang="en-US" sz="2400" dirty="0"/>
              <a:t/>
            </a:r>
            <a:br>
              <a:rPr lang="en-US" sz="2400" dirty="0"/>
            </a:br>
            <a:endParaRPr lang="en-US" sz="2400" dirty="0"/>
          </a:p>
        </p:txBody>
      </p:sp>
      <p:pic>
        <p:nvPicPr>
          <p:cNvPr id="4" name="Picture 3" descr="ICD search box&#10;&#10;" title="ICD Search Box"/>
          <p:cNvPicPr>
            <a:picLocks noChangeAspect="1"/>
          </p:cNvPicPr>
          <p:nvPr/>
        </p:nvPicPr>
        <p:blipFill>
          <a:blip r:embed="rId2"/>
          <a:stretch>
            <a:fillRect/>
          </a:stretch>
        </p:blipFill>
        <p:spPr>
          <a:xfrm>
            <a:off x="1334394" y="4580792"/>
            <a:ext cx="6324600" cy="914400"/>
          </a:xfrm>
          <a:prstGeom prst="rect">
            <a:avLst/>
          </a:prstGeom>
        </p:spPr>
      </p:pic>
    </p:spTree>
    <p:extLst>
      <p:ext uri="{BB962C8B-B14F-4D97-AF65-F5344CB8AC3E}">
        <p14:creationId xmlns:p14="http://schemas.microsoft.com/office/powerpoint/2010/main" val="4249761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Individual Compensation Distribution (ICD)</a:t>
            </a:r>
            <a:endParaRPr lang="en-US" sz="3200" dirty="0"/>
          </a:p>
        </p:txBody>
      </p:sp>
      <p:sp>
        <p:nvSpPr>
          <p:cNvPr id="3" name="Content Placeholder 2"/>
          <p:cNvSpPr>
            <a:spLocks noGrp="1"/>
          </p:cNvSpPr>
          <p:nvPr>
            <p:ph idx="1"/>
          </p:nvPr>
        </p:nvSpPr>
        <p:spPr>
          <a:xfrm>
            <a:off x="628650" y="1400619"/>
            <a:ext cx="8165726" cy="4206805"/>
          </a:xfrm>
        </p:spPr>
        <p:txBody>
          <a:bodyPr>
            <a:normAutofit fontScale="92500" lnSpcReduction="10000"/>
          </a:bodyPr>
          <a:lstStyle/>
          <a:p>
            <a:pPr marL="0" indent="0">
              <a:spcBef>
                <a:spcPts val="1800"/>
              </a:spcBef>
              <a:buNone/>
            </a:pPr>
            <a:r>
              <a:rPr lang="en-US" sz="2400" dirty="0" smtClean="0"/>
              <a:t>Helpful Hints </a:t>
            </a:r>
            <a:r>
              <a:rPr lang="en-US" sz="2400" dirty="0"/>
              <a:t>For </a:t>
            </a:r>
            <a:r>
              <a:rPr lang="en-US" sz="2400" dirty="0" smtClean="0"/>
              <a:t>Initiators</a:t>
            </a:r>
          </a:p>
          <a:p>
            <a:pPr>
              <a:spcBef>
                <a:spcPts val="1800"/>
              </a:spcBef>
            </a:pPr>
            <a:r>
              <a:rPr lang="en-US" sz="2400" b="1" dirty="0" smtClean="0"/>
              <a:t>Appointment Start and End Dates </a:t>
            </a:r>
            <a:r>
              <a:rPr lang="en-US" sz="2400" dirty="0" smtClean="0"/>
              <a:t>= The dates the </a:t>
            </a:r>
            <a:r>
              <a:rPr lang="en-US" sz="2400" i="1" dirty="0" smtClean="0"/>
              <a:t>work is being performed.</a:t>
            </a:r>
          </a:p>
          <a:p>
            <a:pPr>
              <a:spcBef>
                <a:spcPts val="1800"/>
              </a:spcBef>
            </a:pPr>
            <a:r>
              <a:rPr lang="en-US" sz="2400" b="1" dirty="0" smtClean="0"/>
              <a:t>Effective Start and End Dates </a:t>
            </a:r>
            <a:r>
              <a:rPr lang="en-US" sz="2400" dirty="0" smtClean="0"/>
              <a:t>= The date range </a:t>
            </a:r>
            <a:r>
              <a:rPr lang="en-US" sz="2400" i="1" dirty="0" smtClean="0">
                <a:solidFill>
                  <a:srgbClr val="FF0000"/>
                </a:solidFill>
              </a:rPr>
              <a:t>payment should be made.</a:t>
            </a:r>
            <a:r>
              <a:rPr lang="en-US" sz="2400" dirty="0" smtClean="0">
                <a:solidFill>
                  <a:srgbClr val="FF0000"/>
                </a:solidFill>
              </a:rPr>
              <a:t> </a:t>
            </a:r>
            <a:r>
              <a:rPr lang="en-US" sz="2400" dirty="0" smtClean="0"/>
              <a:t>These dates must follow the payroll calendar.  </a:t>
            </a:r>
          </a:p>
          <a:p>
            <a:pPr>
              <a:spcBef>
                <a:spcPts val="1800"/>
              </a:spcBef>
            </a:pPr>
            <a:r>
              <a:rPr lang="en-US" sz="2400" dirty="0" smtClean="0"/>
              <a:t>Example: Semi-monthly employee is working 2/16/18 – 5/9/18 and has yet to be paid. It is now March 19.  Effective Dates to use: 4/1/18 – 5/15/18. The start date is the first day of a pay period and the end date is the last day of a pay period. If payroll has not run for the Effective Start Date, your dates are correct.</a:t>
            </a:r>
          </a:p>
          <a:p>
            <a:pPr>
              <a:spcBef>
                <a:spcPts val="1800"/>
              </a:spcBef>
            </a:pPr>
            <a:r>
              <a:rPr lang="en-US" sz="2400" dirty="0" smtClean="0"/>
              <a:t>Contact Payroll with any questions about effective dates</a:t>
            </a:r>
            <a:endParaRPr lang="en-US" sz="2400" dirty="0"/>
          </a:p>
        </p:txBody>
      </p:sp>
    </p:spTree>
    <p:extLst>
      <p:ext uri="{BB962C8B-B14F-4D97-AF65-F5344CB8AC3E}">
        <p14:creationId xmlns:p14="http://schemas.microsoft.com/office/powerpoint/2010/main" val="1698684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3" y="146184"/>
            <a:ext cx="8380591" cy="1254436"/>
          </a:xfrm>
        </p:spPr>
        <p:txBody>
          <a:bodyPr>
            <a:normAutofit/>
          </a:bodyPr>
          <a:lstStyle/>
          <a:p>
            <a:r>
              <a:rPr lang="en-US" sz="3200" b="1" dirty="0" smtClean="0"/>
              <a:t>Individual Compensation Distribution (ICD)</a:t>
            </a:r>
            <a:endParaRPr lang="en-US" sz="3200" dirty="0"/>
          </a:p>
        </p:txBody>
      </p:sp>
      <p:sp>
        <p:nvSpPr>
          <p:cNvPr id="3" name="Content Placeholder 2"/>
          <p:cNvSpPr>
            <a:spLocks noGrp="1"/>
          </p:cNvSpPr>
          <p:nvPr>
            <p:ph idx="1"/>
          </p:nvPr>
        </p:nvSpPr>
        <p:spPr>
          <a:xfrm>
            <a:off x="628650" y="1124465"/>
            <a:ext cx="8165726" cy="4905632"/>
          </a:xfrm>
        </p:spPr>
        <p:txBody>
          <a:bodyPr>
            <a:noAutofit/>
          </a:bodyPr>
          <a:lstStyle/>
          <a:p>
            <a:pPr marL="0" indent="0">
              <a:spcBef>
                <a:spcPts val="1800"/>
              </a:spcBef>
              <a:buNone/>
            </a:pPr>
            <a:r>
              <a:rPr lang="en-US" sz="1800" dirty="0" smtClean="0"/>
              <a:t>Helpful hints </a:t>
            </a:r>
            <a:r>
              <a:rPr lang="en-US" sz="1800" dirty="0"/>
              <a:t>f</a:t>
            </a:r>
            <a:r>
              <a:rPr lang="en-US" sz="1800" dirty="0" smtClean="0"/>
              <a:t>or </a:t>
            </a:r>
            <a:r>
              <a:rPr lang="en-US" sz="1800" dirty="0"/>
              <a:t>a</a:t>
            </a:r>
            <a:r>
              <a:rPr lang="en-US" sz="1800" dirty="0" smtClean="0"/>
              <a:t>pprovers</a:t>
            </a:r>
          </a:p>
          <a:p>
            <a:pPr>
              <a:spcBef>
                <a:spcPts val="1800"/>
              </a:spcBef>
            </a:pPr>
            <a:r>
              <a:rPr lang="en-US" sz="1800" dirty="0" smtClean="0"/>
              <a:t>You can give access to another to approve contracts on your behalf</a:t>
            </a:r>
          </a:p>
          <a:p>
            <a:pPr>
              <a:spcBef>
                <a:spcPts val="1800"/>
              </a:spcBef>
            </a:pPr>
            <a:r>
              <a:rPr lang="en-US" sz="1800" dirty="0" smtClean="0"/>
              <a:t>Vacation Rules</a:t>
            </a:r>
          </a:p>
          <a:p>
            <a:pPr lvl="1">
              <a:spcBef>
                <a:spcPts val="1800"/>
              </a:spcBef>
            </a:pPr>
            <a:r>
              <a:rPr lang="en-US" sz="1800" dirty="0" smtClean="0"/>
              <a:t>You can allow another employee to approve on your behalf for a particular period of time. With this setting, you will not receive any notifications during this time.</a:t>
            </a:r>
          </a:p>
          <a:p>
            <a:pPr>
              <a:spcBef>
                <a:spcPts val="1800"/>
              </a:spcBef>
            </a:pPr>
            <a:r>
              <a:rPr lang="en-US" sz="1800" dirty="0" smtClean="0"/>
              <a:t>Worklist Access</a:t>
            </a:r>
          </a:p>
          <a:p>
            <a:pPr lvl="1">
              <a:spcBef>
                <a:spcPts val="1800"/>
              </a:spcBef>
            </a:pPr>
            <a:r>
              <a:rPr lang="en-US" sz="1800" dirty="0"/>
              <a:t>You can allow another employee to approve on your behalf for a particular period of </a:t>
            </a:r>
            <a:r>
              <a:rPr lang="en-US" sz="1800" dirty="0" smtClean="0"/>
              <a:t>time or leave it open indefinitely. With this setting, you will still receive notifications and can also approve contracts as needed. The employee you add will not receive notifications, but they are able to switch their view to see your notifications and can approve them as needed.</a:t>
            </a:r>
          </a:p>
          <a:p>
            <a:pPr>
              <a:spcBef>
                <a:spcPts val="1800"/>
              </a:spcBef>
            </a:pPr>
            <a:r>
              <a:rPr lang="en-US" sz="1800" dirty="0" smtClean="0">
                <a:solidFill>
                  <a:srgbClr val="FF0000"/>
                </a:solidFill>
              </a:rPr>
              <a:t>Important Note: </a:t>
            </a:r>
            <a:r>
              <a:rPr lang="en-US" sz="1800" dirty="0" smtClean="0"/>
              <a:t>Giving the access listed above also affects Absence Management notifications and approvals. Please keep this in mind when applying these settings.</a:t>
            </a:r>
          </a:p>
        </p:txBody>
      </p:sp>
    </p:spTree>
    <p:extLst>
      <p:ext uri="{BB962C8B-B14F-4D97-AF65-F5344CB8AC3E}">
        <p14:creationId xmlns:p14="http://schemas.microsoft.com/office/powerpoint/2010/main" val="5462478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Individual Compensation Distribution (ICD)</a:t>
            </a:r>
            <a:endParaRPr lang="en-US" sz="3200" dirty="0"/>
          </a:p>
        </p:txBody>
      </p:sp>
      <p:sp>
        <p:nvSpPr>
          <p:cNvPr id="3" name="Content Placeholder 2"/>
          <p:cNvSpPr>
            <a:spLocks noGrp="1"/>
          </p:cNvSpPr>
          <p:nvPr>
            <p:ph idx="1"/>
          </p:nvPr>
        </p:nvSpPr>
        <p:spPr>
          <a:xfrm>
            <a:off x="628650" y="1400619"/>
            <a:ext cx="8165726" cy="4206805"/>
          </a:xfrm>
        </p:spPr>
        <p:txBody>
          <a:bodyPr>
            <a:normAutofit/>
          </a:bodyPr>
          <a:lstStyle/>
          <a:p>
            <a:pPr marL="0" indent="0">
              <a:spcBef>
                <a:spcPts val="1800"/>
              </a:spcBef>
              <a:buNone/>
            </a:pPr>
            <a:r>
              <a:rPr lang="en-US" sz="2400" dirty="0" smtClean="0"/>
              <a:t>OBIEE Reporting Currently Available:</a:t>
            </a:r>
          </a:p>
          <a:p>
            <a:pPr marL="0" indent="0">
              <a:spcBef>
                <a:spcPts val="1800"/>
              </a:spcBef>
              <a:buNone/>
            </a:pPr>
            <a:r>
              <a:rPr lang="en-US" sz="2400" b="1" dirty="0" smtClean="0"/>
              <a:t>ICD Open Transactions Report</a:t>
            </a:r>
          </a:p>
          <a:p>
            <a:pPr>
              <a:spcBef>
                <a:spcPts val="1800"/>
              </a:spcBef>
            </a:pPr>
            <a:r>
              <a:rPr lang="en-US" sz="2400" dirty="0" smtClean="0"/>
              <a:t>Pulls all contracts that are in progress or waiting on approval</a:t>
            </a:r>
            <a:br>
              <a:rPr lang="en-US" sz="2400" dirty="0" smtClean="0"/>
            </a:br>
            <a:r>
              <a:rPr lang="en-US" sz="2400" dirty="0" smtClean="0"/>
              <a:t/>
            </a:r>
            <a:br>
              <a:rPr lang="en-US" sz="2400" dirty="0" smtClean="0"/>
            </a:br>
            <a:r>
              <a:rPr lang="en-US" sz="2400" dirty="0" smtClean="0"/>
              <a:t>Location: /shared/</a:t>
            </a:r>
            <a:r>
              <a:rPr lang="en-US" sz="2400" dirty="0" err="1" smtClean="0"/>
              <a:t>Finance_and_Administration</a:t>
            </a:r>
            <a:r>
              <a:rPr lang="en-US" sz="2400" dirty="0" smtClean="0"/>
              <a:t>/.</a:t>
            </a:r>
            <a:r>
              <a:rPr lang="en-US" sz="2400" dirty="0" err="1" smtClean="0"/>
              <a:t>Published_Reports</a:t>
            </a:r>
            <a:r>
              <a:rPr lang="en-US" sz="2400" dirty="0" smtClean="0"/>
              <a:t>/</a:t>
            </a:r>
            <a:r>
              <a:rPr lang="en-US" sz="2400" dirty="0" err="1" smtClean="0"/>
              <a:t>Human_Resources</a:t>
            </a:r>
            <a:r>
              <a:rPr lang="en-US" sz="2400" dirty="0" smtClean="0"/>
              <a:t>/</a:t>
            </a:r>
            <a:r>
              <a:rPr lang="en-US" sz="2400" dirty="0" err="1" smtClean="0"/>
              <a:t>General_HR_Reports</a:t>
            </a:r>
            <a:endParaRPr lang="en-US" sz="2400" dirty="0" smtClean="0"/>
          </a:p>
          <a:p>
            <a:pPr>
              <a:spcBef>
                <a:spcPts val="1800"/>
              </a:spcBef>
            </a:pPr>
            <a:r>
              <a:rPr lang="en-US" sz="2400" dirty="0" smtClean="0"/>
              <a:t>See your CFAO if you need to request access</a:t>
            </a:r>
            <a:endParaRPr lang="en-US" sz="2400" dirty="0"/>
          </a:p>
          <a:p>
            <a:pPr marL="0" indent="0">
              <a:spcBef>
                <a:spcPts val="1800"/>
              </a:spcBef>
              <a:buNone/>
            </a:pPr>
            <a:endParaRPr lang="en-US" sz="2400" dirty="0" smtClean="0"/>
          </a:p>
          <a:p>
            <a:pPr>
              <a:spcBef>
                <a:spcPts val="1800"/>
              </a:spcBef>
            </a:pPr>
            <a:endParaRPr lang="en-US" sz="2400" dirty="0" smtClean="0"/>
          </a:p>
        </p:txBody>
      </p:sp>
    </p:spTree>
    <p:extLst>
      <p:ext uri="{BB962C8B-B14F-4D97-AF65-F5344CB8AC3E}">
        <p14:creationId xmlns:p14="http://schemas.microsoft.com/office/powerpoint/2010/main" val="285684923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FY19 Reappointment</a:t>
            </a:r>
            <a:endParaRPr lang="en-US" sz="3200" dirty="0"/>
          </a:p>
        </p:txBody>
      </p:sp>
      <p:sp>
        <p:nvSpPr>
          <p:cNvPr id="3" name="Content Placeholder 2"/>
          <p:cNvSpPr>
            <a:spLocks noGrp="1"/>
          </p:cNvSpPr>
          <p:nvPr>
            <p:ph idx="1"/>
          </p:nvPr>
        </p:nvSpPr>
        <p:spPr>
          <a:xfrm>
            <a:off x="628650" y="1400619"/>
            <a:ext cx="7886700" cy="4654192"/>
          </a:xfrm>
        </p:spPr>
        <p:txBody>
          <a:bodyPr>
            <a:normAutofit fontScale="85000" lnSpcReduction="20000"/>
          </a:bodyPr>
          <a:lstStyle/>
          <a:p>
            <a:pPr>
              <a:spcBef>
                <a:spcPts val="1800"/>
              </a:spcBef>
            </a:pPr>
            <a:r>
              <a:rPr lang="en-US" sz="2400" dirty="0" smtClean="0"/>
              <a:t>Working with budget assumption of 1.5% raise pool </a:t>
            </a:r>
            <a:r>
              <a:rPr lang="en-US" sz="2400" dirty="0" smtClean="0">
                <a:solidFill>
                  <a:srgbClr val="FF0000"/>
                </a:solidFill>
              </a:rPr>
              <a:t>**This is not yet finalized**</a:t>
            </a:r>
          </a:p>
          <a:p>
            <a:pPr>
              <a:spcBef>
                <a:spcPts val="1800"/>
              </a:spcBef>
            </a:pPr>
            <a:r>
              <a:rPr lang="en-US" sz="2400" dirty="0" smtClean="0"/>
              <a:t>Spreadsheets for raise information, reappointing, and remarks</a:t>
            </a:r>
          </a:p>
          <a:p>
            <a:pPr lvl="1">
              <a:spcBef>
                <a:spcPts val="1800"/>
              </a:spcBef>
            </a:pPr>
            <a:r>
              <a:rPr lang="en-US" sz="2000" dirty="0" smtClean="0"/>
              <a:t>Control total files sent to planning </a:t>
            </a:r>
            <a:r>
              <a:rPr lang="en-US" sz="2000" dirty="0"/>
              <a:t>u</a:t>
            </a:r>
            <a:r>
              <a:rPr lang="en-US" sz="2000" dirty="0" smtClean="0"/>
              <a:t>nits 2/21/18</a:t>
            </a:r>
          </a:p>
          <a:p>
            <a:pPr lvl="1">
              <a:spcBef>
                <a:spcPts val="1800"/>
              </a:spcBef>
            </a:pPr>
            <a:r>
              <a:rPr lang="en-US" sz="2000" dirty="0" smtClean="0"/>
              <a:t>Reappointment File: Plan is to send to planning </a:t>
            </a:r>
            <a:r>
              <a:rPr lang="en-US" sz="2000" dirty="0"/>
              <a:t>u</a:t>
            </a:r>
            <a:r>
              <a:rPr lang="en-US" sz="2000" dirty="0" smtClean="0"/>
              <a:t>nits beginning of May.  Request completion by end of May</a:t>
            </a:r>
          </a:p>
          <a:p>
            <a:pPr>
              <a:spcBef>
                <a:spcPts val="1800"/>
              </a:spcBef>
            </a:pPr>
            <a:r>
              <a:rPr lang="en-US" sz="2400" dirty="0" smtClean="0"/>
              <a:t>Oracle Assignment Costing for any costing changes (changes can be made at any time now)</a:t>
            </a:r>
          </a:p>
          <a:p>
            <a:pPr>
              <a:spcBef>
                <a:spcPts val="1800"/>
              </a:spcBef>
            </a:pPr>
            <a:r>
              <a:rPr lang="en-US" sz="2400" dirty="0" smtClean="0"/>
              <a:t>ICD for Additional Salary and Fiscal Increments</a:t>
            </a:r>
          </a:p>
          <a:p>
            <a:pPr lvl="1">
              <a:spcBef>
                <a:spcPts val="1800"/>
              </a:spcBef>
            </a:pPr>
            <a:r>
              <a:rPr lang="en-US" sz="2000" dirty="0" smtClean="0"/>
              <a:t>These elements will be turned on in ICD in May</a:t>
            </a:r>
          </a:p>
          <a:p>
            <a:pPr lvl="1">
              <a:spcBef>
                <a:spcPts val="1800"/>
              </a:spcBef>
            </a:pPr>
            <a:r>
              <a:rPr lang="en-US" sz="2000" dirty="0" smtClean="0"/>
              <a:t>Approval workflow the same as Additional Pay</a:t>
            </a:r>
            <a:endParaRPr lang="en-US" sz="2000" dirty="0"/>
          </a:p>
          <a:p>
            <a:pPr marL="0" indent="0">
              <a:spcBef>
                <a:spcPts val="1800"/>
              </a:spcBef>
              <a:buNone/>
            </a:pPr>
            <a:r>
              <a:rPr lang="en-US" sz="2400" dirty="0"/>
              <a:t/>
            </a:r>
            <a:br>
              <a:rPr lang="en-US" sz="2400" dirty="0"/>
            </a:br>
            <a:endParaRPr lang="en-US" sz="2400" dirty="0"/>
          </a:p>
        </p:txBody>
      </p:sp>
    </p:spTree>
    <p:extLst>
      <p:ext uri="{BB962C8B-B14F-4D97-AF65-F5344CB8AC3E}">
        <p14:creationId xmlns:p14="http://schemas.microsoft.com/office/powerpoint/2010/main" val="1501382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378878"/>
            <a:ext cx="7886700" cy="2852737"/>
          </a:xfrm>
        </p:spPr>
        <p:txBody>
          <a:bodyPr/>
          <a:lstStyle/>
          <a:p>
            <a:pPr algn="r"/>
            <a:r>
              <a:rPr lang="en-US" dirty="0" smtClean="0"/>
              <a:t>Post Awards and Grants Partner Group</a:t>
            </a:r>
            <a:endParaRPr lang="en-US" dirty="0"/>
          </a:p>
        </p:txBody>
      </p:sp>
      <p:sp>
        <p:nvSpPr>
          <p:cNvPr id="4" name="Subtitle 2"/>
          <p:cNvSpPr txBox="1">
            <a:spLocks/>
          </p:cNvSpPr>
          <p:nvPr/>
        </p:nvSpPr>
        <p:spPr>
          <a:xfrm>
            <a:off x="1640984" y="3440672"/>
            <a:ext cx="682169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Luanne Bowman, College of Engineering</a:t>
            </a:r>
          </a:p>
          <a:p>
            <a:pPr algn="r"/>
            <a:r>
              <a:rPr lang="en-US" dirty="0" smtClean="0"/>
              <a:t>Cindy Perry, Grants Accounting</a:t>
            </a:r>
            <a:endParaRPr lang="en-US" dirty="0"/>
          </a:p>
        </p:txBody>
      </p:sp>
    </p:spTree>
    <p:extLst>
      <p:ext uri="{BB962C8B-B14F-4D97-AF65-F5344CB8AC3E}">
        <p14:creationId xmlns:p14="http://schemas.microsoft.com/office/powerpoint/2010/main" val="864349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FY19 Reappointment – Faculty Terminations</a:t>
            </a:r>
            <a:endParaRPr lang="en-US" sz="3200" dirty="0"/>
          </a:p>
        </p:txBody>
      </p:sp>
      <p:sp>
        <p:nvSpPr>
          <p:cNvPr id="3" name="Content Placeholder 2"/>
          <p:cNvSpPr>
            <a:spLocks noGrp="1"/>
          </p:cNvSpPr>
          <p:nvPr>
            <p:ph idx="1"/>
          </p:nvPr>
        </p:nvSpPr>
        <p:spPr>
          <a:xfrm>
            <a:off x="628650" y="1400619"/>
            <a:ext cx="7886700" cy="4351338"/>
          </a:xfrm>
        </p:spPr>
        <p:txBody>
          <a:bodyPr>
            <a:normAutofit/>
          </a:bodyPr>
          <a:lstStyle/>
          <a:p>
            <a:pPr>
              <a:spcBef>
                <a:spcPts val="1800"/>
              </a:spcBef>
            </a:pPr>
            <a:r>
              <a:rPr lang="en-US" sz="2400" dirty="0" smtClean="0"/>
              <a:t>Please submit any faculty terminations to HR and Payroll as soon as possible. Email </a:t>
            </a:r>
            <a:r>
              <a:rPr lang="en-US" sz="2400" dirty="0" smtClean="0">
                <a:hlinkClick r:id="rId2"/>
              </a:rPr>
              <a:t>uhr@ohio.edu</a:t>
            </a:r>
            <a:r>
              <a:rPr lang="en-US" sz="2400" dirty="0" smtClean="0"/>
              <a:t> and </a:t>
            </a:r>
            <a:r>
              <a:rPr lang="en-US" sz="2400" dirty="0" smtClean="0">
                <a:hlinkClick r:id="rId3"/>
              </a:rPr>
              <a:t>payroll@ohio.edu</a:t>
            </a:r>
            <a:r>
              <a:rPr lang="en-US" sz="2400" dirty="0" smtClean="0"/>
              <a:t>.  </a:t>
            </a:r>
          </a:p>
          <a:p>
            <a:pPr>
              <a:spcBef>
                <a:spcPts val="1800"/>
              </a:spcBef>
            </a:pPr>
            <a:r>
              <a:rPr lang="en-US" sz="2400" dirty="0" smtClean="0"/>
              <a:t>Continue to update the “remarks” field during reappointment with this information</a:t>
            </a:r>
            <a:endParaRPr lang="en-US" sz="2000" dirty="0"/>
          </a:p>
          <a:p>
            <a:pPr marL="0" indent="0">
              <a:spcBef>
                <a:spcPts val="1800"/>
              </a:spcBef>
              <a:buNone/>
            </a:pPr>
            <a:r>
              <a:rPr lang="en-US" sz="2400" dirty="0"/>
              <a:t/>
            </a:r>
            <a:br>
              <a:rPr lang="en-US" sz="2400" dirty="0"/>
            </a:br>
            <a:endParaRPr lang="en-US" sz="2400" dirty="0"/>
          </a:p>
        </p:txBody>
      </p:sp>
    </p:spTree>
    <p:extLst>
      <p:ext uri="{BB962C8B-B14F-4D97-AF65-F5344CB8AC3E}">
        <p14:creationId xmlns:p14="http://schemas.microsoft.com/office/powerpoint/2010/main" val="949479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7886700" cy="1325563"/>
          </a:xfrm>
        </p:spPr>
        <p:txBody>
          <a:bodyPr/>
          <a:lstStyle/>
          <a:p>
            <a:r>
              <a:rPr lang="en-US" dirty="0" smtClean="0"/>
              <a:t>Compensation Questions?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compensation@ohio.edu</a:t>
            </a:r>
            <a:endParaRPr lang="en-US" dirty="0" smtClean="0"/>
          </a:p>
          <a:p>
            <a:pPr marL="0" indent="0">
              <a:buNone/>
            </a:pPr>
            <a:r>
              <a:rPr lang="en-US" dirty="0" smtClean="0">
                <a:hlinkClick r:id="rId3"/>
              </a:rPr>
              <a:t>payroll@ohio.edu</a:t>
            </a:r>
            <a:r>
              <a:rPr lang="en-US" dirty="0" smtClean="0"/>
              <a:t>	</a:t>
            </a:r>
          </a:p>
          <a:p>
            <a:pPr marL="0" indent="0">
              <a:buNone/>
            </a:pPr>
            <a:endParaRPr lang="en-US" dirty="0"/>
          </a:p>
          <a:p>
            <a:endParaRPr lang="en-US" dirty="0"/>
          </a:p>
        </p:txBody>
      </p:sp>
    </p:spTree>
    <p:extLst>
      <p:ext uri="{BB962C8B-B14F-4D97-AF65-F5344CB8AC3E}">
        <p14:creationId xmlns:p14="http://schemas.microsoft.com/office/powerpoint/2010/main" val="3020420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145322"/>
            <a:ext cx="7886700" cy="1732085"/>
          </a:xfrm>
        </p:spPr>
        <p:txBody>
          <a:bodyPr>
            <a:normAutofit fontScale="90000"/>
          </a:bodyPr>
          <a:lstStyle/>
          <a:p>
            <a:pPr algn="r"/>
            <a:r>
              <a:rPr lang="en-US" dirty="0" smtClean="0"/>
              <a:t>Finance Updates</a:t>
            </a:r>
            <a:r>
              <a:rPr lang="en-US" dirty="0"/>
              <a:t/>
            </a:r>
            <a:br>
              <a:rPr lang="en-US" dirty="0"/>
            </a:br>
            <a:r>
              <a:rPr lang="en-US" sz="2700" dirty="0" smtClean="0">
                <a:solidFill>
                  <a:srgbClr val="776F67"/>
                </a:solidFill>
                <a:latin typeface="+mn-lt"/>
              </a:rPr>
              <a:t>Julie Allison</a:t>
            </a:r>
            <a:br>
              <a:rPr lang="en-US" sz="2700" dirty="0" smtClean="0">
                <a:solidFill>
                  <a:srgbClr val="776F67"/>
                </a:solidFill>
                <a:latin typeface="+mn-lt"/>
              </a:rPr>
            </a:br>
            <a:r>
              <a:rPr lang="en-US" sz="2700" dirty="0" smtClean="0">
                <a:solidFill>
                  <a:srgbClr val="776F67"/>
                </a:solidFill>
                <a:latin typeface="+mn-lt"/>
              </a:rPr>
              <a:t>Assistant Vice President, Finance</a:t>
            </a:r>
            <a:r>
              <a:rPr lang="en-US" dirty="0"/>
              <a:t/>
            </a:r>
            <a:br>
              <a:rPr lang="en-US" dirty="0"/>
            </a:br>
            <a:endParaRPr lang="en-US" dirty="0"/>
          </a:p>
        </p:txBody>
      </p:sp>
    </p:spTree>
    <p:extLst>
      <p:ext uri="{BB962C8B-B14F-4D97-AF65-F5344CB8AC3E}">
        <p14:creationId xmlns:p14="http://schemas.microsoft.com/office/powerpoint/2010/main" val="37999450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Finance Agenda</a:t>
            </a:r>
            <a:endParaRPr lang="en-US" dirty="0"/>
          </a:p>
        </p:txBody>
      </p:sp>
      <p:sp>
        <p:nvSpPr>
          <p:cNvPr id="3" name="Content Placeholder 2"/>
          <p:cNvSpPr>
            <a:spLocks noGrp="1"/>
          </p:cNvSpPr>
          <p:nvPr>
            <p:ph idx="1"/>
          </p:nvPr>
        </p:nvSpPr>
        <p:spPr>
          <a:xfrm>
            <a:off x="628650" y="1497833"/>
            <a:ext cx="7886700" cy="4351338"/>
          </a:xfrm>
        </p:spPr>
        <p:txBody>
          <a:bodyPr>
            <a:normAutofit fontScale="92500" lnSpcReduction="20000"/>
          </a:bodyPr>
          <a:lstStyle/>
          <a:p>
            <a:pPr>
              <a:lnSpc>
                <a:spcPct val="120000"/>
              </a:lnSpc>
            </a:pPr>
            <a:r>
              <a:rPr lang="en-US" dirty="0" smtClean="0"/>
              <a:t>System Updates</a:t>
            </a:r>
          </a:p>
          <a:p>
            <a:pPr lvl="1">
              <a:lnSpc>
                <a:spcPct val="120000"/>
              </a:lnSpc>
            </a:pPr>
            <a:r>
              <a:rPr lang="en-US" dirty="0" smtClean="0"/>
              <a:t>Updates on OBI changes</a:t>
            </a:r>
          </a:p>
          <a:p>
            <a:pPr lvl="1">
              <a:lnSpc>
                <a:spcPct val="120000"/>
              </a:lnSpc>
            </a:pPr>
            <a:r>
              <a:rPr lang="en-US" dirty="0" smtClean="0"/>
              <a:t>FARM changes</a:t>
            </a:r>
          </a:p>
          <a:p>
            <a:pPr lvl="1">
              <a:lnSpc>
                <a:spcPct val="120000"/>
              </a:lnSpc>
            </a:pPr>
            <a:r>
              <a:rPr lang="en-US" dirty="0" smtClean="0"/>
              <a:t>QRG and forms</a:t>
            </a:r>
          </a:p>
          <a:p>
            <a:pPr lvl="1">
              <a:lnSpc>
                <a:spcPct val="120000"/>
              </a:lnSpc>
            </a:pPr>
            <a:r>
              <a:rPr lang="en-US" dirty="0" smtClean="0"/>
              <a:t>Upcoming changes</a:t>
            </a:r>
          </a:p>
          <a:p>
            <a:pPr>
              <a:lnSpc>
                <a:spcPct val="120000"/>
              </a:lnSpc>
            </a:pPr>
            <a:r>
              <a:rPr lang="en-US" dirty="0" smtClean="0"/>
              <a:t>Mapping Corrections</a:t>
            </a:r>
          </a:p>
          <a:p>
            <a:pPr>
              <a:lnSpc>
                <a:spcPct val="120000"/>
              </a:lnSpc>
            </a:pPr>
            <a:r>
              <a:rPr lang="en-US" dirty="0" smtClean="0"/>
              <a:t>ICD </a:t>
            </a:r>
            <a:r>
              <a:rPr lang="en-US" dirty="0" smtClean="0"/>
              <a:t>Distributions (RI)</a:t>
            </a:r>
          </a:p>
          <a:p>
            <a:pPr>
              <a:lnSpc>
                <a:spcPct val="120000"/>
              </a:lnSpc>
            </a:pPr>
            <a:r>
              <a:rPr lang="en-US" dirty="0" smtClean="0"/>
              <a:t>FYE Calendar</a:t>
            </a:r>
          </a:p>
          <a:p>
            <a:pPr>
              <a:lnSpc>
                <a:spcPct val="120000"/>
              </a:lnSpc>
            </a:pPr>
            <a:r>
              <a:rPr lang="en-US" dirty="0" smtClean="0"/>
              <a:t>Affordability &amp; Efficiency changes</a:t>
            </a:r>
            <a:endParaRPr lang="en-US" dirty="0"/>
          </a:p>
        </p:txBody>
      </p:sp>
    </p:spTree>
    <p:extLst>
      <p:ext uri="{BB962C8B-B14F-4D97-AF65-F5344CB8AC3E}">
        <p14:creationId xmlns:p14="http://schemas.microsoft.com/office/powerpoint/2010/main" val="18864424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OBI Changes: Balance Sheet</a:t>
            </a:r>
            <a:endParaRPr lang="en-US" sz="3200" dirty="0"/>
          </a:p>
        </p:txBody>
      </p:sp>
      <p:sp>
        <p:nvSpPr>
          <p:cNvPr id="3" name="Content Placeholder 2"/>
          <p:cNvSpPr>
            <a:spLocks noGrp="1"/>
          </p:cNvSpPr>
          <p:nvPr>
            <p:ph idx="1"/>
          </p:nvPr>
        </p:nvSpPr>
        <p:spPr>
          <a:xfrm>
            <a:off x="628650" y="1400619"/>
            <a:ext cx="7886700" cy="4351338"/>
          </a:xfrm>
        </p:spPr>
        <p:txBody>
          <a:bodyPr>
            <a:normAutofit fontScale="92500"/>
          </a:bodyPr>
          <a:lstStyle/>
          <a:p>
            <a:pPr>
              <a:spcBef>
                <a:spcPts val="1800"/>
              </a:spcBef>
            </a:pPr>
            <a:r>
              <a:rPr lang="en-US" sz="2400" dirty="0" smtClean="0"/>
              <a:t>On GL General Dashboard</a:t>
            </a:r>
            <a:endParaRPr lang="en-US" sz="2400" dirty="0"/>
          </a:p>
          <a:p>
            <a:pPr>
              <a:spcBef>
                <a:spcPts val="1800"/>
              </a:spcBef>
            </a:pPr>
            <a:r>
              <a:rPr lang="en-US" sz="2400" dirty="0" smtClean="0"/>
              <a:t>Prompts: same as GL Funds Available (select based on any of the segments)</a:t>
            </a:r>
            <a:endParaRPr lang="en-US" sz="2400" dirty="0"/>
          </a:p>
          <a:p>
            <a:pPr>
              <a:spcBef>
                <a:spcPts val="1800"/>
              </a:spcBef>
            </a:pPr>
            <a:r>
              <a:rPr lang="en-US" sz="2400" dirty="0" smtClean="0"/>
              <a:t>View Selectors: Financial </a:t>
            </a:r>
            <a:r>
              <a:rPr lang="en-US" sz="2400" dirty="0" err="1" smtClean="0"/>
              <a:t>Stmt</a:t>
            </a:r>
            <a:r>
              <a:rPr lang="en-US" sz="2400" dirty="0" smtClean="0"/>
              <a:t>; Board Reporting; Entity View</a:t>
            </a:r>
          </a:p>
          <a:p>
            <a:pPr>
              <a:spcBef>
                <a:spcPts val="1800"/>
              </a:spcBef>
            </a:pPr>
            <a:r>
              <a:rPr lang="en-US" sz="2400" dirty="0" smtClean="0"/>
              <a:t>Data (in Financial </a:t>
            </a:r>
            <a:r>
              <a:rPr lang="en-US" sz="2400" dirty="0" err="1" smtClean="0"/>
              <a:t>Stmt</a:t>
            </a:r>
            <a:r>
              <a:rPr lang="en-US" sz="2400" dirty="0" smtClean="0"/>
              <a:t> view): Balance Sheet categories; YTD; PYTD; 6/30 Balance; Variance calculations</a:t>
            </a:r>
          </a:p>
          <a:p>
            <a:pPr>
              <a:spcBef>
                <a:spcPts val="1800"/>
              </a:spcBef>
            </a:pPr>
            <a:r>
              <a:rPr lang="en-US" sz="2400" dirty="0" smtClean="0"/>
              <a:t>Drilldowns: </a:t>
            </a:r>
          </a:p>
          <a:p>
            <a:pPr lvl="1">
              <a:spcBef>
                <a:spcPts val="1800"/>
              </a:spcBef>
            </a:pPr>
            <a:r>
              <a:rPr lang="en-US" sz="2000" dirty="0" smtClean="0"/>
              <a:t>Object Code Summary (grouped by Cost Center, Entity, or Organization)</a:t>
            </a:r>
          </a:p>
          <a:p>
            <a:pPr lvl="2">
              <a:spcBef>
                <a:spcPts val="1800"/>
              </a:spcBef>
            </a:pPr>
            <a:r>
              <a:rPr lang="en-US" sz="1600" dirty="0" smtClean="0"/>
              <a:t>Transactions by Cost Center OR by Object </a:t>
            </a:r>
            <a:r>
              <a:rPr lang="en-US" sz="1600" dirty="0"/>
              <a:t/>
            </a:r>
            <a:br>
              <a:rPr lang="en-US" sz="1600" dirty="0"/>
            </a:br>
            <a:endParaRPr lang="en-US" sz="1600" dirty="0"/>
          </a:p>
        </p:txBody>
      </p:sp>
    </p:spTree>
    <p:extLst>
      <p:ext uri="{BB962C8B-B14F-4D97-AF65-F5344CB8AC3E}">
        <p14:creationId xmlns:p14="http://schemas.microsoft.com/office/powerpoint/2010/main" val="678379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OBI Changes: Legacy Transaction Export</a:t>
            </a:r>
            <a:endParaRPr lang="en-US" sz="3200" dirty="0"/>
          </a:p>
        </p:txBody>
      </p:sp>
      <p:sp>
        <p:nvSpPr>
          <p:cNvPr id="3" name="Content Placeholder 2"/>
          <p:cNvSpPr>
            <a:spLocks noGrp="1"/>
          </p:cNvSpPr>
          <p:nvPr>
            <p:ph idx="1"/>
          </p:nvPr>
        </p:nvSpPr>
        <p:spPr>
          <a:xfrm>
            <a:off x="628650" y="1400619"/>
            <a:ext cx="7886700" cy="4351338"/>
          </a:xfrm>
        </p:spPr>
        <p:txBody>
          <a:bodyPr>
            <a:normAutofit fontScale="92500" lnSpcReduction="10000"/>
          </a:bodyPr>
          <a:lstStyle/>
          <a:p>
            <a:pPr>
              <a:spcBef>
                <a:spcPts val="1800"/>
              </a:spcBef>
            </a:pPr>
            <a:r>
              <a:rPr lang="en-US" sz="2400" dirty="0" smtClean="0"/>
              <a:t>On Finance Lookups Dashboard and GL General Dashboard</a:t>
            </a:r>
          </a:p>
          <a:p>
            <a:pPr>
              <a:spcBef>
                <a:spcPts val="1800"/>
              </a:spcBef>
            </a:pPr>
            <a:r>
              <a:rPr lang="en-US" sz="2400" dirty="0" smtClean="0"/>
              <a:t>Purpose: To view/export transactions using the old COA strings (replaces info contained on old FMS reports)</a:t>
            </a:r>
          </a:p>
          <a:p>
            <a:pPr lvl="1">
              <a:spcBef>
                <a:spcPts val="1800"/>
              </a:spcBef>
            </a:pPr>
            <a:r>
              <a:rPr lang="en-US" sz="2000" dirty="0" smtClean="0"/>
              <a:t>Use to see July – November transactions for accounts converted from GL to Grants</a:t>
            </a:r>
          </a:p>
          <a:p>
            <a:pPr lvl="1">
              <a:spcBef>
                <a:spcPts val="1800"/>
              </a:spcBef>
            </a:pPr>
            <a:r>
              <a:rPr lang="en-US" sz="2000" dirty="0" smtClean="0"/>
              <a:t>Useful if multiple old cost centers mapped to one new cost center</a:t>
            </a:r>
            <a:endParaRPr lang="en-US" sz="2000" dirty="0"/>
          </a:p>
          <a:p>
            <a:pPr>
              <a:spcBef>
                <a:spcPts val="1800"/>
              </a:spcBef>
            </a:pPr>
            <a:r>
              <a:rPr lang="en-US" sz="2400" dirty="0" smtClean="0"/>
              <a:t>Prompts: old COA segments (Fund Type, Fund, Org, NA, Project)</a:t>
            </a:r>
            <a:endParaRPr lang="en-US" sz="2400" dirty="0"/>
          </a:p>
          <a:p>
            <a:pPr>
              <a:spcBef>
                <a:spcPts val="1800"/>
              </a:spcBef>
            </a:pPr>
            <a:r>
              <a:rPr lang="en-US" sz="2400" dirty="0" smtClean="0"/>
              <a:t>Data: Transaction detail (same as Transaction Export)</a:t>
            </a:r>
          </a:p>
          <a:p>
            <a:pPr>
              <a:spcBef>
                <a:spcPts val="1800"/>
              </a:spcBef>
            </a:pPr>
            <a:r>
              <a:rPr lang="en-US" sz="2400" dirty="0" smtClean="0"/>
              <a:t>Drilldowns: </a:t>
            </a:r>
          </a:p>
          <a:p>
            <a:pPr lvl="1">
              <a:spcBef>
                <a:spcPts val="1800"/>
              </a:spcBef>
            </a:pPr>
            <a:r>
              <a:rPr lang="en-US" sz="2000" dirty="0" smtClean="0"/>
              <a:t>JE Header to see complete journal entry</a:t>
            </a:r>
            <a:endParaRPr lang="en-US" sz="1600" dirty="0"/>
          </a:p>
        </p:txBody>
      </p:sp>
    </p:spTree>
    <p:extLst>
      <p:ext uri="{BB962C8B-B14F-4D97-AF65-F5344CB8AC3E}">
        <p14:creationId xmlns:p14="http://schemas.microsoft.com/office/powerpoint/2010/main" val="31362835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200" b="1" dirty="0" smtClean="0"/>
              <a:t>OBI Changes: FARM Approvers</a:t>
            </a:r>
            <a:endParaRPr lang="en-US" sz="3200" dirty="0"/>
          </a:p>
        </p:txBody>
      </p:sp>
      <p:sp>
        <p:nvSpPr>
          <p:cNvPr id="3" name="Content Placeholder 2"/>
          <p:cNvSpPr>
            <a:spLocks noGrp="1"/>
          </p:cNvSpPr>
          <p:nvPr>
            <p:ph idx="1"/>
          </p:nvPr>
        </p:nvSpPr>
        <p:spPr>
          <a:xfrm>
            <a:off x="628650" y="1400619"/>
            <a:ext cx="7886700" cy="4351338"/>
          </a:xfrm>
        </p:spPr>
        <p:txBody>
          <a:bodyPr>
            <a:normAutofit fontScale="85000" lnSpcReduction="20000"/>
          </a:bodyPr>
          <a:lstStyle/>
          <a:p>
            <a:pPr>
              <a:spcBef>
                <a:spcPts val="1800"/>
              </a:spcBef>
            </a:pPr>
            <a:r>
              <a:rPr lang="en-US" sz="2400" dirty="0" smtClean="0"/>
              <a:t>On Finance Lookups Dashboard </a:t>
            </a:r>
          </a:p>
          <a:p>
            <a:pPr>
              <a:spcBef>
                <a:spcPts val="1800"/>
              </a:spcBef>
            </a:pPr>
            <a:r>
              <a:rPr lang="en-US" sz="2400" dirty="0" smtClean="0"/>
              <a:t>Purpose: To view FARM approver data with two different report types:</a:t>
            </a:r>
          </a:p>
          <a:p>
            <a:pPr lvl="1">
              <a:spcBef>
                <a:spcPts val="1800"/>
              </a:spcBef>
            </a:pPr>
            <a:r>
              <a:rPr lang="en-US" sz="2000" dirty="0" smtClean="0"/>
              <a:t>Approvers by Org – useful for seeing who can approve various transactions; shows all approvers and levels for each organization matching the selection criteria </a:t>
            </a:r>
          </a:p>
          <a:p>
            <a:pPr lvl="1">
              <a:spcBef>
                <a:spcPts val="1800"/>
              </a:spcBef>
            </a:pPr>
            <a:r>
              <a:rPr lang="en-US" sz="2000" dirty="0" smtClean="0"/>
              <a:t>FARM </a:t>
            </a:r>
            <a:r>
              <a:rPr lang="en-US" sz="2000" dirty="0"/>
              <a:t>S</a:t>
            </a:r>
            <a:r>
              <a:rPr lang="en-US" sz="2000" dirty="0" smtClean="0"/>
              <a:t>etup Data </a:t>
            </a:r>
            <a:r>
              <a:rPr lang="en-US" sz="2000" dirty="0"/>
              <a:t>– useful for reviewing setup </a:t>
            </a:r>
            <a:r>
              <a:rPr lang="en-US" sz="2000" dirty="0" smtClean="0"/>
              <a:t>data; shows how approvers are set up in FARM whether by parent orgs or individual orgs </a:t>
            </a:r>
            <a:endParaRPr lang="en-US" sz="2000" dirty="0"/>
          </a:p>
          <a:p>
            <a:pPr>
              <a:spcBef>
                <a:spcPts val="1800"/>
              </a:spcBef>
            </a:pPr>
            <a:r>
              <a:rPr lang="en-US" sz="2400" dirty="0" smtClean="0"/>
              <a:t>Prompts: </a:t>
            </a:r>
          </a:p>
          <a:p>
            <a:pPr lvl="1">
              <a:spcBef>
                <a:spcPts val="1800"/>
              </a:spcBef>
            </a:pPr>
            <a:r>
              <a:rPr lang="en-US" sz="2000" dirty="0" smtClean="0"/>
              <a:t>Approval Type (BCB/Concur); Levels; Status</a:t>
            </a:r>
          </a:p>
          <a:p>
            <a:pPr lvl="1">
              <a:spcBef>
                <a:spcPts val="1800"/>
              </a:spcBef>
            </a:pPr>
            <a:r>
              <a:rPr lang="en-US" sz="2000" dirty="0" smtClean="0"/>
              <a:t>Approver Name</a:t>
            </a:r>
          </a:p>
          <a:p>
            <a:pPr lvl="1">
              <a:spcBef>
                <a:spcPts val="1800"/>
              </a:spcBef>
            </a:pPr>
            <a:r>
              <a:rPr lang="en-US" sz="2000" dirty="0" smtClean="0"/>
              <a:t>Organization (Parent hierarchy or range of orgs)</a:t>
            </a:r>
            <a:endParaRPr lang="en-US" sz="2000" dirty="0"/>
          </a:p>
          <a:p>
            <a:pPr>
              <a:spcBef>
                <a:spcPts val="1800"/>
              </a:spcBef>
            </a:pPr>
            <a:r>
              <a:rPr lang="en-US" sz="2400" dirty="0" smtClean="0"/>
              <a:t>Data: Approvers and levels and active dates</a:t>
            </a:r>
          </a:p>
        </p:txBody>
      </p:sp>
    </p:spTree>
    <p:extLst>
      <p:ext uri="{BB962C8B-B14F-4D97-AF65-F5344CB8AC3E}">
        <p14:creationId xmlns:p14="http://schemas.microsoft.com/office/powerpoint/2010/main" val="3344162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FARM Changes</a:t>
            </a:r>
            <a:endParaRPr lang="en-US" dirty="0"/>
          </a:p>
        </p:txBody>
      </p:sp>
      <p:sp>
        <p:nvSpPr>
          <p:cNvPr id="3" name="Content Placeholder 2"/>
          <p:cNvSpPr>
            <a:spLocks noGrp="1"/>
          </p:cNvSpPr>
          <p:nvPr>
            <p:ph idx="1"/>
          </p:nvPr>
        </p:nvSpPr>
        <p:spPr/>
        <p:txBody>
          <a:bodyPr/>
          <a:lstStyle/>
          <a:p>
            <a:pPr>
              <a:spcBef>
                <a:spcPts val="1800"/>
              </a:spcBef>
            </a:pPr>
            <a:r>
              <a:rPr lang="en-US" sz="2400" dirty="0" smtClean="0"/>
              <a:t>Moved to new architecture with improved performance, especially on searches</a:t>
            </a:r>
          </a:p>
          <a:p>
            <a:pPr>
              <a:spcBef>
                <a:spcPts val="1800"/>
              </a:spcBef>
            </a:pPr>
            <a:r>
              <a:rPr lang="en-US" sz="2400" dirty="0" smtClean="0"/>
              <a:t>Approver Setup by Org – added filter for Approval type</a:t>
            </a:r>
          </a:p>
          <a:p>
            <a:pPr>
              <a:spcBef>
                <a:spcPts val="1800"/>
              </a:spcBef>
            </a:pPr>
            <a:r>
              <a:rPr lang="en-US" sz="2400" dirty="0" smtClean="0"/>
              <a:t>Approval Setup by User – able to filter by Approval Type when using Copy/Replace/Remove functions</a:t>
            </a:r>
          </a:p>
          <a:p>
            <a:pPr marL="0" indent="0">
              <a:spcBef>
                <a:spcPts val="1800"/>
              </a:spcBef>
              <a:buNone/>
            </a:pPr>
            <a:r>
              <a:rPr lang="en-US" sz="2400" dirty="0"/>
              <a:t/>
            </a:r>
            <a:br>
              <a:rPr lang="en-US" sz="2400" dirty="0"/>
            </a:br>
            <a:r>
              <a:rPr lang="en-US" sz="2400" dirty="0"/>
              <a:t/>
            </a:r>
            <a:br>
              <a:rPr lang="en-US" sz="2400" dirty="0"/>
            </a:br>
            <a:endParaRPr lang="en-US" dirty="0"/>
          </a:p>
          <a:p>
            <a:endParaRPr lang="en-US" dirty="0"/>
          </a:p>
        </p:txBody>
      </p:sp>
    </p:spTree>
    <p:extLst>
      <p:ext uri="{BB962C8B-B14F-4D97-AF65-F5344CB8AC3E}">
        <p14:creationId xmlns:p14="http://schemas.microsoft.com/office/powerpoint/2010/main" val="28496902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Concur – PTA as default charge</a:t>
            </a:r>
            <a:endParaRPr lang="en-US" dirty="0"/>
          </a:p>
        </p:txBody>
      </p:sp>
      <p:sp>
        <p:nvSpPr>
          <p:cNvPr id="3" name="Content Placeholder 2"/>
          <p:cNvSpPr>
            <a:spLocks noGrp="1"/>
          </p:cNvSpPr>
          <p:nvPr>
            <p:ph idx="1"/>
          </p:nvPr>
        </p:nvSpPr>
        <p:spPr/>
        <p:txBody>
          <a:bodyPr/>
          <a:lstStyle/>
          <a:p>
            <a:r>
              <a:rPr lang="en-US" dirty="0" smtClean="0"/>
              <a:t>Changes made to allow either a GL cost center or a Grants PTA as the employee’s Concur default account </a:t>
            </a:r>
          </a:p>
          <a:p>
            <a:pPr lvl="1"/>
            <a:r>
              <a:rPr lang="en-US" dirty="0" smtClean="0"/>
              <a:t>Entered string will be validated on the screen before record is saved </a:t>
            </a:r>
          </a:p>
          <a:p>
            <a:pPr lvl="2"/>
            <a:r>
              <a:rPr lang="en-US" dirty="0" smtClean="0"/>
              <a:t>For GL - uses GL validation rules </a:t>
            </a:r>
          </a:p>
          <a:p>
            <a:pPr lvl="2"/>
            <a:r>
              <a:rPr lang="en-US" dirty="0" smtClean="0"/>
              <a:t>For Grants - validates that the PTA is chargeable at time of entry</a:t>
            </a:r>
          </a:p>
          <a:p>
            <a:r>
              <a:rPr lang="en-US" dirty="0" smtClean="0"/>
              <a:t>Maintained in HR (OUHR:BUMS Planning Unit responsibility)</a:t>
            </a:r>
            <a:r>
              <a:rPr lang="en-US" dirty="0" smtClean="0">
                <a:solidFill>
                  <a:schemeClr val="accent1">
                    <a:lumMod val="75000"/>
                  </a:schemeClr>
                </a:solidFill>
              </a:rPr>
              <a:t> </a:t>
            </a:r>
            <a:r>
              <a:rPr lang="en-US" dirty="0" smtClean="0"/>
              <a:t>and fed nightly to Concur</a:t>
            </a:r>
            <a:endParaRPr lang="en-US" dirty="0"/>
          </a:p>
        </p:txBody>
      </p:sp>
    </p:spTree>
    <p:extLst>
      <p:ext uri="{BB962C8B-B14F-4D97-AF65-F5344CB8AC3E}">
        <p14:creationId xmlns:p14="http://schemas.microsoft.com/office/powerpoint/2010/main" val="27632717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74452" y="1152144"/>
            <a:ext cx="4222242" cy="4950205"/>
          </a:xfrm>
        </p:spPr>
        <p:txBody>
          <a:bodyPr>
            <a:normAutofit fontScale="85000" lnSpcReduction="20000"/>
          </a:bodyPr>
          <a:lstStyle/>
          <a:p>
            <a:pPr>
              <a:spcBef>
                <a:spcPts val="1800"/>
              </a:spcBef>
            </a:pPr>
            <a:r>
              <a:rPr lang="en-US" sz="2400" dirty="0" smtClean="0"/>
              <a:t>Allows you to enter any account string and returns a message of “Valid” or “Invalid” with the associated error code  </a:t>
            </a:r>
          </a:p>
          <a:p>
            <a:pPr lvl="1">
              <a:spcBef>
                <a:spcPts val="1800"/>
              </a:spcBef>
            </a:pPr>
            <a:r>
              <a:rPr lang="en-US" sz="2000" dirty="0" smtClean="0"/>
              <a:t>Screen allows you to check a single account string or upload a spreadsheet of account strings</a:t>
            </a:r>
          </a:p>
          <a:p>
            <a:pPr lvl="1">
              <a:spcBef>
                <a:spcPts val="1800"/>
              </a:spcBef>
            </a:pPr>
            <a:r>
              <a:rPr lang="en-US" sz="2000" dirty="0" smtClean="0"/>
              <a:t>Before sending journal entries, you can load account strings and validate the accounts</a:t>
            </a:r>
          </a:p>
          <a:p>
            <a:pPr lvl="1">
              <a:spcBef>
                <a:spcPts val="1800"/>
              </a:spcBef>
            </a:pPr>
            <a:r>
              <a:rPr lang="en-US" sz="2000" dirty="0" smtClean="0"/>
              <a:t>For General Ledger, it checks against the cross validation rules </a:t>
            </a:r>
          </a:p>
          <a:p>
            <a:pPr lvl="2">
              <a:spcBef>
                <a:spcPts val="1800"/>
              </a:spcBef>
            </a:pPr>
            <a:r>
              <a:rPr lang="en-US" sz="1600" dirty="0" smtClean="0"/>
              <a:t>For GL sources that are to be tracked in Grants, it displays an error message</a:t>
            </a:r>
          </a:p>
          <a:p>
            <a:pPr lvl="1">
              <a:spcBef>
                <a:spcPts val="1800"/>
              </a:spcBef>
            </a:pPr>
            <a:r>
              <a:rPr lang="en-US" sz="2000" dirty="0" smtClean="0"/>
              <a:t>For Grants, it also validates </a:t>
            </a:r>
          </a:p>
          <a:p>
            <a:pPr lvl="2">
              <a:spcBef>
                <a:spcPts val="1800"/>
              </a:spcBef>
            </a:pPr>
            <a:r>
              <a:rPr lang="en-US" sz="1600" dirty="0" smtClean="0"/>
              <a:t>Is PTA valid and chargeable?</a:t>
            </a:r>
          </a:p>
          <a:p>
            <a:pPr lvl="2">
              <a:spcBef>
                <a:spcPts val="1800"/>
              </a:spcBef>
            </a:pPr>
            <a:r>
              <a:rPr lang="en-US" sz="1600" dirty="0" smtClean="0"/>
              <a:t> Is the transaction date within period of performance?</a:t>
            </a:r>
          </a:p>
          <a:p>
            <a:endParaRPr lang="en-US" dirty="0"/>
          </a:p>
        </p:txBody>
      </p:sp>
      <p:pic>
        <p:nvPicPr>
          <p:cNvPr id="5" name="Content Placeholder 4" descr="Account Validation Tool image" title="Account Validation Tool"/>
          <p:cNvPicPr>
            <a:picLocks noGrp="1" noChangeAspect="1"/>
          </p:cNvPicPr>
          <p:nvPr>
            <p:ph sz="half" idx="2"/>
          </p:nvPr>
        </p:nvPicPr>
        <p:blipFill>
          <a:blip r:embed="rId2"/>
          <a:stretch>
            <a:fillRect/>
          </a:stretch>
        </p:blipFill>
        <p:spPr>
          <a:xfrm>
            <a:off x="4826453" y="1594628"/>
            <a:ext cx="3523729" cy="4351337"/>
          </a:xfrm>
          <a:prstGeom prst="rect">
            <a:avLst/>
          </a:prstGeom>
          <a:ln>
            <a:solidFill>
              <a:schemeClr val="accent6">
                <a:lumMod val="50000"/>
              </a:schemeClr>
            </a:solidFill>
          </a:ln>
        </p:spPr>
      </p:pic>
      <p:sp>
        <p:nvSpPr>
          <p:cNvPr id="2" name="Title 1"/>
          <p:cNvSpPr>
            <a:spLocks noGrp="1"/>
          </p:cNvSpPr>
          <p:nvPr>
            <p:ph type="title"/>
          </p:nvPr>
        </p:nvSpPr>
        <p:spPr>
          <a:xfrm>
            <a:off x="553344" y="365127"/>
            <a:ext cx="7886700" cy="713865"/>
          </a:xfrm>
        </p:spPr>
        <p:txBody>
          <a:bodyPr>
            <a:normAutofit fontScale="90000"/>
          </a:bodyPr>
          <a:lstStyle/>
          <a:p>
            <a:r>
              <a:rPr lang="en-US" b="1" dirty="0" smtClean="0"/>
              <a:t>Account Validation Tool</a:t>
            </a:r>
            <a:br>
              <a:rPr lang="en-US" b="1" dirty="0" smtClean="0"/>
            </a:br>
            <a:endParaRPr lang="en-US" dirty="0"/>
          </a:p>
        </p:txBody>
      </p:sp>
      <p:sp>
        <p:nvSpPr>
          <p:cNvPr id="6" name="TextBox 5"/>
          <p:cNvSpPr txBox="1"/>
          <p:nvPr/>
        </p:nvSpPr>
        <p:spPr>
          <a:xfrm>
            <a:off x="5020056" y="1152144"/>
            <a:ext cx="3611880" cy="369332"/>
          </a:xfrm>
          <a:prstGeom prst="rect">
            <a:avLst/>
          </a:prstGeom>
          <a:noFill/>
        </p:spPr>
        <p:txBody>
          <a:bodyPr wrap="square" rtlCol="0">
            <a:spAutoFit/>
          </a:bodyPr>
          <a:lstStyle/>
          <a:p>
            <a:r>
              <a:rPr lang="en-US" dirty="0">
                <a:hlinkClick r:id="rId3"/>
              </a:rPr>
              <a:t>https://webapps.ohio.edu/avt</a:t>
            </a:r>
            <a:r>
              <a:rPr lang="en-US" dirty="0" smtClean="0">
                <a:hlinkClick r:id="rId3"/>
              </a:rPr>
              <a:t>/</a:t>
            </a:r>
            <a:r>
              <a:rPr lang="en-US" dirty="0" smtClean="0"/>
              <a:t> </a:t>
            </a:r>
            <a:endParaRPr lang="en-US" dirty="0"/>
          </a:p>
        </p:txBody>
      </p:sp>
      <p:sp>
        <p:nvSpPr>
          <p:cNvPr id="7" name="TextBox 6"/>
          <p:cNvSpPr txBox="1"/>
          <p:nvPr/>
        </p:nvSpPr>
        <p:spPr>
          <a:xfrm>
            <a:off x="4736592" y="6019117"/>
            <a:ext cx="3703452" cy="1107996"/>
          </a:xfrm>
          <a:prstGeom prst="rect">
            <a:avLst/>
          </a:prstGeom>
          <a:noFill/>
        </p:spPr>
        <p:txBody>
          <a:bodyPr wrap="square" rtlCol="0">
            <a:spAutoFit/>
          </a:bodyPr>
          <a:lstStyle/>
          <a:p>
            <a:r>
              <a:rPr lang="en-US" sz="1600" i="1" dirty="0"/>
              <a:t>Differs from Cost Center Lookup, which only shows you cost centers that have already been used on </a:t>
            </a:r>
            <a:r>
              <a:rPr lang="en-US" sz="1600" i="1" dirty="0" smtClean="0"/>
              <a:t>transactions</a:t>
            </a:r>
            <a:endParaRPr lang="en-US" sz="1600" i="1" dirty="0"/>
          </a:p>
          <a:p>
            <a:endParaRPr lang="en-US" dirty="0"/>
          </a:p>
        </p:txBody>
      </p:sp>
    </p:spTree>
    <p:extLst>
      <p:ext uri="{BB962C8B-B14F-4D97-AF65-F5344CB8AC3E}">
        <p14:creationId xmlns:p14="http://schemas.microsoft.com/office/powerpoint/2010/main" val="1334937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lstStyle/>
          <a:p>
            <a:r>
              <a:rPr lang="en-US" dirty="0" smtClean="0"/>
              <a:t>Post Awards and Grants Partner Group Agenda</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a:lnSpc>
                <a:spcPct val="120000"/>
              </a:lnSpc>
            </a:pPr>
            <a:r>
              <a:rPr lang="en-US" dirty="0" smtClean="0"/>
              <a:t>Partner Group Charge</a:t>
            </a:r>
          </a:p>
          <a:p>
            <a:pPr>
              <a:lnSpc>
                <a:spcPct val="120000"/>
              </a:lnSpc>
            </a:pPr>
            <a:r>
              <a:rPr lang="en-US" dirty="0" smtClean="0"/>
              <a:t>Representation</a:t>
            </a:r>
          </a:p>
          <a:p>
            <a:pPr>
              <a:lnSpc>
                <a:spcPct val="120000"/>
              </a:lnSpc>
            </a:pPr>
            <a:r>
              <a:rPr lang="en-US" dirty="0" smtClean="0"/>
              <a:t>Goals</a:t>
            </a:r>
          </a:p>
          <a:p>
            <a:pPr lvl="1">
              <a:lnSpc>
                <a:spcPct val="120000"/>
              </a:lnSpc>
            </a:pPr>
            <a:r>
              <a:rPr lang="en-US" dirty="0" smtClean="0"/>
              <a:t>Uniform Guidance – Procurement Standards </a:t>
            </a:r>
          </a:p>
          <a:p>
            <a:pPr lvl="1">
              <a:lnSpc>
                <a:spcPct val="120000"/>
              </a:lnSpc>
            </a:pPr>
            <a:r>
              <a:rPr lang="en-US" dirty="0" smtClean="0"/>
              <a:t>Roles and Responsibilities Matrix</a:t>
            </a:r>
          </a:p>
          <a:p>
            <a:pPr lvl="1">
              <a:lnSpc>
                <a:spcPct val="120000"/>
              </a:lnSpc>
            </a:pPr>
            <a:r>
              <a:rPr lang="en-US" dirty="0" smtClean="0"/>
              <a:t>Vacation </a:t>
            </a:r>
            <a:r>
              <a:rPr lang="en-US" dirty="0"/>
              <a:t>and Sick Leave </a:t>
            </a:r>
            <a:r>
              <a:rPr lang="en-US" dirty="0" smtClean="0"/>
              <a:t>payout</a:t>
            </a:r>
          </a:p>
          <a:p>
            <a:pPr lvl="1">
              <a:lnSpc>
                <a:spcPct val="120000"/>
              </a:lnSpc>
            </a:pPr>
            <a:r>
              <a:rPr lang="en-US" dirty="0"/>
              <a:t>Classification/Definition/Terminology</a:t>
            </a:r>
          </a:p>
          <a:p>
            <a:pPr marL="457200" lvl="1" indent="0">
              <a:lnSpc>
                <a:spcPct val="120000"/>
              </a:lnSpc>
              <a:buNone/>
            </a:pPr>
            <a:endParaRPr lang="en-US" dirty="0"/>
          </a:p>
          <a:p>
            <a:pPr marL="457200" lvl="1" indent="0">
              <a:lnSpc>
                <a:spcPct val="120000"/>
              </a:lnSpc>
              <a:buNone/>
            </a:pPr>
            <a:endParaRPr lang="en-US" dirty="0"/>
          </a:p>
        </p:txBody>
      </p:sp>
    </p:spTree>
    <p:extLst>
      <p:ext uri="{BB962C8B-B14F-4D97-AF65-F5344CB8AC3E}">
        <p14:creationId xmlns:p14="http://schemas.microsoft.com/office/powerpoint/2010/main" val="1302903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Forms &amp; Quick Reference Guides</a:t>
            </a:r>
            <a:endParaRPr lang="en-US" dirty="0"/>
          </a:p>
        </p:txBody>
      </p:sp>
      <p:sp>
        <p:nvSpPr>
          <p:cNvPr id="3" name="Content Placeholder 2"/>
          <p:cNvSpPr>
            <a:spLocks noGrp="1"/>
          </p:cNvSpPr>
          <p:nvPr>
            <p:ph idx="1"/>
          </p:nvPr>
        </p:nvSpPr>
        <p:spPr/>
        <p:txBody>
          <a:bodyPr/>
          <a:lstStyle/>
          <a:p>
            <a:pPr>
              <a:spcBef>
                <a:spcPts val="1800"/>
              </a:spcBef>
            </a:pPr>
            <a:r>
              <a:rPr lang="en-US" sz="2400" dirty="0" smtClean="0"/>
              <a:t>Function QRG is posted – inadvertently missing at Go Live</a:t>
            </a:r>
          </a:p>
          <a:p>
            <a:pPr>
              <a:spcBef>
                <a:spcPts val="1800"/>
              </a:spcBef>
            </a:pPr>
            <a:r>
              <a:rPr lang="en-US" sz="2400" dirty="0" smtClean="0"/>
              <a:t>New Segment Request Form – Excel workbook with separate tabs for new Entity, Organization, Activity, Function requests</a:t>
            </a:r>
          </a:p>
          <a:p>
            <a:pPr lvl="1">
              <a:spcBef>
                <a:spcPts val="1800"/>
              </a:spcBef>
            </a:pPr>
            <a:r>
              <a:rPr lang="en-US" sz="2000" dirty="0" smtClean="0"/>
              <a:t>Email completed forms to </a:t>
            </a:r>
            <a:r>
              <a:rPr lang="en-US" sz="2000" dirty="0" smtClean="0">
                <a:hlinkClick r:id="rId2"/>
              </a:rPr>
              <a:t>financecustomercare@ohio.edu</a:t>
            </a:r>
            <a:r>
              <a:rPr lang="en-US" sz="2000" dirty="0" smtClean="0"/>
              <a:t> for processing</a:t>
            </a:r>
          </a:p>
          <a:p>
            <a:pPr>
              <a:spcBef>
                <a:spcPts val="1800"/>
              </a:spcBef>
            </a:pPr>
            <a:r>
              <a:rPr lang="en-US" sz="2400" dirty="0" smtClean="0"/>
              <a:t>Object Code Description improvements</a:t>
            </a:r>
          </a:p>
          <a:p>
            <a:pPr lvl="1">
              <a:spcBef>
                <a:spcPts val="1800"/>
              </a:spcBef>
            </a:pPr>
            <a:r>
              <a:rPr lang="en-US" sz="2000" dirty="0" smtClean="0"/>
              <a:t>Will be added in April</a:t>
            </a:r>
            <a:r>
              <a:rPr lang="en-US" sz="2000" dirty="0"/>
              <a:t/>
            </a:r>
            <a:br>
              <a:rPr lang="en-US" sz="2000" dirty="0"/>
            </a:br>
            <a:r>
              <a:rPr lang="en-US" sz="2000" dirty="0"/>
              <a:t/>
            </a:r>
            <a:br>
              <a:rPr lang="en-US" sz="2000" dirty="0"/>
            </a:br>
            <a:endParaRPr lang="en-US" dirty="0"/>
          </a:p>
          <a:p>
            <a:endParaRPr lang="en-US" dirty="0"/>
          </a:p>
        </p:txBody>
      </p:sp>
    </p:spTree>
    <p:extLst>
      <p:ext uri="{BB962C8B-B14F-4D97-AF65-F5344CB8AC3E}">
        <p14:creationId xmlns:p14="http://schemas.microsoft.com/office/powerpoint/2010/main" val="30180926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Upcoming Changes</a:t>
            </a:r>
            <a:endParaRPr lang="en-US" dirty="0"/>
          </a:p>
        </p:txBody>
      </p:sp>
      <p:sp>
        <p:nvSpPr>
          <p:cNvPr id="3" name="Content Placeholder 2"/>
          <p:cNvSpPr>
            <a:spLocks noGrp="1"/>
          </p:cNvSpPr>
          <p:nvPr>
            <p:ph idx="1"/>
          </p:nvPr>
        </p:nvSpPr>
        <p:spPr/>
        <p:txBody>
          <a:bodyPr>
            <a:normAutofit lnSpcReduction="10000"/>
          </a:bodyPr>
          <a:lstStyle/>
          <a:p>
            <a:pPr>
              <a:spcBef>
                <a:spcPts val="1800"/>
              </a:spcBef>
            </a:pPr>
            <a:r>
              <a:rPr lang="en-US" sz="2400" dirty="0" smtClean="0"/>
              <a:t>Descriptions for Concur and BCB transactions – to be deployed 4/10/18</a:t>
            </a:r>
          </a:p>
          <a:p>
            <a:pPr>
              <a:spcBef>
                <a:spcPts val="1800"/>
              </a:spcBef>
            </a:pPr>
            <a:r>
              <a:rPr lang="en-US" sz="2400" dirty="0" smtClean="0"/>
              <a:t>Fixed Asset Conversion to new ORG numbers (April 2018)</a:t>
            </a:r>
          </a:p>
          <a:p>
            <a:pPr>
              <a:spcBef>
                <a:spcPts val="1800"/>
              </a:spcBef>
            </a:pPr>
            <a:r>
              <a:rPr lang="en-US" sz="2400" dirty="0" smtClean="0"/>
              <a:t>Segment Lookups – add a Project/Task lookup (5/1/18)</a:t>
            </a:r>
          </a:p>
          <a:p>
            <a:pPr>
              <a:spcBef>
                <a:spcPts val="1800"/>
              </a:spcBef>
            </a:pPr>
            <a:r>
              <a:rPr lang="en-US" sz="2400" dirty="0" smtClean="0"/>
              <a:t>Additional data and drilldown options in dashboards (4/10/18 and 5/1/18)</a:t>
            </a:r>
          </a:p>
          <a:p>
            <a:pPr>
              <a:spcBef>
                <a:spcPts val="1800"/>
              </a:spcBef>
            </a:pPr>
            <a:r>
              <a:rPr lang="en-US" sz="2400" dirty="0" smtClean="0"/>
              <a:t>Quick Reference Guides for recently deployed dashboards and updates for changes (5/1/18)</a:t>
            </a:r>
            <a:r>
              <a:rPr lang="en-US" sz="2400" dirty="0"/>
              <a:t/>
            </a:r>
            <a:br>
              <a:rPr lang="en-US" sz="2400" dirty="0"/>
            </a:br>
            <a:r>
              <a:rPr lang="en-US" sz="2400" dirty="0"/>
              <a:t/>
            </a:r>
            <a:br>
              <a:rPr lang="en-US" sz="2400" dirty="0"/>
            </a:br>
            <a:endParaRPr lang="en-US" dirty="0"/>
          </a:p>
          <a:p>
            <a:endParaRPr lang="en-US" dirty="0"/>
          </a:p>
        </p:txBody>
      </p:sp>
    </p:spTree>
    <p:extLst>
      <p:ext uri="{BB962C8B-B14F-4D97-AF65-F5344CB8AC3E}">
        <p14:creationId xmlns:p14="http://schemas.microsoft.com/office/powerpoint/2010/main" val="2217824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Cost Distribution </a:t>
            </a:r>
            <a:br>
              <a:rPr lang="en-US" dirty="0" smtClean="0"/>
            </a:br>
            <a:r>
              <a:rPr lang="en-US" dirty="0" smtClean="0"/>
              <a:t>(</a:t>
            </a:r>
            <a:r>
              <a:rPr lang="en-US" sz="3600" dirty="0" smtClean="0"/>
              <a:t>RI Accounts</a:t>
            </a:r>
            <a:r>
              <a:rPr lang="en-US" dirty="0" smtClean="0"/>
              <a:t>)</a:t>
            </a:r>
            <a:endParaRPr lang="en-US" dirty="0"/>
          </a:p>
        </p:txBody>
      </p:sp>
      <p:sp>
        <p:nvSpPr>
          <p:cNvPr id="3" name="Content Placeholder 2"/>
          <p:cNvSpPr>
            <a:spLocks noGrp="1"/>
          </p:cNvSpPr>
          <p:nvPr>
            <p:ph idx="1"/>
          </p:nvPr>
        </p:nvSpPr>
        <p:spPr>
          <a:xfrm>
            <a:off x="553344" y="1807152"/>
            <a:ext cx="7886700" cy="4351338"/>
          </a:xfrm>
        </p:spPr>
        <p:txBody>
          <a:bodyPr>
            <a:normAutofit fontScale="85000" lnSpcReduction="20000"/>
          </a:bodyPr>
          <a:lstStyle/>
          <a:p>
            <a:r>
              <a:rPr lang="en-US" dirty="0" smtClean="0"/>
              <a:t>November 2017 – posted before COA conversion</a:t>
            </a:r>
          </a:p>
          <a:p>
            <a:r>
              <a:rPr lang="en-US" dirty="0" smtClean="0"/>
              <a:t>March 2018 – post for December 2017 – March 2018 – catchup entry</a:t>
            </a:r>
          </a:p>
          <a:p>
            <a:r>
              <a:rPr lang="en-US" dirty="0" smtClean="0"/>
              <a:t>Quarterly posting from this point forward</a:t>
            </a:r>
          </a:p>
          <a:p>
            <a:r>
              <a:rPr lang="en-US" dirty="0"/>
              <a:t>Distribution still based on details in Award </a:t>
            </a:r>
            <a:r>
              <a:rPr lang="en-US" dirty="0" smtClean="0"/>
              <a:t>letter (no change)</a:t>
            </a:r>
          </a:p>
          <a:p>
            <a:pPr marL="0" indent="0">
              <a:buNone/>
            </a:pPr>
            <a:endParaRPr lang="en-US" dirty="0"/>
          </a:p>
          <a:p>
            <a:pPr marL="0" indent="0">
              <a:buNone/>
            </a:pPr>
            <a:endParaRPr lang="en-US" dirty="0"/>
          </a:p>
          <a:p>
            <a:endParaRPr lang="en-US" dirty="0" smtClean="0"/>
          </a:p>
          <a:p>
            <a:endParaRPr lang="en-US" dirty="0"/>
          </a:p>
          <a:p>
            <a:r>
              <a:rPr lang="en-US" dirty="0" smtClean="0"/>
              <a:t>Grants General dashboard – Report added for </a:t>
            </a:r>
            <a:r>
              <a:rPr lang="en-US" dirty="0" smtClean="0"/>
              <a:t>ICD </a:t>
            </a:r>
            <a:r>
              <a:rPr lang="en-US" dirty="0" smtClean="0"/>
              <a:t>Distribution</a:t>
            </a:r>
            <a:endParaRPr lang="en-US" dirty="0"/>
          </a:p>
        </p:txBody>
      </p:sp>
      <p:pic>
        <p:nvPicPr>
          <p:cNvPr id="4" name="Picture 3" descr="Screenshot from award letter in LEO used to populate ICD entry" title="Award letter screenshot"/>
          <p:cNvPicPr>
            <a:picLocks noChangeAspect="1"/>
          </p:cNvPicPr>
          <p:nvPr/>
        </p:nvPicPr>
        <p:blipFill>
          <a:blip r:embed="rId2"/>
          <a:stretch>
            <a:fillRect/>
          </a:stretch>
        </p:blipFill>
        <p:spPr>
          <a:xfrm>
            <a:off x="1496319" y="3982821"/>
            <a:ext cx="6000750" cy="1247775"/>
          </a:xfrm>
          <a:prstGeom prst="rect">
            <a:avLst/>
          </a:prstGeom>
        </p:spPr>
      </p:pic>
    </p:spTree>
    <p:extLst>
      <p:ext uri="{BB962C8B-B14F-4D97-AF65-F5344CB8AC3E}">
        <p14:creationId xmlns:p14="http://schemas.microsoft.com/office/powerpoint/2010/main" val="27931931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FY2018 Yearend Calendar</a:t>
            </a:r>
            <a:endParaRPr lang="en-US" dirty="0"/>
          </a:p>
        </p:txBody>
      </p:sp>
      <p:sp>
        <p:nvSpPr>
          <p:cNvPr id="3" name="Content Placeholder 2"/>
          <p:cNvSpPr>
            <a:spLocks noGrp="1"/>
          </p:cNvSpPr>
          <p:nvPr>
            <p:ph idx="1"/>
          </p:nvPr>
        </p:nvSpPr>
        <p:spPr/>
        <p:txBody>
          <a:bodyPr/>
          <a:lstStyle/>
          <a:p>
            <a:pPr marL="0" indent="0">
              <a:buNone/>
            </a:pPr>
            <a:r>
              <a:rPr lang="en-US" dirty="0" smtClean="0"/>
              <a:t>FY2018 Yearend Calendar Posted </a:t>
            </a:r>
          </a:p>
          <a:p>
            <a:pPr lvl="1"/>
            <a:r>
              <a:rPr lang="en-US" dirty="0" smtClean="0"/>
              <a:t>Two Formats Available</a:t>
            </a:r>
          </a:p>
          <a:p>
            <a:pPr lvl="2"/>
            <a:r>
              <a:rPr lang="en-US" dirty="0" smtClean="0"/>
              <a:t>Excel format</a:t>
            </a:r>
          </a:p>
          <a:p>
            <a:pPr lvl="2"/>
            <a:r>
              <a:rPr lang="en-US" dirty="0" smtClean="0"/>
              <a:t>Calendar view</a:t>
            </a:r>
          </a:p>
          <a:p>
            <a:pPr lvl="1"/>
            <a:r>
              <a:rPr lang="en-US" dirty="0">
                <a:hlinkClick r:id="rId2"/>
              </a:rPr>
              <a:t>https://</a:t>
            </a:r>
            <a:r>
              <a:rPr lang="en-US" dirty="0" smtClean="0">
                <a:hlinkClick r:id="rId2"/>
              </a:rPr>
              <a:t>www.ohio.edu/finance/calendar</a:t>
            </a:r>
            <a:endParaRPr lang="en-US" dirty="0" smtClean="0"/>
          </a:p>
          <a:p>
            <a:pPr lvl="1"/>
            <a:endParaRPr lang="en-US" dirty="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536592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Update</a:t>
            </a:r>
            <a:endParaRPr lang="en-US" dirty="0"/>
          </a:p>
        </p:txBody>
      </p:sp>
      <p:sp>
        <p:nvSpPr>
          <p:cNvPr id="3" name="Content Placeholder 2"/>
          <p:cNvSpPr>
            <a:spLocks noGrp="1"/>
          </p:cNvSpPr>
          <p:nvPr>
            <p:ph idx="1"/>
          </p:nvPr>
        </p:nvSpPr>
        <p:spPr/>
        <p:txBody>
          <a:bodyPr/>
          <a:lstStyle/>
          <a:p>
            <a:r>
              <a:rPr lang="en-US" dirty="0" smtClean="0"/>
              <a:t>Mapping Corrections - Open Tickets</a:t>
            </a:r>
          </a:p>
          <a:p>
            <a:pPr lvl="1"/>
            <a:r>
              <a:rPr lang="en-US" dirty="0" smtClean="0"/>
              <a:t>Posted with March close</a:t>
            </a:r>
          </a:p>
          <a:p>
            <a:r>
              <a:rPr lang="en-US" dirty="0" smtClean="0"/>
              <a:t>RI Adjustments</a:t>
            </a:r>
          </a:p>
          <a:p>
            <a:pPr lvl="1"/>
            <a:r>
              <a:rPr lang="en-US" dirty="0" smtClean="0"/>
              <a:t>Fund Balance Carryforward</a:t>
            </a:r>
          </a:p>
          <a:p>
            <a:pPr lvl="1"/>
            <a:r>
              <a:rPr lang="en-US" dirty="0" smtClean="0"/>
              <a:t>December 15, 2017 payroll</a:t>
            </a:r>
          </a:p>
          <a:p>
            <a:pPr marL="914400" lvl="2" indent="0">
              <a:buNone/>
            </a:pPr>
            <a:endParaRPr lang="en-US" dirty="0" smtClean="0"/>
          </a:p>
          <a:p>
            <a:pPr lvl="1"/>
            <a:endParaRPr lang="en-US" dirty="0"/>
          </a:p>
          <a:p>
            <a:endParaRPr lang="en-US" dirty="0"/>
          </a:p>
        </p:txBody>
      </p:sp>
    </p:spTree>
    <p:extLst>
      <p:ext uri="{BB962C8B-B14F-4D97-AF65-F5344CB8AC3E}">
        <p14:creationId xmlns:p14="http://schemas.microsoft.com/office/powerpoint/2010/main" val="39987129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Affordability &amp; Efficiency (A&amp;E)</a:t>
            </a:r>
            <a:endParaRPr lang="en-US" dirty="0"/>
          </a:p>
        </p:txBody>
      </p:sp>
      <p:sp>
        <p:nvSpPr>
          <p:cNvPr id="3" name="Content Placeholder 2"/>
          <p:cNvSpPr>
            <a:spLocks noGrp="1"/>
          </p:cNvSpPr>
          <p:nvPr>
            <p:ph idx="1"/>
          </p:nvPr>
        </p:nvSpPr>
        <p:spPr/>
        <p:txBody>
          <a:bodyPr/>
          <a:lstStyle/>
          <a:p>
            <a:pPr marL="0" indent="0">
              <a:buNone/>
            </a:pPr>
            <a:r>
              <a:rPr lang="en-US" dirty="0" smtClean="0"/>
              <a:t>There will be discussion of Affordability &amp; Efficiency at the June Business </a:t>
            </a:r>
            <a:r>
              <a:rPr lang="en-US" dirty="0" smtClean="0"/>
              <a:t>Forum</a:t>
            </a:r>
            <a:endParaRPr lang="en-US" dirty="0" smtClean="0"/>
          </a:p>
        </p:txBody>
      </p:sp>
    </p:spTree>
    <p:extLst>
      <p:ext uri="{BB962C8B-B14F-4D97-AF65-F5344CB8AC3E}">
        <p14:creationId xmlns:p14="http://schemas.microsoft.com/office/powerpoint/2010/main" val="3275892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7886700" cy="1325563"/>
          </a:xfrm>
        </p:spPr>
        <p:txBody>
          <a:bodyPr/>
          <a:lstStyle/>
          <a:p>
            <a:r>
              <a:rPr lang="en-US" dirty="0" smtClean="0"/>
              <a:t>Finance Questions?</a:t>
            </a:r>
            <a:endParaRPr lang="en-US" dirty="0"/>
          </a:p>
        </p:txBody>
      </p:sp>
      <p:sp>
        <p:nvSpPr>
          <p:cNvPr id="3" name="Content Placeholder 2"/>
          <p:cNvSpPr>
            <a:spLocks noGrp="1"/>
          </p:cNvSpPr>
          <p:nvPr>
            <p:ph idx="1"/>
          </p:nvPr>
        </p:nvSpPr>
        <p:spPr/>
        <p:txBody>
          <a:bodyPr/>
          <a:lstStyle/>
          <a:p>
            <a:pPr marL="0" indent="0">
              <a:buNone/>
            </a:pPr>
            <a:r>
              <a:rPr lang="en-US" dirty="0" smtClean="0"/>
              <a:t>Julie Allison</a:t>
            </a:r>
          </a:p>
          <a:p>
            <a:pPr marL="0" indent="0">
              <a:buNone/>
            </a:pPr>
            <a:r>
              <a:rPr lang="en-US" dirty="0">
                <a:hlinkClick r:id="rId2"/>
              </a:rPr>
              <a:t>a</a:t>
            </a:r>
            <a:r>
              <a:rPr lang="en-US" dirty="0" smtClean="0">
                <a:hlinkClick r:id="rId2"/>
              </a:rPr>
              <a:t>llison@ohio.edu</a:t>
            </a:r>
            <a:endParaRPr lang="en-US" dirty="0" smtClean="0"/>
          </a:p>
          <a:p>
            <a:pPr marL="0" indent="0">
              <a:buNone/>
            </a:pPr>
            <a:r>
              <a:rPr lang="en-US" dirty="0" smtClean="0"/>
              <a:t>740-593-0342</a:t>
            </a:r>
            <a:endParaRPr lang="en-US" dirty="0"/>
          </a:p>
          <a:p>
            <a:endParaRPr lang="en-US" dirty="0"/>
          </a:p>
        </p:txBody>
      </p:sp>
    </p:spTree>
    <p:extLst>
      <p:ext uri="{BB962C8B-B14F-4D97-AF65-F5344CB8AC3E}">
        <p14:creationId xmlns:p14="http://schemas.microsoft.com/office/powerpoint/2010/main" val="13891360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145322"/>
            <a:ext cx="7886700" cy="1732085"/>
          </a:xfrm>
        </p:spPr>
        <p:txBody>
          <a:bodyPr>
            <a:normAutofit fontScale="90000"/>
          </a:bodyPr>
          <a:lstStyle/>
          <a:p>
            <a:pPr algn="r"/>
            <a:r>
              <a:rPr lang="en-US" dirty="0" smtClean="0"/>
              <a:t>Benefits Update</a:t>
            </a:r>
            <a:r>
              <a:rPr lang="en-US" dirty="0"/>
              <a:t/>
            </a:r>
            <a:br>
              <a:rPr lang="en-US" dirty="0"/>
            </a:br>
            <a:r>
              <a:rPr lang="en-US" sz="2700" dirty="0" smtClean="0">
                <a:solidFill>
                  <a:srgbClr val="776F67"/>
                </a:solidFill>
                <a:latin typeface="+mn-lt"/>
              </a:rPr>
              <a:t>Greg </a:t>
            </a:r>
            <a:r>
              <a:rPr lang="en-US" sz="2700" dirty="0" err="1" smtClean="0">
                <a:solidFill>
                  <a:srgbClr val="776F67"/>
                </a:solidFill>
                <a:latin typeface="+mn-lt"/>
              </a:rPr>
              <a:t>Fialko</a:t>
            </a:r>
            <a:r>
              <a:rPr lang="en-US" sz="2700" dirty="0" smtClean="0">
                <a:solidFill>
                  <a:srgbClr val="776F67"/>
                </a:solidFill>
                <a:latin typeface="+mn-lt"/>
              </a:rPr>
              <a:t/>
            </a:r>
            <a:br>
              <a:rPr lang="en-US" sz="2700" dirty="0" smtClean="0">
                <a:solidFill>
                  <a:srgbClr val="776F67"/>
                </a:solidFill>
                <a:latin typeface="+mn-lt"/>
              </a:rPr>
            </a:br>
            <a:r>
              <a:rPr lang="en-US" sz="2700" dirty="0" smtClean="0">
                <a:solidFill>
                  <a:srgbClr val="776F67"/>
                </a:solidFill>
                <a:latin typeface="+mn-lt"/>
              </a:rPr>
              <a:t>Director, Benefits</a:t>
            </a:r>
            <a:br>
              <a:rPr lang="en-US" sz="2700" dirty="0" smtClean="0">
                <a:solidFill>
                  <a:srgbClr val="776F67"/>
                </a:solidFill>
                <a:latin typeface="+mn-lt"/>
              </a:rPr>
            </a:br>
            <a:r>
              <a:rPr lang="en-US" sz="2700" dirty="0" smtClean="0">
                <a:solidFill>
                  <a:srgbClr val="776F67"/>
                </a:solidFill>
                <a:latin typeface="+mn-lt"/>
              </a:rPr>
              <a:t>Human Resources</a:t>
            </a:r>
            <a:r>
              <a:rPr lang="en-US" dirty="0"/>
              <a:t/>
            </a:r>
            <a:br>
              <a:rPr lang="en-US" dirty="0"/>
            </a:br>
            <a:endParaRPr lang="en-US" dirty="0"/>
          </a:p>
        </p:txBody>
      </p:sp>
    </p:spTree>
    <p:extLst>
      <p:ext uri="{BB962C8B-B14F-4D97-AF65-F5344CB8AC3E}">
        <p14:creationId xmlns:p14="http://schemas.microsoft.com/office/powerpoint/2010/main" val="18181880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Update</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marL="0" indent="0">
              <a:buNone/>
            </a:pPr>
            <a:r>
              <a:rPr lang="en-US" altLang="en-US" sz="2400" dirty="0" smtClean="0"/>
              <a:t>Dependent Eligibility Verification Program Update</a:t>
            </a:r>
            <a:endParaRPr lang="en-US" altLang="en-US" sz="1800" dirty="0" smtClean="0"/>
          </a:p>
          <a:p>
            <a:r>
              <a:rPr lang="en-US" altLang="en-US" sz="1800" dirty="0" smtClean="0"/>
              <a:t>Purpose: Ensure compliance with University plan documents and federal rules regarding who can be covered by pre-tax health plans; ensure benefits funds are dedicated only to individuals eligible for benefit plans.</a:t>
            </a:r>
          </a:p>
          <a:p>
            <a:r>
              <a:rPr lang="en-US" altLang="en-US" sz="1800" dirty="0" smtClean="0"/>
              <a:t>Partnered with HMS Inc. to perform the program</a:t>
            </a:r>
          </a:p>
          <a:p>
            <a:r>
              <a:rPr lang="en-US" altLang="en-US" sz="1800" dirty="0" smtClean="0"/>
              <a:t>Program required employees verify the status of dependents covered by health, vision, or dental plan. Verification includes the need to submit documentation such as birth certificates, marriage licenses, recent tax return (with financial information redacted/blocked out), etc.</a:t>
            </a:r>
          </a:p>
          <a:p>
            <a:r>
              <a:rPr lang="en-US" altLang="en-US" sz="1800" dirty="0" smtClean="0"/>
              <a:t>Failure to participate and certify a dependent resulted in a loss of eligibility effective March 31, 2018</a:t>
            </a:r>
          </a:p>
          <a:p>
            <a:pPr marL="0" indent="0">
              <a:buNone/>
            </a:pPr>
            <a:endParaRPr lang="en-US" altLang="en-US" sz="1800" dirty="0" smtClean="0"/>
          </a:p>
        </p:txBody>
      </p:sp>
    </p:spTree>
    <p:extLst>
      <p:ext uri="{BB962C8B-B14F-4D97-AF65-F5344CB8AC3E}">
        <p14:creationId xmlns:p14="http://schemas.microsoft.com/office/powerpoint/2010/main" val="9538744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033" y="270046"/>
            <a:ext cx="7886700" cy="1325563"/>
          </a:xfrm>
        </p:spPr>
        <p:txBody>
          <a:bodyPr>
            <a:normAutofit/>
          </a:bodyPr>
          <a:lstStyle/>
          <a:p>
            <a:r>
              <a:rPr lang="en-US" dirty="0" smtClean="0"/>
              <a:t>Benefits Update</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marL="0" indent="0">
              <a:buNone/>
            </a:pPr>
            <a:r>
              <a:rPr lang="en-US" altLang="en-US" sz="2400" dirty="0" smtClean="0"/>
              <a:t>Dependent Eligibility Verification Program Data</a:t>
            </a:r>
            <a:endParaRPr lang="en-US" altLang="en-US" sz="2400" dirty="0"/>
          </a:p>
          <a:p>
            <a:endParaRPr lang="en-US" altLang="en-US" sz="1800" dirty="0" smtClean="0"/>
          </a:p>
          <a:p>
            <a:endParaRPr lang="en-US" altLang="en-US" sz="18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600" dirty="0"/>
          </a:p>
          <a:p>
            <a:pPr lvl="1"/>
            <a:endParaRPr lang="en-US" altLang="en-US" sz="1600" dirty="0" smtClean="0"/>
          </a:p>
          <a:p>
            <a:pPr lvl="1"/>
            <a:endParaRPr lang="en-US" altLang="en-US" sz="1600" dirty="0"/>
          </a:p>
          <a:p>
            <a:pPr marL="457200" lvl="1" indent="0">
              <a:buNone/>
            </a:pPr>
            <a:endParaRPr lang="en-US" altLang="en-US" sz="1600" dirty="0" smtClean="0"/>
          </a:p>
          <a:p>
            <a:pPr marL="0" indent="0">
              <a:buNone/>
            </a:pPr>
            <a:r>
              <a:rPr lang="en-US" altLang="en-US" sz="1800" dirty="0" smtClean="0"/>
              <a:t>Projected Annual Savings:  $463,573</a:t>
            </a:r>
          </a:p>
        </p:txBody>
      </p:sp>
      <p:graphicFrame>
        <p:nvGraphicFramePr>
          <p:cNvPr id="4" name="Table 3" descr="Total Dependents chart" title="Total Dependents chart"/>
          <p:cNvGraphicFramePr>
            <a:graphicFrameLocks noGrp="1"/>
          </p:cNvGraphicFramePr>
          <p:nvPr>
            <p:extLst>
              <p:ext uri="{D42A27DB-BD31-4B8C-83A1-F6EECF244321}">
                <p14:modId xmlns:p14="http://schemas.microsoft.com/office/powerpoint/2010/main" val="95452170"/>
              </p:ext>
            </p:extLst>
          </p:nvPr>
        </p:nvGraphicFramePr>
        <p:xfrm>
          <a:off x="628650" y="2174240"/>
          <a:ext cx="4656582" cy="2225040"/>
        </p:xfrm>
        <a:graphic>
          <a:graphicData uri="http://schemas.openxmlformats.org/drawingml/2006/table">
            <a:tbl>
              <a:tblPr firstRow="1" bandRow="1">
                <a:tableStyleId>{5C22544A-7EE6-4342-B048-85BDC9FD1C3A}</a:tableStyleId>
              </a:tblPr>
              <a:tblGrid>
                <a:gridCol w="2333688">
                  <a:extLst>
                    <a:ext uri="{9D8B030D-6E8A-4147-A177-3AD203B41FA5}">
                      <a16:colId xmlns:a16="http://schemas.microsoft.com/office/drawing/2014/main" val="2062202078"/>
                    </a:ext>
                  </a:extLst>
                </a:gridCol>
                <a:gridCol w="1062141">
                  <a:extLst>
                    <a:ext uri="{9D8B030D-6E8A-4147-A177-3AD203B41FA5}">
                      <a16:colId xmlns:a16="http://schemas.microsoft.com/office/drawing/2014/main" val="3136339329"/>
                    </a:ext>
                  </a:extLst>
                </a:gridCol>
                <a:gridCol w="1260753">
                  <a:extLst>
                    <a:ext uri="{9D8B030D-6E8A-4147-A177-3AD203B41FA5}">
                      <a16:colId xmlns:a16="http://schemas.microsoft.com/office/drawing/2014/main" val="2079549636"/>
                    </a:ext>
                  </a:extLst>
                </a:gridCol>
              </a:tblGrid>
              <a:tr h="370840">
                <a:tc>
                  <a:txBody>
                    <a:bodyPr/>
                    <a:lstStyle/>
                    <a:p>
                      <a:r>
                        <a:rPr lang="en-US" sz="1400" dirty="0" smtClean="0"/>
                        <a:t>Total Dependents</a:t>
                      </a:r>
                      <a:endParaRPr lang="en-US" sz="1400" dirty="0"/>
                    </a:p>
                  </a:txBody>
                  <a:tcPr/>
                </a:tc>
                <a:tc>
                  <a:txBody>
                    <a:bodyPr/>
                    <a:lstStyle/>
                    <a:p>
                      <a:pPr algn="r"/>
                      <a:r>
                        <a:rPr lang="en-US" sz="1400" dirty="0" smtClean="0"/>
                        <a:t>5,502</a:t>
                      </a:r>
                      <a:endParaRPr lang="en-US" sz="1400" dirty="0"/>
                    </a:p>
                  </a:txBody>
                  <a:tcPr/>
                </a:tc>
                <a:tc>
                  <a:txBody>
                    <a:bodyPr/>
                    <a:lstStyle/>
                    <a:p>
                      <a:pPr algn="r"/>
                      <a:endParaRPr lang="en-US" sz="1400" dirty="0"/>
                    </a:p>
                  </a:txBody>
                  <a:tcPr/>
                </a:tc>
                <a:extLst>
                  <a:ext uri="{0D108BD9-81ED-4DB2-BD59-A6C34878D82A}">
                    <a16:rowId xmlns:a16="http://schemas.microsoft.com/office/drawing/2014/main" val="3443146660"/>
                  </a:ext>
                </a:extLst>
              </a:tr>
              <a:tr h="370840">
                <a:tc>
                  <a:txBody>
                    <a:bodyPr/>
                    <a:lstStyle/>
                    <a:p>
                      <a:r>
                        <a:rPr lang="en-US" sz="1400" dirty="0" smtClean="0"/>
                        <a:t>Verified</a:t>
                      </a:r>
                      <a:endParaRPr lang="en-US" sz="1400" dirty="0"/>
                    </a:p>
                  </a:txBody>
                  <a:tcPr/>
                </a:tc>
                <a:tc>
                  <a:txBody>
                    <a:bodyPr/>
                    <a:lstStyle/>
                    <a:p>
                      <a:pPr algn="r"/>
                      <a:r>
                        <a:rPr lang="en-US" sz="1400" dirty="0" smtClean="0"/>
                        <a:t>5,435  </a:t>
                      </a:r>
                      <a:endParaRPr lang="en-US" sz="1400" dirty="0"/>
                    </a:p>
                  </a:txBody>
                  <a:tcPr/>
                </a:tc>
                <a:tc>
                  <a:txBody>
                    <a:bodyPr/>
                    <a:lstStyle/>
                    <a:p>
                      <a:pPr algn="r"/>
                      <a:r>
                        <a:rPr lang="en-US" sz="1400" dirty="0" smtClean="0"/>
                        <a:t>98.7%</a:t>
                      </a:r>
                      <a:endParaRPr lang="en-US" sz="1400" dirty="0"/>
                    </a:p>
                  </a:txBody>
                  <a:tcPr/>
                </a:tc>
                <a:extLst>
                  <a:ext uri="{0D108BD9-81ED-4DB2-BD59-A6C34878D82A}">
                    <a16:rowId xmlns:a16="http://schemas.microsoft.com/office/drawing/2014/main" val="1577838860"/>
                  </a:ext>
                </a:extLst>
              </a:tr>
              <a:tr h="370840">
                <a:tc>
                  <a:txBody>
                    <a:bodyPr/>
                    <a:lstStyle/>
                    <a:p>
                      <a:r>
                        <a:rPr lang="en-US" sz="1400" dirty="0" smtClean="0"/>
                        <a:t>Eligibility Terminations</a:t>
                      </a:r>
                      <a:endParaRPr lang="en-US" sz="1400" dirty="0"/>
                    </a:p>
                  </a:txBody>
                  <a:tcPr/>
                </a:tc>
                <a:tc>
                  <a:txBody>
                    <a:bodyPr/>
                    <a:lstStyle/>
                    <a:p>
                      <a:pPr algn="r"/>
                      <a:r>
                        <a:rPr lang="en-US" sz="1400" dirty="0" smtClean="0"/>
                        <a:t>67</a:t>
                      </a:r>
                      <a:endParaRPr lang="en-US" sz="1400" dirty="0"/>
                    </a:p>
                  </a:txBody>
                  <a:tcPr/>
                </a:tc>
                <a:tc>
                  <a:txBody>
                    <a:bodyPr/>
                    <a:lstStyle/>
                    <a:p>
                      <a:pPr algn="r"/>
                      <a:r>
                        <a:rPr lang="en-US" sz="1400" dirty="0" smtClean="0"/>
                        <a:t>1.2%</a:t>
                      </a:r>
                      <a:endParaRPr lang="en-US" sz="1400" dirty="0"/>
                    </a:p>
                  </a:txBody>
                  <a:tcPr/>
                </a:tc>
                <a:extLst>
                  <a:ext uri="{0D108BD9-81ED-4DB2-BD59-A6C34878D82A}">
                    <a16:rowId xmlns:a16="http://schemas.microsoft.com/office/drawing/2014/main" val="2680169454"/>
                  </a:ext>
                </a:extLst>
              </a:tr>
              <a:tr h="370840">
                <a:tc>
                  <a:txBody>
                    <a:bodyPr/>
                    <a:lstStyle/>
                    <a:p>
                      <a:r>
                        <a:rPr lang="en-US" sz="1400" dirty="0" smtClean="0"/>
                        <a:t>    Voluntary</a:t>
                      </a:r>
                      <a:endParaRPr lang="en-US" sz="1400" dirty="0"/>
                    </a:p>
                  </a:txBody>
                  <a:tcPr/>
                </a:tc>
                <a:tc>
                  <a:txBody>
                    <a:bodyPr/>
                    <a:lstStyle/>
                    <a:p>
                      <a:pPr algn="r"/>
                      <a:r>
                        <a:rPr lang="en-US" sz="1400" dirty="0" smtClean="0"/>
                        <a:t>44</a:t>
                      </a:r>
                      <a:endParaRPr lang="en-US" sz="1400" dirty="0"/>
                    </a:p>
                  </a:txBody>
                  <a:tcPr/>
                </a:tc>
                <a:tc>
                  <a:txBody>
                    <a:bodyPr/>
                    <a:lstStyle/>
                    <a:p>
                      <a:pPr algn="r"/>
                      <a:r>
                        <a:rPr lang="en-US" sz="1400" dirty="0" smtClean="0"/>
                        <a:t>0.7%</a:t>
                      </a:r>
                      <a:endParaRPr lang="en-US" sz="1400" dirty="0"/>
                    </a:p>
                  </a:txBody>
                  <a:tcPr/>
                </a:tc>
                <a:extLst>
                  <a:ext uri="{0D108BD9-81ED-4DB2-BD59-A6C34878D82A}">
                    <a16:rowId xmlns:a16="http://schemas.microsoft.com/office/drawing/2014/main" val="3239423769"/>
                  </a:ext>
                </a:extLst>
              </a:tr>
              <a:tr h="370840">
                <a:tc>
                  <a:txBody>
                    <a:bodyPr/>
                    <a:lstStyle/>
                    <a:p>
                      <a:r>
                        <a:rPr lang="en-US" sz="1400" dirty="0" smtClean="0"/>
                        <a:t>    Voluntary – No Response</a:t>
                      </a:r>
                      <a:endParaRPr lang="en-US" sz="1400" dirty="0"/>
                    </a:p>
                  </a:txBody>
                  <a:tcPr/>
                </a:tc>
                <a:tc>
                  <a:txBody>
                    <a:bodyPr/>
                    <a:lstStyle/>
                    <a:p>
                      <a:pPr algn="r"/>
                      <a:r>
                        <a:rPr lang="en-US" sz="1400" dirty="0" smtClean="0"/>
                        <a:t>15</a:t>
                      </a:r>
                      <a:endParaRPr lang="en-US" sz="1400" dirty="0"/>
                    </a:p>
                  </a:txBody>
                  <a:tcPr/>
                </a:tc>
                <a:tc>
                  <a:txBody>
                    <a:bodyPr/>
                    <a:lstStyle/>
                    <a:p>
                      <a:pPr algn="r"/>
                      <a:r>
                        <a:rPr lang="en-US" sz="1400" dirty="0" smtClean="0"/>
                        <a:t>0.2%</a:t>
                      </a:r>
                    </a:p>
                  </a:txBody>
                  <a:tcPr/>
                </a:tc>
                <a:extLst>
                  <a:ext uri="{0D108BD9-81ED-4DB2-BD59-A6C34878D82A}">
                    <a16:rowId xmlns:a16="http://schemas.microsoft.com/office/drawing/2014/main" val="1382253203"/>
                  </a:ext>
                </a:extLst>
              </a:tr>
              <a:tr h="370840">
                <a:tc>
                  <a:txBody>
                    <a:bodyPr/>
                    <a:lstStyle/>
                    <a:p>
                      <a:r>
                        <a:rPr lang="en-US" sz="1400" dirty="0" smtClean="0"/>
                        <a:t>    Other</a:t>
                      </a:r>
                      <a:endParaRPr lang="en-US" sz="1400" dirty="0"/>
                    </a:p>
                  </a:txBody>
                  <a:tcPr/>
                </a:tc>
                <a:tc>
                  <a:txBody>
                    <a:bodyPr/>
                    <a:lstStyle/>
                    <a:p>
                      <a:pPr algn="r"/>
                      <a:r>
                        <a:rPr lang="en-US" sz="1400" dirty="0" smtClean="0"/>
                        <a:t>8</a:t>
                      </a:r>
                      <a:endParaRPr lang="en-US" sz="1400" dirty="0"/>
                    </a:p>
                  </a:txBody>
                  <a:tcPr/>
                </a:tc>
                <a:tc>
                  <a:txBody>
                    <a:bodyPr/>
                    <a:lstStyle/>
                    <a:p>
                      <a:pPr algn="r"/>
                      <a:r>
                        <a:rPr lang="en-US" sz="1400" dirty="0" smtClean="0"/>
                        <a:t>0.1%</a:t>
                      </a:r>
                      <a:endParaRPr lang="en-US" sz="1400" dirty="0"/>
                    </a:p>
                  </a:txBody>
                  <a:tcPr/>
                </a:tc>
                <a:extLst>
                  <a:ext uri="{0D108BD9-81ED-4DB2-BD59-A6C34878D82A}">
                    <a16:rowId xmlns:a16="http://schemas.microsoft.com/office/drawing/2014/main" val="2514197496"/>
                  </a:ext>
                </a:extLst>
              </a:tr>
            </a:tbl>
          </a:graphicData>
        </a:graphic>
      </p:graphicFrame>
    </p:spTree>
    <p:extLst>
      <p:ext uri="{BB962C8B-B14F-4D97-AF65-F5344CB8AC3E}">
        <p14:creationId xmlns:p14="http://schemas.microsoft.com/office/powerpoint/2010/main" val="3212331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46183"/>
            <a:ext cx="7886700" cy="1325563"/>
          </a:xfrm>
        </p:spPr>
        <p:txBody>
          <a:bodyPr>
            <a:normAutofit/>
          </a:bodyPr>
          <a:lstStyle/>
          <a:p>
            <a:r>
              <a:rPr lang="en-US" sz="3600" dirty="0" smtClean="0"/>
              <a:t>Post </a:t>
            </a:r>
            <a:r>
              <a:rPr lang="en-US" sz="3600" dirty="0"/>
              <a:t>Awards and Grants </a:t>
            </a:r>
            <a:r>
              <a:rPr lang="en-US" sz="3600" dirty="0" smtClean="0"/>
              <a:t>Partner </a:t>
            </a:r>
            <a:r>
              <a:rPr lang="en-US" sz="3600" dirty="0"/>
              <a:t>Group Charge</a:t>
            </a:r>
          </a:p>
        </p:txBody>
      </p:sp>
      <p:sp>
        <p:nvSpPr>
          <p:cNvPr id="3" name="Content Placeholder 2"/>
          <p:cNvSpPr>
            <a:spLocks noGrp="1"/>
          </p:cNvSpPr>
          <p:nvPr>
            <p:ph idx="1"/>
          </p:nvPr>
        </p:nvSpPr>
        <p:spPr>
          <a:xfrm>
            <a:off x="628650" y="1888761"/>
            <a:ext cx="7886700" cy="3863196"/>
          </a:xfrm>
        </p:spPr>
        <p:txBody>
          <a:bodyPr>
            <a:normAutofit/>
          </a:bodyPr>
          <a:lstStyle/>
          <a:p>
            <a:r>
              <a:rPr lang="en-US" sz="3200" dirty="0"/>
              <a:t>The Post Awards </a:t>
            </a:r>
            <a:r>
              <a:rPr lang="en-US" sz="3200" dirty="0" smtClean="0"/>
              <a:t>and </a:t>
            </a:r>
            <a:r>
              <a:rPr lang="en-US" sz="3200" dirty="0"/>
              <a:t>Grants Partner Group is charged with developing solutions to issues that impact the application, implementation and accounting for external awards.</a:t>
            </a:r>
          </a:p>
          <a:p>
            <a:endParaRPr lang="en-US" dirty="0"/>
          </a:p>
        </p:txBody>
      </p:sp>
    </p:spTree>
    <p:extLst>
      <p:ext uri="{BB962C8B-B14F-4D97-AF65-F5344CB8AC3E}">
        <p14:creationId xmlns:p14="http://schemas.microsoft.com/office/powerpoint/2010/main" val="15473671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Update</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marL="0" indent="0">
              <a:buNone/>
            </a:pPr>
            <a:r>
              <a:rPr lang="en-US" altLang="en-US" sz="2400" dirty="0" smtClean="0"/>
              <a:t>Dependent Eligibility Verification Program Terminations Data</a:t>
            </a:r>
            <a:endParaRPr lang="en-US" altLang="en-US" sz="2400" dirty="0"/>
          </a:p>
          <a:p>
            <a:endParaRPr lang="en-US" altLang="en-US" sz="1800" dirty="0" smtClean="0"/>
          </a:p>
          <a:p>
            <a:endParaRPr lang="en-US" altLang="en-US" sz="1800" dirty="0" smtClean="0"/>
          </a:p>
          <a:p>
            <a:pPr lvl="1"/>
            <a:endParaRPr lang="en-US" altLang="en-US" sz="1600" dirty="0"/>
          </a:p>
        </p:txBody>
      </p:sp>
      <p:graphicFrame>
        <p:nvGraphicFramePr>
          <p:cNvPr id="4" name="Table 3"/>
          <p:cNvGraphicFramePr>
            <a:graphicFrameLocks noGrp="1"/>
          </p:cNvGraphicFramePr>
          <p:nvPr>
            <p:extLst/>
          </p:nvPr>
        </p:nvGraphicFramePr>
        <p:xfrm>
          <a:off x="628650" y="2034032"/>
          <a:ext cx="3395829" cy="2199640"/>
        </p:xfrm>
        <a:graphic>
          <a:graphicData uri="http://schemas.openxmlformats.org/drawingml/2006/table">
            <a:tbl>
              <a:tblPr firstRow="1" bandRow="1">
                <a:tableStyleId>{5C22544A-7EE6-4342-B048-85BDC9FD1C3A}</a:tableStyleId>
              </a:tblPr>
              <a:tblGrid>
                <a:gridCol w="2333688">
                  <a:extLst>
                    <a:ext uri="{9D8B030D-6E8A-4147-A177-3AD203B41FA5}">
                      <a16:colId xmlns:a16="http://schemas.microsoft.com/office/drawing/2014/main" val="2062202078"/>
                    </a:ext>
                  </a:extLst>
                </a:gridCol>
                <a:gridCol w="1062141">
                  <a:extLst>
                    <a:ext uri="{9D8B030D-6E8A-4147-A177-3AD203B41FA5}">
                      <a16:colId xmlns:a16="http://schemas.microsoft.com/office/drawing/2014/main" val="3136339329"/>
                    </a:ext>
                  </a:extLst>
                </a:gridCol>
              </a:tblGrid>
              <a:tr h="370840">
                <a:tc>
                  <a:txBody>
                    <a:bodyPr/>
                    <a:lstStyle/>
                    <a:p>
                      <a:r>
                        <a:rPr lang="en-US" sz="1400" dirty="0" smtClean="0"/>
                        <a:t>Voluntary Term Reasons</a:t>
                      </a:r>
                      <a:endParaRPr lang="en-US" sz="1400" dirty="0"/>
                    </a:p>
                  </a:txBody>
                  <a:tcPr/>
                </a:tc>
                <a:tc>
                  <a:txBody>
                    <a:bodyPr/>
                    <a:lstStyle/>
                    <a:p>
                      <a:pPr algn="r"/>
                      <a:r>
                        <a:rPr lang="en-US" sz="1400" dirty="0" smtClean="0"/>
                        <a:t>Count</a:t>
                      </a:r>
                      <a:endParaRPr lang="en-US" sz="1400" dirty="0"/>
                    </a:p>
                  </a:txBody>
                  <a:tcPr/>
                </a:tc>
                <a:extLst>
                  <a:ext uri="{0D108BD9-81ED-4DB2-BD59-A6C34878D82A}">
                    <a16:rowId xmlns:a16="http://schemas.microsoft.com/office/drawing/2014/main" val="3443146660"/>
                  </a:ext>
                </a:extLst>
              </a:tr>
              <a:tr h="252984">
                <a:tc>
                  <a:txBody>
                    <a:bodyPr/>
                    <a:lstStyle/>
                    <a:p>
                      <a:r>
                        <a:rPr lang="en-US" sz="1400" dirty="0" smtClean="0"/>
                        <a:t>Unspecified</a:t>
                      </a:r>
                      <a:endParaRPr lang="en-US" sz="1400" dirty="0"/>
                    </a:p>
                  </a:txBody>
                  <a:tcPr/>
                </a:tc>
                <a:tc>
                  <a:txBody>
                    <a:bodyPr/>
                    <a:lstStyle/>
                    <a:p>
                      <a:pPr algn="r"/>
                      <a:r>
                        <a:rPr lang="en-US" sz="1400" dirty="0" smtClean="0"/>
                        <a:t>20</a:t>
                      </a:r>
                      <a:endParaRPr lang="en-US" sz="1400" dirty="0"/>
                    </a:p>
                  </a:txBody>
                  <a:tcPr/>
                </a:tc>
                <a:extLst>
                  <a:ext uri="{0D108BD9-81ED-4DB2-BD59-A6C34878D82A}">
                    <a16:rowId xmlns:a16="http://schemas.microsoft.com/office/drawing/2014/main" val="1577838860"/>
                  </a:ext>
                </a:extLst>
              </a:tr>
              <a:tr h="259080">
                <a:tc>
                  <a:txBody>
                    <a:bodyPr/>
                    <a:lstStyle/>
                    <a:p>
                      <a:r>
                        <a:rPr lang="en-US" sz="1400" dirty="0" smtClean="0"/>
                        <a:t>Other Coverage</a:t>
                      </a:r>
                      <a:endParaRPr lang="en-US" sz="1400" dirty="0"/>
                    </a:p>
                  </a:txBody>
                  <a:tcPr/>
                </a:tc>
                <a:tc>
                  <a:txBody>
                    <a:bodyPr/>
                    <a:lstStyle/>
                    <a:p>
                      <a:pPr algn="r"/>
                      <a:r>
                        <a:rPr lang="en-US" sz="1400" dirty="0" smtClean="0"/>
                        <a:t>10</a:t>
                      </a:r>
                      <a:endParaRPr lang="en-US" sz="1400" dirty="0"/>
                    </a:p>
                  </a:txBody>
                  <a:tcPr/>
                </a:tc>
                <a:extLst>
                  <a:ext uri="{0D108BD9-81ED-4DB2-BD59-A6C34878D82A}">
                    <a16:rowId xmlns:a16="http://schemas.microsoft.com/office/drawing/2014/main" val="2680169454"/>
                  </a:ext>
                </a:extLst>
              </a:tr>
              <a:tr h="256032">
                <a:tc>
                  <a:txBody>
                    <a:bodyPr/>
                    <a:lstStyle/>
                    <a:p>
                      <a:r>
                        <a:rPr lang="en-US" sz="1400" dirty="0" smtClean="0"/>
                        <a:t>Divorce</a:t>
                      </a:r>
                      <a:endParaRPr lang="en-US" sz="1400" dirty="0"/>
                    </a:p>
                  </a:txBody>
                  <a:tcPr/>
                </a:tc>
                <a:tc>
                  <a:txBody>
                    <a:bodyPr/>
                    <a:lstStyle/>
                    <a:p>
                      <a:pPr algn="r"/>
                      <a:r>
                        <a:rPr lang="en-US" sz="1400" dirty="0" smtClean="0"/>
                        <a:t>8</a:t>
                      </a:r>
                      <a:endParaRPr lang="en-US" sz="1400" dirty="0"/>
                    </a:p>
                  </a:txBody>
                  <a:tcPr/>
                </a:tc>
                <a:extLst>
                  <a:ext uri="{0D108BD9-81ED-4DB2-BD59-A6C34878D82A}">
                    <a16:rowId xmlns:a16="http://schemas.microsoft.com/office/drawing/2014/main" val="3239423769"/>
                  </a:ext>
                </a:extLst>
              </a:tr>
              <a:tr h="271272">
                <a:tc>
                  <a:txBody>
                    <a:bodyPr/>
                    <a:lstStyle/>
                    <a:p>
                      <a:r>
                        <a:rPr lang="en-US" sz="1400" dirty="0" smtClean="0"/>
                        <a:t>Ineligible</a:t>
                      </a:r>
                      <a:endParaRPr lang="en-US" sz="1400" dirty="0"/>
                    </a:p>
                  </a:txBody>
                  <a:tcPr/>
                </a:tc>
                <a:tc>
                  <a:txBody>
                    <a:bodyPr/>
                    <a:lstStyle/>
                    <a:p>
                      <a:pPr algn="r"/>
                      <a:r>
                        <a:rPr lang="en-US" sz="1400" dirty="0" smtClean="0"/>
                        <a:t>3</a:t>
                      </a:r>
                      <a:endParaRPr lang="en-US" sz="1400" dirty="0"/>
                    </a:p>
                  </a:txBody>
                  <a:tcPr/>
                </a:tc>
                <a:extLst>
                  <a:ext uri="{0D108BD9-81ED-4DB2-BD59-A6C34878D82A}">
                    <a16:rowId xmlns:a16="http://schemas.microsoft.com/office/drawing/2014/main" val="1382253203"/>
                  </a:ext>
                </a:extLst>
              </a:tr>
              <a:tr h="240792">
                <a:tc>
                  <a:txBody>
                    <a:bodyPr/>
                    <a:lstStyle/>
                    <a:p>
                      <a:r>
                        <a:rPr lang="en-US" sz="1400" dirty="0" smtClean="0"/>
                        <a:t>Death</a:t>
                      </a:r>
                      <a:endParaRPr lang="en-US" sz="1400" dirty="0"/>
                    </a:p>
                  </a:txBody>
                  <a:tcPr/>
                </a:tc>
                <a:tc>
                  <a:txBody>
                    <a:bodyPr/>
                    <a:lstStyle/>
                    <a:p>
                      <a:pPr algn="r"/>
                      <a:r>
                        <a:rPr lang="en-US" sz="1400" dirty="0" smtClean="0"/>
                        <a:t>2</a:t>
                      </a:r>
                      <a:endParaRPr lang="en-US" sz="1400" dirty="0"/>
                    </a:p>
                  </a:txBody>
                  <a:tcPr/>
                </a:tc>
                <a:extLst>
                  <a:ext uri="{0D108BD9-81ED-4DB2-BD59-A6C34878D82A}">
                    <a16:rowId xmlns:a16="http://schemas.microsoft.com/office/drawing/2014/main" val="2514197496"/>
                  </a:ext>
                </a:extLst>
              </a:tr>
              <a:tr h="256032">
                <a:tc>
                  <a:txBody>
                    <a:bodyPr/>
                    <a:lstStyle/>
                    <a:p>
                      <a:r>
                        <a:rPr lang="en-US" sz="1400" dirty="0" smtClean="0"/>
                        <a:t>Married</a:t>
                      </a:r>
                      <a:endParaRPr lang="en-US" sz="1400" dirty="0"/>
                    </a:p>
                  </a:txBody>
                  <a:tcPr/>
                </a:tc>
                <a:tc>
                  <a:txBody>
                    <a:bodyPr/>
                    <a:lstStyle/>
                    <a:p>
                      <a:pPr algn="r"/>
                      <a:r>
                        <a:rPr lang="en-US" sz="1400" dirty="0" smtClean="0"/>
                        <a:t>1</a:t>
                      </a:r>
                      <a:endParaRPr lang="en-US" sz="1400" dirty="0"/>
                    </a:p>
                  </a:txBody>
                  <a:tcPr/>
                </a:tc>
                <a:extLst>
                  <a:ext uri="{0D108BD9-81ED-4DB2-BD59-A6C34878D82A}">
                    <a16:rowId xmlns:a16="http://schemas.microsoft.com/office/drawing/2014/main" val="694634036"/>
                  </a:ext>
                </a:extLst>
              </a:tr>
            </a:tbl>
          </a:graphicData>
        </a:graphic>
      </p:graphicFrame>
      <p:graphicFrame>
        <p:nvGraphicFramePr>
          <p:cNvPr id="5" name="Table 4"/>
          <p:cNvGraphicFramePr>
            <a:graphicFrameLocks noGrp="1"/>
          </p:cNvGraphicFramePr>
          <p:nvPr>
            <p:extLst/>
          </p:nvPr>
        </p:nvGraphicFramePr>
        <p:xfrm>
          <a:off x="629769" y="4551201"/>
          <a:ext cx="3394710" cy="980440"/>
        </p:xfrm>
        <a:graphic>
          <a:graphicData uri="http://schemas.openxmlformats.org/drawingml/2006/table">
            <a:tbl>
              <a:tblPr firstRow="1" bandRow="1">
                <a:tableStyleId>{5C22544A-7EE6-4342-B048-85BDC9FD1C3A}</a:tableStyleId>
              </a:tblPr>
              <a:tblGrid>
                <a:gridCol w="2315718">
                  <a:extLst>
                    <a:ext uri="{9D8B030D-6E8A-4147-A177-3AD203B41FA5}">
                      <a16:colId xmlns:a16="http://schemas.microsoft.com/office/drawing/2014/main" val="3950515197"/>
                    </a:ext>
                  </a:extLst>
                </a:gridCol>
                <a:gridCol w="1078992">
                  <a:extLst>
                    <a:ext uri="{9D8B030D-6E8A-4147-A177-3AD203B41FA5}">
                      <a16:colId xmlns:a16="http://schemas.microsoft.com/office/drawing/2014/main" val="3624748121"/>
                    </a:ext>
                  </a:extLst>
                </a:gridCol>
              </a:tblGrid>
              <a:tr h="370840">
                <a:tc>
                  <a:txBody>
                    <a:bodyPr/>
                    <a:lstStyle/>
                    <a:p>
                      <a:r>
                        <a:rPr lang="en-US" sz="1400" dirty="0" smtClean="0"/>
                        <a:t>Dependent Terms Type</a:t>
                      </a:r>
                      <a:endParaRPr lang="en-US" sz="1400" dirty="0"/>
                    </a:p>
                  </a:txBody>
                  <a:tcPr/>
                </a:tc>
                <a:tc>
                  <a:txBody>
                    <a:bodyPr/>
                    <a:lstStyle/>
                    <a:p>
                      <a:r>
                        <a:rPr lang="en-US" sz="1400" dirty="0" smtClean="0"/>
                        <a:t>Count</a:t>
                      </a:r>
                      <a:endParaRPr lang="en-US" sz="1400" dirty="0"/>
                    </a:p>
                  </a:txBody>
                  <a:tcPr/>
                </a:tc>
                <a:extLst>
                  <a:ext uri="{0D108BD9-81ED-4DB2-BD59-A6C34878D82A}">
                    <a16:rowId xmlns:a16="http://schemas.microsoft.com/office/drawing/2014/main" val="1053287914"/>
                  </a:ext>
                </a:extLst>
              </a:tr>
              <a:tr h="292071">
                <a:tc>
                  <a:txBody>
                    <a:bodyPr/>
                    <a:lstStyle/>
                    <a:p>
                      <a:r>
                        <a:rPr lang="en-US" sz="1400" dirty="0" smtClean="0"/>
                        <a:t>Spouse</a:t>
                      </a:r>
                      <a:endParaRPr lang="en-US" sz="1400" dirty="0"/>
                    </a:p>
                  </a:txBody>
                  <a:tcPr/>
                </a:tc>
                <a:tc>
                  <a:txBody>
                    <a:bodyPr/>
                    <a:lstStyle/>
                    <a:p>
                      <a:r>
                        <a:rPr lang="en-US" sz="1400" dirty="0" smtClean="0"/>
                        <a:t>30</a:t>
                      </a:r>
                      <a:endParaRPr lang="en-US" sz="1400" dirty="0"/>
                    </a:p>
                  </a:txBody>
                  <a:tcPr/>
                </a:tc>
                <a:extLst>
                  <a:ext uri="{0D108BD9-81ED-4DB2-BD59-A6C34878D82A}">
                    <a16:rowId xmlns:a16="http://schemas.microsoft.com/office/drawing/2014/main" val="142627656"/>
                  </a:ext>
                </a:extLst>
              </a:tr>
              <a:tr h="270735">
                <a:tc>
                  <a:txBody>
                    <a:bodyPr/>
                    <a:lstStyle/>
                    <a:p>
                      <a:r>
                        <a:rPr lang="en-US" sz="1400" dirty="0" smtClean="0"/>
                        <a:t>Child</a:t>
                      </a:r>
                      <a:endParaRPr lang="en-US" sz="1400" dirty="0"/>
                    </a:p>
                  </a:txBody>
                  <a:tcPr/>
                </a:tc>
                <a:tc>
                  <a:txBody>
                    <a:bodyPr/>
                    <a:lstStyle/>
                    <a:p>
                      <a:r>
                        <a:rPr lang="en-US" sz="1400" dirty="0" smtClean="0"/>
                        <a:t>37</a:t>
                      </a:r>
                      <a:endParaRPr lang="en-US" sz="1400" dirty="0"/>
                    </a:p>
                  </a:txBody>
                  <a:tcPr/>
                </a:tc>
                <a:extLst>
                  <a:ext uri="{0D108BD9-81ED-4DB2-BD59-A6C34878D82A}">
                    <a16:rowId xmlns:a16="http://schemas.microsoft.com/office/drawing/2014/main" val="1664958399"/>
                  </a:ext>
                </a:extLst>
              </a:tr>
            </a:tbl>
          </a:graphicData>
        </a:graphic>
      </p:graphicFrame>
      <p:graphicFrame>
        <p:nvGraphicFramePr>
          <p:cNvPr id="6" name="Table 5"/>
          <p:cNvGraphicFramePr>
            <a:graphicFrameLocks noGrp="1"/>
          </p:cNvGraphicFramePr>
          <p:nvPr>
            <p:extLst/>
          </p:nvPr>
        </p:nvGraphicFramePr>
        <p:xfrm>
          <a:off x="4795266" y="2832775"/>
          <a:ext cx="3394710" cy="1590040"/>
        </p:xfrm>
        <a:graphic>
          <a:graphicData uri="http://schemas.openxmlformats.org/drawingml/2006/table">
            <a:tbl>
              <a:tblPr firstRow="1" bandRow="1">
                <a:tableStyleId>{5C22544A-7EE6-4342-B048-85BDC9FD1C3A}</a:tableStyleId>
              </a:tblPr>
              <a:tblGrid>
                <a:gridCol w="2315718">
                  <a:extLst>
                    <a:ext uri="{9D8B030D-6E8A-4147-A177-3AD203B41FA5}">
                      <a16:colId xmlns:a16="http://schemas.microsoft.com/office/drawing/2014/main" val="3950515197"/>
                    </a:ext>
                  </a:extLst>
                </a:gridCol>
                <a:gridCol w="1078992">
                  <a:extLst>
                    <a:ext uri="{9D8B030D-6E8A-4147-A177-3AD203B41FA5}">
                      <a16:colId xmlns:a16="http://schemas.microsoft.com/office/drawing/2014/main" val="3624748121"/>
                    </a:ext>
                  </a:extLst>
                </a:gridCol>
              </a:tblGrid>
              <a:tr h="370840">
                <a:tc>
                  <a:txBody>
                    <a:bodyPr/>
                    <a:lstStyle/>
                    <a:p>
                      <a:r>
                        <a:rPr lang="en-US" sz="1400" dirty="0" smtClean="0"/>
                        <a:t>Terms</a:t>
                      </a:r>
                      <a:r>
                        <a:rPr lang="en-US" sz="1400" baseline="0" dirty="0" smtClean="0"/>
                        <a:t> by Employment Type</a:t>
                      </a:r>
                      <a:endParaRPr lang="en-US" sz="1400" dirty="0"/>
                    </a:p>
                  </a:txBody>
                  <a:tcPr/>
                </a:tc>
                <a:tc>
                  <a:txBody>
                    <a:bodyPr/>
                    <a:lstStyle/>
                    <a:p>
                      <a:pPr algn="r"/>
                      <a:r>
                        <a:rPr lang="en-US" sz="1400" dirty="0" smtClean="0"/>
                        <a:t>Count</a:t>
                      </a:r>
                      <a:endParaRPr lang="en-US" sz="1400" dirty="0"/>
                    </a:p>
                  </a:txBody>
                  <a:tcPr/>
                </a:tc>
                <a:extLst>
                  <a:ext uri="{0D108BD9-81ED-4DB2-BD59-A6C34878D82A}">
                    <a16:rowId xmlns:a16="http://schemas.microsoft.com/office/drawing/2014/main" val="1053287914"/>
                  </a:ext>
                </a:extLst>
              </a:tr>
              <a:tr h="246888">
                <a:tc>
                  <a:txBody>
                    <a:bodyPr/>
                    <a:lstStyle/>
                    <a:p>
                      <a:r>
                        <a:rPr lang="en-US" sz="1400" dirty="0" smtClean="0"/>
                        <a:t>Administrator</a:t>
                      </a:r>
                      <a:endParaRPr lang="en-US" sz="1400" dirty="0"/>
                    </a:p>
                  </a:txBody>
                  <a:tcPr/>
                </a:tc>
                <a:tc>
                  <a:txBody>
                    <a:bodyPr/>
                    <a:lstStyle/>
                    <a:p>
                      <a:pPr algn="r"/>
                      <a:r>
                        <a:rPr lang="en-US" sz="1400" dirty="0" smtClean="0"/>
                        <a:t>21</a:t>
                      </a:r>
                      <a:endParaRPr lang="en-US" sz="1400" dirty="0"/>
                    </a:p>
                  </a:txBody>
                  <a:tcPr/>
                </a:tc>
                <a:extLst>
                  <a:ext uri="{0D108BD9-81ED-4DB2-BD59-A6C34878D82A}">
                    <a16:rowId xmlns:a16="http://schemas.microsoft.com/office/drawing/2014/main" val="142627656"/>
                  </a:ext>
                </a:extLst>
              </a:tr>
              <a:tr h="243840">
                <a:tc>
                  <a:txBody>
                    <a:bodyPr/>
                    <a:lstStyle/>
                    <a:p>
                      <a:r>
                        <a:rPr lang="en-US" sz="1400" dirty="0" smtClean="0"/>
                        <a:t>AFSCME</a:t>
                      </a:r>
                      <a:endParaRPr lang="en-US" sz="1400" dirty="0"/>
                    </a:p>
                  </a:txBody>
                  <a:tcPr/>
                </a:tc>
                <a:tc>
                  <a:txBody>
                    <a:bodyPr/>
                    <a:lstStyle/>
                    <a:p>
                      <a:pPr algn="r"/>
                      <a:r>
                        <a:rPr lang="en-US" sz="1400" dirty="0" smtClean="0"/>
                        <a:t>20</a:t>
                      </a:r>
                      <a:endParaRPr lang="en-US" sz="1400" dirty="0"/>
                    </a:p>
                  </a:txBody>
                  <a:tcPr/>
                </a:tc>
                <a:extLst>
                  <a:ext uri="{0D108BD9-81ED-4DB2-BD59-A6C34878D82A}">
                    <a16:rowId xmlns:a16="http://schemas.microsoft.com/office/drawing/2014/main" val="1664958399"/>
                  </a:ext>
                </a:extLst>
              </a:tr>
              <a:tr h="270735">
                <a:tc>
                  <a:txBody>
                    <a:bodyPr/>
                    <a:lstStyle/>
                    <a:p>
                      <a:r>
                        <a:rPr lang="en-US" sz="1400" dirty="0" smtClean="0"/>
                        <a:t>Classified Staff</a:t>
                      </a:r>
                      <a:endParaRPr lang="en-US" sz="1400" dirty="0"/>
                    </a:p>
                  </a:txBody>
                  <a:tcPr/>
                </a:tc>
                <a:tc>
                  <a:txBody>
                    <a:bodyPr/>
                    <a:lstStyle/>
                    <a:p>
                      <a:pPr algn="r"/>
                      <a:r>
                        <a:rPr lang="en-US" sz="1400" dirty="0" smtClean="0"/>
                        <a:t>9</a:t>
                      </a:r>
                      <a:endParaRPr lang="en-US" sz="1400" dirty="0"/>
                    </a:p>
                  </a:txBody>
                  <a:tcPr/>
                </a:tc>
                <a:extLst>
                  <a:ext uri="{0D108BD9-81ED-4DB2-BD59-A6C34878D82A}">
                    <a16:rowId xmlns:a16="http://schemas.microsoft.com/office/drawing/2014/main" val="765855565"/>
                  </a:ext>
                </a:extLst>
              </a:tr>
              <a:tr h="270735">
                <a:tc>
                  <a:txBody>
                    <a:bodyPr/>
                    <a:lstStyle/>
                    <a:p>
                      <a:r>
                        <a:rPr lang="en-US" sz="1400" dirty="0" smtClean="0"/>
                        <a:t>Faculty</a:t>
                      </a:r>
                      <a:endParaRPr lang="en-US" sz="1400" dirty="0"/>
                    </a:p>
                  </a:txBody>
                  <a:tcPr/>
                </a:tc>
                <a:tc>
                  <a:txBody>
                    <a:bodyPr/>
                    <a:lstStyle/>
                    <a:p>
                      <a:pPr algn="r"/>
                      <a:r>
                        <a:rPr lang="en-US" sz="1400" dirty="0" smtClean="0"/>
                        <a:t>17</a:t>
                      </a:r>
                      <a:endParaRPr lang="en-US" sz="1400" dirty="0"/>
                    </a:p>
                  </a:txBody>
                  <a:tcPr/>
                </a:tc>
                <a:extLst>
                  <a:ext uri="{0D108BD9-81ED-4DB2-BD59-A6C34878D82A}">
                    <a16:rowId xmlns:a16="http://schemas.microsoft.com/office/drawing/2014/main" val="2850369417"/>
                  </a:ext>
                </a:extLst>
              </a:tr>
            </a:tbl>
          </a:graphicData>
        </a:graphic>
      </p:graphicFrame>
    </p:spTree>
    <p:extLst>
      <p:ext uri="{BB962C8B-B14F-4D97-AF65-F5344CB8AC3E}">
        <p14:creationId xmlns:p14="http://schemas.microsoft.com/office/powerpoint/2010/main" val="33470174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Open Enrollment</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marL="0" indent="0">
              <a:buNone/>
            </a:pPr>
            <a:r>
              <a:rPr lang="en-US" altLang="en-US" sz="2400" dirty="0" smtClean="0"/>
              <a:t>Benefits Open Enrollment Scheduled to Begin Monday, April 9</a:t>
            </a:r>
            <a:endParaRPr lang="en-US" altLang="en-US" sz="1800" dirty="0" smtClean="0"/>
          </a:p>
          <a:p>
            <a:r>
              <a:rPr lang="en-US" altLang="en-US" sz="1800" dirty="0" smtClean="0"/>
              <a:t>Annual time period for faculty and staff to change any and all benefit elections, including adding/changing family members enrolled in:</a:t>
            </a:r>
          </a:p>
          <a:p>
            <a:pPr lvl="1">
              <a:buFontTx/>
              <a:buChar char="-"/>
            </a:pPr>
            <a:r>
              <a:rPr lang="en-US" altLang="en-US" sz="1400" dirty="0" smtClean="0"/>
              <a:t>Health Insurance	</a:t>
            </a:r>
          </a:p>
          <a:p>
            <a:pPr lvl="1">
              <a:buFontTx/>
              <a:buChar char="-"/>
            </a:pPr>
            <a:r>
              <a:rPr lang="en-US" altLang="en-US" sz="1400" dirty="0" smtClean="0"/>
              <a:t>Vision Insurance 		</a:t>
            </a:r>
          </a:p>
          <a:p>
            <a:pPr lvl="1">
              <a:buFontTx/>
              <a:buChar char="-"/>
            </a:pPr>
            <a:r>
              <a:rPr lang="en-US" altLang="en-US" sz="1400" dirty="0" smtClean="0"/>
              <a:t>Dental Insurance</a:t>
            </a:r>
          </a:p>
          <a:p>
            <a:pPr lvl="1">
              <a:buFontTx/>
              <a:buChar char="-"/>
            </a:pPr>
            <a:r>
              <a:rPr lang="en-US" altLang="en-US" sz="1400" dirty="0" smtClean="0"/>
              <a:t>Life Insurance		</a:t>
            </a:r>
          </a:p>
          <a:p>
            <a:pPr lvl="1">
              <a:buFontTx/>
              <a:buChar char="-"/>
            </a:pPr>
            <a:r>
              <a:rPr lang="en-US" altLang="en-US" sz="1400" dirty="0" smtClean="0"/>
              <a:t>Short Term Disability Insurance	</a:t>
            </a:r>
          </a:p>
          <a:p>
            <a:pPr lvl="1">
              <a:buFontTx/>
              <a:buChar char="-"/>
            </a:pPr>
            <a:r>
              <a:rPr lang="en-US" altLang="en-US" sz="1400" dirty="0" smtClean="0"/>
              <a:t>Flexible Spending Accounts	</a:t>
            </a:r>
            <a:endParaRPr lang="en-US" altLang="en-US" sz="1800" dirty="0" smtClean="0"/>
          </a:p>
          <a:p>
            <a:r>
              <a:rPr lang="en-US" altLang="en-US" sz="1800" dirty="0" smtClean="0"/>
              <a:t>Use My Personal Information – Self Service Benefits </a:t>
            </a:r>
            <a:endParaRPr lang="en-US" altLang="en-US" sz="1800" dirty="0"/>
          </a:p>
          <a:p>
            <a:r>
              <a:rPr lang="en-US" altLang="en-US" sz="1800" dirty="0" smtClean="0"/>
              <a:t>Communicate via email </a:t>
            </a:r>
            <a:r>
              <a:rPr lang="en-US" altLang="en-US" sz="1800" dirty="0"/>
              <a:t>a</a:t>
            </a:r>
            <a:r>
              <a:rPr lang="en-US" altLang="en-US" sz="1800" dirty="0" smtClean="0"/>
              <a:t>nnouncements, Open Forum Information Sessions, etc.</a:t>
            </a:r>
          </a:p>
        </p:txBody>
      </p:sp>
    </p:spTree>
    <p:extLst>
      <p:ext uri="{BB962C8B-B14F-4D97-AF65-F5344CB8AC3E}">
        <p14:creationId xmlns:p14="http://schemas.microsoft.com/office/powerpoint/2010/main" val="41125045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10" y="322800"/>
            <a:ext cx="7886700" cy="1325563"/>
          </a:xfrm>
        </p:spPr>
        <p:txBody>
          <a:bodyPr>
            <a:normAutofit/>
          </a:bodyPr>
          <a:lstStyle/>
          <a:p>
            <a:r>
              <a:rPr lang="en-US" dirty="0" smtClean="0"/>
              <a:t>Benefits Open Enrollment</a:t>
            </a:r>
            <a:endParaRPr lang="en-US" dirty="0"/>
          </a:p>
        </p:txBody>
      </p:sp>
      <p:sp>
        <p:nvSpPr>
          <p:cNvPr id="3" name="Content Placeholder 2"/>
          <p:cNvSpPr>
            <a:spLocks noGrp="1"/>
          </p:cNvSpPr>
          <p:nvPr>
            <p:ph idx="1"/>
          </p:nvPr>
        </p:nvSpPr>
        <p:spPr>
          <a:xfrm>
            <a:off x="628650" y="1497833"/>
            <a:ext cx="7886700" cy="4351338"/>
          </a:xfrm>
        </p:spPr>
        <p:txBody>
          <a:bodyPr>
            <a:normAutofit/>
          </a:bodyPr>
          <a:lstStyle/>
          <a:p>
            <a:pPr marL="0" indent="0">
              <a:buNone/>
            </a:pPr>
            <a:r>
              <a:rPr lang="en-US" altLang="en-US" sz="2400" dirty="0" smtClean="0"/>
              <a:t>Benefits Open Enrollment Scheduled to Begin Monday, April 9</a:t>
            </a:r>
            <a:endParaRPr lang="en-US" altLang="en-US" sz="1800" dirty="0" smtClean="0"/>
          </a:p>
          <a:p>
            <a:r>
              <a:rPr lang="en-US" altLang="en-US" sz="1800" dirty="0" smtClean="0"/>
              <a:t>Minimal changes scheduled for insurance plans for FY2018-19</a:t>
            </a:r>
            <a:endParaRPr lang="en-US" altLang="en-US" sz="1800" dirty="0"/>
          </a:p>
          <a:p>
            <a:pPr lvl="1"/>
            <a:r>
              <a:rPr lang="en-US" altLang="en-US" sz="1600" dirty="0" smtClean="0"/>
              <a:t>Faculty and Staff PPO plan premiums will increase by approximately 5.5%</a:t>
            </a:r>
          </a:p>
          <a:p>
            <a:pPr lvl="1"/>
            <a:r>
              <a:rPr lang="en-US" altLang="en-US" sz="1600" dirty="0" smtClean="0"/>
              <a:t>All other premiums will remain at the same level</a:t>
            </a:r>
          </a:p>
          <a:p>
            <a:pPr lvl="1"/>
            <a:r>
              <a:rPr lang="en-US" altLang="en-US" sz="1600" dirty="0" smtClean="0"/>
              <a:t>No changes to Faculty and Staff PPO plan cost sharing (deductible, copays, co-insurance, and etc.)</a:t>
            </a:r>
          </a:p>
          <a:p>
            <a:pPr lvl="1"/>
            <a:r>
              <a:rPr lang="en-US" altLang="en-US" sz="1600" dirty="0" smtClean="0"/>
              <a:t>AFSCME contract includes plan design and premium changes effective July 1, 2018</a:t>
            </a:r>
          </a:p>
          <a:p>
            <a:pPr lvl="1"/>
            <a:r>
              <a:rPr lang="en-US" altLang="en-US" sz="1600" dirty="0" smtClean="0"/>
              <a:t>Vision:  Enhanced Plan will have increased benefits for retail frame allowance, contact lens allowance, and standard progressive lens coverage.</a:t>
            </a:r>
          </a:p>
          <a:p>
            <a:endParaRPr lang="en-US" altLang="en-US" sz="1800" dirty="0"/>
          </a:p>
          <a:p>
            <a:endParaRPr lang="en-US" altLang="en-US" sz="1800" dirty="0" smtClean="0"/>
          </a:p>
        </p:txBody>
      </p:sp>
    </p:spTree>
    <p:extLst>
      <p:ext uri="{BB962C8B-B14F-4D97-AF65-F5344CB8AC3E}">
        <p14:creationId xmlns:p14="http://schemas.microsoft.com/office/powerpoint/2010/main" val="27200767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2145322"/>
            <a:ext cx="7886700" cy="1732085"/>
          </a:xfrm>
        </p:spPr>
        <p:txBody>
          <a:bodyPr>
            <a:normAutofit fontScale="90000"/>
          </a:bodyPr>
          <a:lstStyle/>
          <a:p>
            <a:pPr algn="r"/>
            <a:r>
              <a:rPr lang="en-US" dirty="0" smtClean="0"/>
              <a:t>Badging and Certification</a:t>
            </a:r>
            <a:r>
              <a:rPr lang="en-US" dirty="0"/>
              <a:t/>
            </a:r>
            <a:br>
              <a:rPr lang="en-US" dirty="0"/>
            </a:br>
            <a:r>
              <a:rPr lang="en-US" sz="2700" dirty="0" smtClean="0">
                <a:solidFill>
                  <a:srgbClr val="776F67"/>
                </a:solidFill>
                <a:latin typeface="+mn-lt"/>
              </a:rPr>
              <a:t>Lewis </a:t>
            </a:r>
            <a:r>
              <a:rPr lang="en-US" sz="2700" dirty="0" err="1" smtClean="0">
                <a:solidFill>
                  <a:srgbClr val="776F67"/>
                </a:solidFill>
                <a:latin typeface="+mn-lt"/>
              </a:rPr>
              <a:t>Mangen</a:t>
            </a:r>
            <a:r>
              <a:rPr lang="en-US" sz="2700" dirty="0" smtClean="0">
                <a:solidFill>
                  <a:srgbClr val="776F67"/>
                </a:solidFill>
                <a:latin typeface="+mn-lt"/>
              </a:rPr>
              <a:t/>
            </a:r>
            <a:br>
              <a:rPr lang="en-US" sz="2700" dirty="0" smtClean="0">
                <a:solidFill>
                  <a:srgbClr val="776F67"/>
                </a:solidFill>
                <a:latin typeface="+mn-lt"/>
              </a:rPr>
            </a:br>
            <a:r>
              <a:rPr lang="en-US" sz="2700" dirty="0" smtClean="0">
                <a:solidFill>
                  <a:srgbClr val="776F67"/>
                </a:solidFill>
                <a:latin typeface="+mn-lt"/>
              </a:rPr>
              <a:t>Director of Organizational and Talent Development</a:t>
            </a:r>
            <a:br>
              <a:rPr lang="en-US" sz="2700" dirty="0" smtClean="0">
                <a:solidFill>
                  <a:srgbClr val="776F67"/>
                </a:solidFill>
                <a:latin typeface="+mn-lt"/>
              </a:rPr>
            </a:br>
            <a:r>
              <a:rPr lang="en-US" sz="2700" dirty="0" smtClean="0">
                <a:solidFill>
                  <a:srgbClr val="776F67"/>
                </a:solidFill>
                <a:latin typeface="+mn-lt"/>
              </a:rPr>
              <a:t>Human Resources</a:t>
            </a:r>
            <a:r>
              <a:rPr lang="en-US" dirty="0"/>
              <a:t/>
            </a:r>
            <a:br>
              <a:rPr lang="en-US" dirty="0"/>
            </a:br>
            <a:endParaRPr lang="en-US" dirty="0"/>
          </a:p>
        </p:txBody>
      </p:sp>
    </p:spTree>
    <p:extLst>
      <p:ext uri="{BB962C8B-B14F-4D97-AF65-F5344CB8AC3E}">
        <p14:creationId xmlns:p14="http://schemas.microsoft.com/office/powerpoint/2010/main" val="20413433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0" name="OTLSHAPE_T_7322f7f69bb8439395f29163e9346cd1_HorizontalConnector1"/>
          <p:cNvCxnSpPr/>
          <p:nvPr>
            <p:custDataLst>
              <p:tags r:id="rId2"/>
            </p:custDataLst>
          </p:nvPr>
        </p:nvCxnSpPr>
        <p:spPr>
          <a:xfrm>
            <a:off x="3620432" y="5273929"/>
            <a:ext cx="143214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9" name="OTLSHAPE_T_0ca8d382bd4e44c2908de1cbbbf3b93f_HorizontalConnector1"/>
          <p:cNvCxnSpPr/>
          <p:nvPr>
            <p:custDataLst>
              <p:tags r:id="rId3"/>
            </p:custDataLst>
          </p:nvPr>
        </p:nvCxnSpPr>
        <p:spPr>
          <a:xfrm>
            <a:off x="2608749" y="4900380"/>
            <a:ext cx="3473628"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8" name="OTLSHAPE_T_f13925f6337f4b52b303fee884f4b672_HorizontalConnector1"/>
          <p:cNvCxnSpPr/>
          <p:nvPr>
            <p:custDataLst>
              <p:tags r:id="rId4"/>
            </p:custDataLst>
          </p:nvPr>
        </p:nvCxnSpPr>
        <p:spPr>
          <a:xfrm>
            <a:off x="1595332" y="4580255"/>
            <a:ext cx="402163"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7" name="OTLSHAPE_T_c60c84b435554e5a87597080ea5a7952_HorizontalConnector1"/>
          <p:cNvCxnSpPr/>
          <p:nvPr>
            <p:custDataLst>
              <p:tags r:id="rId5"/>
            </p:custDataLst>
          </p:nvPr>
        </p:nvCxnSpPr>
        <p:spPr>
          <a:xfrm>
            <a:off x="1311360" y="4313555"/>
            <a:ext cx="617481"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6" name="OTLSHAPE_T_5d95e5c394c2443196b66bc3fc89e0b9_HorizontalConnector1"/>
          <p:cNvCxnSpPr/>
          <p:nvPr>
            <p:custDataLst>
              <p:tags r:id="rId6"/>
            </p:custDataLst>
          </p:nvPr>
        </p:nvCxnSpPr>
        <p:spPr>
          <a:xfrm>
            <a:off x="1015069" y="4046855"/>
            <a:ext cx="124257" cy="0"/>
          </a:xfrm>
          <a:prstGeom prst="line">
            <a:avLst/>
          </a:prstGeom>
          <a:ln w="9525"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7" name="OTLSHAPE_TB_00000000000000000000000000000000_LeftEndCaps"/>
          <p:cNvSpPr txBox="1"/>
          <p:nvPr>
            <p:custDataLst>
              <p:tags r:id="rId7"/>
            </p:custDataLst>
          </p:nvPr>
        </p:nvSpPr>
        <p:spPr>
          <a:xfrm>
            <a:off x="317500" y="3098969"/>
            <a:ext cx="451662" cy="279061"/>
          </a:xfrm>
          <a:prstGeom prst="rect">
            <a:avLst/>
          </a:prstGeom>
          <a:noFill/>
        </p:spPr>
        <p:txBody>
          <a:bodyPr vert="horz" wrap="none" lIns="0" tIns="0" rIns="0" bIns="0" rtlCol="0" anchor="ctr" anchorCtr="0">
            <a:spAutoFit/>
          </a:bodyPr>
          <a:lstStyle/>
          <a:p>
            <a:pPr algn="ctr"/>
            <a:r>
              <a:rPr lang="en-US" b="1" spc="-38" smtClean="0">
                <a:solidFill>
                  <a:schemeClr val="accent2"/>
                </a:solidFill>
                <a:latin typeface="Calibri" panose="020F0502020204030204" pitchFamily="34" charset="0"/>
              </a:rPr>
              <a:t>2018</a:t>
            </a:r>
            <a:endParaRPr lang="en-US" b="1" spc="-38">
              <a:solidFill>
                <a:schemeClr val="accent2"/>
              </a:solidFill>
              <a:latin typeface="Calibri" panose="020F0502020204030204" pitchFamily="34" charset="0"/>
            </a:endParaRPr>
          </a:p>
        </p:txBody>
      </p:sp>
      <p:sp>
        <p:nvSpPr>
          <p:cNvPr id="198" name="OTLSHAPE_TB_00000000000000000000000000000000_RightEndCaps"/>
          <p:cNvSpPr txBox="1"/>
          <p:nvPr>
            <p:custDataLst>
              <p:tags r:id="rId8"/>
            </p:custDataLst>
          </p:nvPr>
        </p:nvSpPr>
        <p:spPr>
          <a:xfrm>
            <a:off x="8363034" y="3098969"/>
            <a:ext cx="451662" cy="279061"/>
          </a:xfrm>
          <a:prstGeom prst="rect">
            <a:avLst/>
          </a:prstGeom>
          <a:noFill/>
        </p:spPr>
        <p:txBody>
          <a:bodyPr vert="horz" wrap="none" lIns="0" tIns="0" rIns="0" bIns="0" rtlCol="0" anchor="ctr" anchorCtr="0">
            <a:spAutoFit/>
          </a:bodyPr>
          <a:lstStyle/>
          <a:p>
            <a:pPr algn="ctr"/>
            <a:r>
              <a:rPr lang="en-US" b="1" spc="-38" smtClean="0">
                <a:solidFill>
                  <a:schemeClr val="accent2"/>
                </a:solidFill>
                <a:latin typeface="Calibri" panose="020F0502020204030204" pitchFamily="34" charset="0"/>
              </a:rPr>
              <a:t>2018</a:t>
            </a:r>
            <a:endParaRPr lang="en-US" b="1" spc="-38">
              <a:solidFill>
                <a:schemeClr val="accent2"/>
              </a:solidFill>
              <a:latin typeface="Calibri" panose="020F0502020204030204" pitchFamily="34" charset="0"/>
            </a:endParaRPr>
          </a:p>
        </p:txBody>
      </p:sp>
      <p:sp>
        <p:nvSpPr>
          <p:cNvPr id="199" name="OTLSHAPE_TB_00000000000000000000000000000000_ScaleContainer"/>
          <p:cNvSpPr/>
          <p:nvPr>
            <p:custDataLst>
              <p:tags r:id="rId9"/>
            </p:custDataLst>
          </p:nvPr>
        </p:nvSpPr>
        <p:spPr>
          <a:xfrm>
            <a:off x="933365" y="3048000"/>
            <a:ext cx="7289800" cy="381000"/>
          </a:xfrm>
          <a:prstGeom prst="rect">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TLSHAPE_TB_00000000000000000000000000000000_ElapsedTime"/>
          <p:cNvSpPr/>
          <p:nvPr>
            <p:custDataLst>
              <p:tags r:id="rId10"/>
            </p:custDataLst>
          </p:nvPr>
        </p:nvSpPr>
        <p:spPr>
          <a:xfrm>
            <a:off x="933365" y="3352800"/>
            <a:ext cx="2984500" cy="76200"/>
          </a:xfrm>
          <a:prstGeom prst="rect">
            <a:avLst/>
          </a:prstGeom>
          <a:solidFill>
            <a:srgbClr val="FF0000">
              <a:alpha val="74902"/>
            </a:srgbClr>
          </a:solidFill>
          <a:ln w="12700" cap="flat" cmpd="sng" algn="ctr">
            <a:noFill/>
            <a:prstDash val="solid"/>
            <a:miter lim="800000"/>
          </a:ln>
          <a:effectLst/>
          <a:scene3d>
            <a:camera prst="orthographicFront"/>
            <a:lightRig rig="threePt" dir="t">
              <a:rot lat="0" lon="0" rev="0"/>
            </a:lightRig>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TLSHAPE_TB_00000000000000000000000000000000_TodayMarkerShape"/>
          <p:cNvSpPr/>
          <p:nvPr>
            <p:custDataLst>
              <p:tags r:id="rId11"/>
            </p:custDataLst>
          </p:nvPr>
        </p:nvSpPr>
        <p:spPr>
          <a:xfrm>
            <a:off x="3851629" y="34290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OTLSHAPE_TB_00000000000000000000000000000000_TodayMarkerText"/>
          <p:cNvSpPr txBox="1"/>
          <p:nvPr>
            <p:custDataLst>
              <p:tags r:id="rId12"/>
            </p:custDataLst>
          </p:nvPr>
        </p:nvSpPr>
        <p:spPr>
          <a:xfrm>
            <a:off x="3725930" y="3556000"/>
            <a:ext cx="368300" cy="186055"/>
          </a:xfrm>
          <a:prstGeom prst="rect">
            <a:avLst/>
          </a:prstGeom>
          <a:noFill/>
        </p:spPr>
        <p:txBody>
          <a:bodyPr vert="horz" wrap="none" lIns="0" tIns="0" rIns="0" bIns="0" rtlCol="0" anchor="ctr" anchorCtr="0">
            <a:spAutoFit/>
          </a:bodyPr>
          <a:lstStyle/>
          <a:p>
            <a:pPr algn="ctr"/>
            <a:r>
              <a:rPr lang="en-US" sz="1200" spc="-12" smtClean="0">
                <a:solidFill>
                  <a:schemeClr val="dk1"/>
                </a:solidFill>
                <a:latin typeface="Calibri" panose="020F0502020204030204" pitchFamily="34" charset="0"/>
              </a:rPr>
              <a:t>Today</a:t>
            </a:r>
            <a:endParaRPr lang="en-US" sz="1200" spc="-12">
              <a:solidFill>
                <a:schemeClr val="dk1"/>
              </a:solidFill>
              <a:latin typeface="Calibri" panose="020F0502020204030204" pitchFamily="34" charset="0"/>
            </a:endParaRPr>
          </a:p>
        </p:txBody>
      </p:sp>
      <p:sp>
        <p:nvSpPr>
          <p:cNvPr id="203" name="OTLSHAPE_TB_00000000000000000000000000000000_TimescaleInterval1"/>
          <p:cNvSpPr txBox="1"/>
          <p:nvPr>
            <p:custDataLst>
              <p:tags r:id="rId13"/>
            </p:custDataLst>
          </p:nvPr>
        </p:nvSpPr>
        <p:spPr>
          <a:xfrm>
            <a:off x="996865" y="3145473"/>
            <a:ext cx="203200" cy="186055"/>
          </a:xfrm>
          <a:prstGeom prst="rect">
            <a:avLst/>
          </a:prstGeom>
          <a:noFill/>
        </p:spPr>
        <p:txBody>
          <a:bodyPr vert="horz" wrap="none" lIns="0" tIns="0" rIns="0" bIns="0" rtlCol="0" anchor="ctr" anchorCtr="0">
            <a:noAutofit/>
          </a:bodyPr>
          <a:lstStyle/>
          <a:p>
            <a:r>
              <a:rPr lang="en-US" sz="1200" spc="-20" smtClean="0">
                <a:solidFill>
                  <a:schemeClr val="lt1"/>
                </a:solidFill>
                <a:latin typeface="Calibri" panose="020F0502020204030204" pitchFamily="34" charset="0"/>
              </a:rPr>
              <a:t>Jan</a:t>
            </a:r>
            <a:endParaRPr lang="en-US" sz="1200" spc="-20">
              <a:solidFill>
                <a:schemeClr val="lt1"/>
              </a:solidFill>
              <a:latin typeface="Calibri" panose="020F0502020204030204" pitchFamily="34" charset="0"/>
            </a:endParaRPr>
          </a:p>
        </p:txBody>
      </p:sp>
      <p:cxnSp>
        <p:nvCxnSpPr>
          <p:cNvPr id="204" name="OTLSHAPE_TB_00000000000000000000000000000000_Separator1"/>
          <p:cNvCxnSpPr/>
          <p:nvPr>
            <p:custDataLst>
              <p:tags r:id="rId14"/>
            </p:custDataLst>
          </p:nvPr>
        </p:nvCxnSpPr>
        <p:spPr>
          <a:xfrm>
            <a:off x="1997494"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5" name="OTLSHAPE_TB_00000000000000000000000000000000_TimescaleInterval2"/>
          <p:cNvSpPr txBox="1"/>
          <p:nvPr>
            <p:custDataLst>
              <p:tags r:id="rId15"/>
            </p:custDataLst>
          </p:nvPr>
        </p:nvSpPr>
        <p:spPr>
          <a:xfrm>
            <a:off x="2060994" y="3145473"/>
            <a:ext cx="219227" cy="186055"/>
          </a:xfrm>
          <a:prstGeom prst="rect">
            <a:avLst/>
          </a:prstGeom>
          <a:noFill/>
        </p:spPr>
        <p:txBody>
          <a:bodyPr vert="horz" wrap="none" lIns="0" tIns="0" rIns="0" bIns="0" rtlCol="0" anchor="ctr" anchorCtr="0">
            <a:noAutofit/>
          </a:bodyPr>
          <a:lstStyle/>
          <a:p>
            <a:r>
              <a:rPr lang="en-US" sz="1200" spc="-18" smtClean="0">
                <a:solidFill>
                  <a:schemeClr val="lt1"/>
                </a:solidFill>
                <a:latin typeface="Calibri" panose="020F0502020204030204" pitchFamily="34" charset="0"/>
              </a:rPr>
              <a:t>Feb</a:t>
            </a:r>
            <a:endParaRPr lang="en-US" sz="1200" spc="-18">
              <a:solidFill>
                <a:schemeClr val="lt1"/>
              </a:solidFill>
              <a:latin typeface="Calibri" panose="020F0502020204030204" pitchFamily="34" charset="0"/>
            </a:endParaRPr>
          </a:p>
        </p:txBody>
      </p:sp>
      <p:cxnSp>
        <p:nvCxnSpPr>
          <p:cNvPr id="206" name="OTLSHAPE_TB_00000000000000000000000000000000_Separator2"/>
          <p:cNvCxnSpPr/>
          <p:nvPr>
            <p:custDataLst>
              <p:tags r:id="rId16"/>
            </p:custDataLst>
          </p:nvPr>
        </p:nvCxnSpPr>
        <p:spPr>
          <a:xfrm>
            <a:off x="2958643"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7" name="OTLSHAPE_TB_00000000000000000000000000000000_TimescaleInterval3"/>
          <p:cNvSpPr txBox="1"/>
          <p:nvPr>
            <p:custDataLst>
              <p:tags r:id="rId17"/>
            </p:custDataLst>
          </p:nvPr>
        </p:nvSpPr>
        <p:spPr>
          <a:xfrm>
            <a:off x="3022143" y="3145473"/>
            <a:ext cx="255776" cy="186055"/>
          </a:xfrm>
          <a:prstGeom prst="rect">
            <a:avLst/>
          </a:prstGeom>
          <a:noFill/>
        </p:spPr>
        <p:txBody>
          <a:bodyPr vert="horz" wrap="none" lIns="0" tIns="0" rIns="0" bIns="0" rtlCol="0" anchor="ctr" anchorCtr="0">
            <a:noAutofit/>
          </a:bodyPr>
          <a:lstStyle/>
          <a:p>
            <a:r>
              <a:rPr lang="en-US" sz="1200" spc="-18" smtClean="0">
                <a:solidFill>
                  <a:schemeClr val="lt1"/>
                </a:solidFill>
                <a:latin typeface="Calibri" panose="020F0502020204030204" pitchFamily="34" charset="0"/>
              </a:rPr>
              <a:t>Mar</a:t>
            </a:r>
            <a:endParaRPr lang="en-US" sz="1200" spc="-18">
              <a:solidFill>
                <a:schemeClr val="lt1"/>
              </a:solidFill>
              <a:latin typeface="Calibri" panose="020F0502020204030204" pitchFamily="34" charset="0"/>
            </a:endParaRPr>
          </a:p>
        </p:txBody>
      </p:sp>
      <p:cxnSp>
        <p:nvCxnSpPr>
          <p:cNvPr id="208" name="OTLSHAPE_TB_00000000000000000000000000000000_Separator3"/>
          <p:cNvCxnSpPr/>
          <p:nvPr>
            <p:custDataLst>
              <p:tags r:id="rId18"/>
            </p:custDataLst>
          </p:nvPr>
        </p:nvCxnSpPr>
        <p:spPr>
          <a:xfrm>
            <a:off x="4022772"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9" name="OTLSHAPE_TB_00000000000000000000000000000000_TimescaleInterval4"/>
          <p:cNvSpPr txBox="1"/>
          <p:nvPr>
            <p:custDataLst>
              <p:tags r:id="rId19"/>
            </p:custDataLst>
          </p:nvPr>
        </p:nvSpPr>
        <p:spPr>
          <a:xfrm>
            <a:off x="4086272" y="3145473"/>
            <a:ext cx="219740" cy="186055"/>
          </a:xfrm>
          <a:prstGeom prst="rect">
            <a:avLst/>
          </a:prstGeom>
          <a:noFill/>
        </p:spPr>
        <p:txBody>
          <a:bodyPr vert="horz" wrap="none" lIns="0" tIns="0" rIns="0" bIns="0" rtlCol="0" anchor="ctr" anchorCtr="0">
            <a:noAutofit/>
          </a:bodyPr>
          <a:lstStyle/>
          <a:p>
            <a:r>
              <a:rPr lang="en-US" sz="1200" spc="-18" smtClean="0">
                <a:solidFill>
                  <a:schemeClr val="lt1"/>
                </a:solidFill>
                <a:latin typeface="Calibri" panose="020F0502020204030204" pitchFamily="34" charset="0"/>
              </a:rPr>
              <a:t>Apr</a:t>
            </a:r>
            <a:endParaRPr lang="en-US" sz="1200" spc="-18">
              <a:solidFill>
                <a:schemeClr val="lt1"/>
              </a:solidFill>
              <a:latin typeface="Calibri" panose="020F0502020204030204" pitchFamily="34" charset="0"/>
            </a:endParaRPr>
          </a:p>
        </p:txBody>
      </p:sp>
      <p:cxnSp>
        <p:nvCxnSpPr>
          <p:cNvPr id="210" name="OTLSHAPE_TB_00000000000000000000000000000000_Separator4"/>
          <p:cNvCxnSpPr/>
          <p:nvPr>
            <p:custDataLst>
              <p:tags r:id="rId20"/>
            </p:custDataLst>
          </p:nvPr>
        </p:nvCxnSpPr>
        <p:spPr>
          <a:xfrm>
            <a:off x="5052574"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1" name="OTLSHAPE_TB_00000000000000000000000000000000_TimescaleInterval5"/>
          <p:cNvSpPr txBox="1"/>
          <p:nvPr>
            <p:custDataLst>
              <p:tags r:id="rId21"/>
            </p:custDataLst>
          </p:nvPr>
        </p:nvSpPr>
        <p:spPr>
          <a:xfrm>
            <a:off x="5116075" y="3145473"/>
            <a:ext cx="268150" cy="186055"/>
          </a:xfrm>
          <a:prstGeom prst="rect">
            <a:avLst/>
          </a:prstGeom>
          <a:noFill/>
        </p:spPr>
        <p:txBody>
          <a:bodyPr vert="horz" wrap="none" lIns="0" tIns="0" rIns="0" bIns="0" rtlCol="0" anchor="ctr" anchorCtr="0">
            <a:noAutofit/>
          </a:bodyPr>
          <a:lstStyle/>
          <a:p>
            <a:r>
              <a:rPr lang="en-US" sz="1200" spc="-18" smtClean="0">
                <a:solidFill>
                  <a:schemeClr val="lt1"/>
                </a:solidFill>
                <a:latin typeface="Calibri" panose="020F0502020204030204" pitchFamily="34" charset="0"/>
              </a:rPr>
              <a:t>May</a:t>
            </a:r>
            <a:endParaRPr lang="en-US" sz="1200" spc="-18">
              <a:solidFill>
                <a:schemeClr val="lt1"/>
              </a:solidFill>
              <a:latin typeface="Calibri" panose="020F0502020204030204" pitchFamily="34" charset="0"/>
            </a:endParaRPr>
          </a:p>
        </p:txBody>
      </p:sp>
      <p:cxnSp>
        <p:nvCxnSpPr>
          <p:cNvPr id="212" name="OTLSHAPE_TB_00000000000000000000000000000000_Separator5"/>
          <p:cNvCxnSpPr/>
          <p:nvPr>
            <p:custDataLst>
              <p:tags r:id="rId22"/>
            </p:custDataLst>
          </p:nvPr>
        </p:nvCxnSpPr>
        <p:spPr>
          <a:xfrm>
            <a:off x="6116703"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3" name="OTLSHAPE_TB_00000000000000000000000000000000_TimescaleInterval6"/>
          <p:cNvSpPr txBox="1"/>
          <p:nvPr>
            <p:custDataLst>
              <p:tags r:id="rId23"/>
            </p:custDataLst>
          </p:nvPr>
        </p:nvSpPr>
        <p:spPr>
          <a:xfrm>
            <a:off x="6180204" y="3145473"/>
            <a:ext cx="206916" cy="186055"/>
          </a:xfrm>
          <a:prstGeom prst="rect">
            <a:avLst/>
          </a:prstGeom>
          <a:noFill/>
        </p:spPr>
        <p:txBody>
          <a:bodyPr vert="horz" wrap="none" lIns="0" tIns="0" rIns="0" bIns="0" rtlCol="0" anchor="ctr" anchorCtr="0">
            <a:noAutofit/>
          </a:bodyPr>
          <a:lstStyle/>
          <a:p>
            <a:r>
              <a:rPr lang="en-US" sz="1200" spc="-18" smtClean="0">
                <a:solidFill>
                  <a:schemeClr val="lt1"/>
                </a:solidFill>
                <a:latin typeface="Calibri" panose="020F0502020204030204" pitchFamily="34" charset="0"/>
              </a:rPr>
              <a:t>Jun</a:t>
            </a:r>
            <a:endParaRPr lang="en-US" sz="1200" spc="-18">
              <a:solidFill>
                <a:schemeClr val="lt1"/>
              </a:solidFill>
              <a:latin typeface="Calibri" panose="020F0502020204030204" pitchFamily="34" charset="0"/>
            </a:endParaRPr>
          </a:p>
        </p:txBody>
      </p:sp>
      <p:cxnSp>
        <p:nvCxnSpPr>
          <p:cNvPr id="214" name="OTLSHAPE_TB_00000000000000000000000000000000_Separator6"/>
          <p:cNvCxnSpPr/>
          <p:nvPr>
            <p:custDataLst>
              <p:tags r:id="rId24"/>
            </p:custDataLst>
          </p:nvPr>
        </p:nvCxnSpPr>
        <p:spPr>
          <a:xfrm>
            <a:off x="7146506" y="3136900"/>
            <a:ext cx="0" cy="2032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5" name="OTLSHAPE_TB_00000000000000000000000000000000_TimescaleInterval7"/>
          <p:cNvSpPr txBox="1"/>
          <p:nvPr>
            <p:custDataLst>
              <p:tags r:id="rId25"/>
            </p:custDataLst>
          </p:nvPr>
        </p:nvSpPr>
        <p:spPr>
          <a:xfrm>
            <a:off x="7210006" y="3145473"/>
            <a:ext cx="158185" cy="186055"/>
          </a:xfrm>
          <a:prstGeom prst="rect">
            <a:avLst/>
          </a:prstGeom>
          <a:noFill/>
        </p:spPr>
        <p:txBody>
          <a:bodyPr vert="horz" wrap="none" lIns="0" tIns="0" rIns="0" bIns="0" rtlCol="0" anchor="ctr" anchorCtr="0">
            <a:noAutofit/>
          </a:bodyPr>
          <a:lstStyle/>
          <a:p>
            <a:r>
              <a:rPr lang="en-US" sz="1200" spc="-20" smtClean="0">
                <a:solidFill>
                  <a:schemeClr val="lt1"/>
                </a:solidFill>
                <a:latin typeface="Calibri" panose="020F0502020204030204" pitchFamily="34" charset="0"/>
              </a:rPr>
              <a:t>Jul</a:t>
            </a:r>
            <a:endParaRPr lang="en-US" sz="1200" spc="-20">
              <a:solidFill>
                <a:schemeClr val="lt1"/>
              </a:solidFill>
              <a:latin typeface="Calibri" panose="020F0502020204030204" pitchFamily="34" charset="0"/>
            </a:endParaRPr>
          </a:p>
        </p:txBody>
      </p:sp>
      <p:sp>
        <p:nvSpPr>
          <p:cNvPr id="221" name="OTLSHAPE_T_5d95e5c394c2443196b66bc3fc89e0b9_Shape"/>
          <p:cNvSpPr/>
          <p:nvPr>
            <p:custDataLst>
              <p:tags r:id="rId26"/>
            </p:custDataLst>
          </p:nvPr>
        </p:nvSpPr>
        <p:spPr>
          <a:xfrm>
            <a:off x="1139326" y="3945255"/>
            <a:ext cx="508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OTLSHAPE_T_5d95e5c394c2443196b66bc3fc89e0b9_ShapePercentage" hidden="1"/>
          <p:cNvSpPr/>
          <p:nvPr>
            <p:custDataLst>
              <p:tags r:id="rId27"/>
            </p:custDataLst>
          </p:nvPr>
        </p:nvSpPr>
        <p:spPr>
          <a:xfrm>
            <a:off x="1139326" y="394525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OTLSHAPE_T_5d95e5c394c2443196b66bc3fc89e0b9_Duration" hidden="1"/>
          <p:cNvSpPr txBox="1"/>
          <p:nvPr>
            <p:custDataLst>
              <p:tags r:id="rId28"/>
            </p:custDataLst>
          </p:nvPr>
        </p:nvSpPr>
        <p:spPr>
          <a:xfrm>
            <a:off x="0" y="3945255"/>
            <a:ext cx="2794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panose="020F0502020204030204" pitchFamily="34" charset="0"/>
              </a:rPr>
              <a:t>1 day</a:t>
            </a:r>
            <a:endParaRPr lang="en-US" sz="1000">
              <a:solidFill>
                <a:schemeClr val="accent2"/>
              </a:solidFill>
              <a:latin typeface="Calibri" panose="020F0502020204030204" pitchFamily="34" charset="0"/>
            </a:endParaRPr>
          </a:p>
        </p:txBody>
      </p:sp>
      <p:sp>
        <p:nvSpPr>
          <p:cNvPr id="224" name="OTLSHAPE_T_5d95e5c394c2443196b66bc3fc89e0b9_TextPercentage" hidden="1"/>
          <p:cNvSpPr txBox="1"/>
          <p:nvPr>
            <p:custDataLst>
              <p:tags r:id="rId29"/>
            </p:custDataLst>
          </p:nvPr>
        </p:nvSpPr>
        <p:spPr>
          <a:xfrm>
            <a:off x="0" y="4100280"/>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panose="020F0502020204030204" pitchFamily="34" charset="0"/>
            </a:endParaRPr>
          </a:p>
        </p:txBody>
      </p:sp>
      <p:sp>
        <p:nvSpPr>
          <p:cNvPr id="225" name="OTLSHAPE_T_5d95e5c394c2443196b66bc3fc89e0b9_StartDate" hidden="1"/>
          <p:cNvSpPr txBox="1"/>
          <p:nvPr>
            <p:custDataLst>
              <p:tags r:id="rId30"/>
            </p:custDataLst>
          </p:nvPr>
        </p:nvSpPr>
        <p:spPr>
          <a:xfrm>
            <a:off x="0" y="41002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26" name="OTLSHAPE_T_5d95e5c394c2443196b66bc3fc89e0b9_EndDate" hidden="1"/>
          <p:cNvSpPr txBox="1"/>
          <p:nvPr>
            <p:custDataLst>
              <p:tags r:id="rId31"/>
            </p:custDataLst>
          </p:nvPr>
        </p:nvSpPr>
        <p:spPr>
          <a:xfrm>
            <a:off x="0" y="41002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27" name="OTLSHAPE_T_5d95e5c394c2443196b66bc3fc89e0b9_JoinedDate"/>
          <p:cNvSpPr txBox="1"/>
          <p:nvPr>
            <p:custDataLst>
              <p:tags r:id="rId32"/>
            </p:custDataLst>
          </p:nvPr>
        </p:nvSpPr>
        <p:spPr>
          <a:xfrm>
            <a:off x="1240926" y="3969343"/>
            <a:ext cx="495300" cy="155025"/>
          </a:xfrm>
          <a:prstGeom prst="rect">
            <a:avLst/>
          </a:prstGeom>
          <a:noFill/>
        </p:spPr>
        <p:txBody>
          <a:bodyPr vert="horz" wrap="square" lIns="0" tIns="0" rIns="0" bIns="0" rtlCol="0" anchor="ctr" anchorCtr="0">
            <a:spAutoFit/>
          </a:bodyPr>
          <a:lstStyle/>
          <a:p>
            <a:r>
              <a:rPr lang="en-US" sz="1000" spc="-8" smtClean="0">
                <a:solidFill>
                  <a:schemeClr val="dk2"/>
                </a:solidFill>
                <a:latin typeface="Calibri" panose="020F0502020204030204" pitchFamily="34" charset="0"/>
              </a:rPr>
              <a:t>1/7/2018</a:t>
            </a:r>
            <a:endParaRPr lang="en-US" sz="1000" spc="-8">
              <a:solidFill>
                <a:schemeClr val="dk2"/>
              </a:solidFill>
              <a:latin typeface="Calibri" panose="020F0502020204030204" pitchFamily="34" charset="0"/>
            </a:endParaRPr>
          </a:p>
        </p:txBody>
      </p:sp>
      <p:sp>
        <p:nvSpPr>
          <p:cNvPr id="228" name="OTLSHAPE_T_5d95e5c394c2443196b66bc3fc89e0b9_Title"/>
          <p:cNvSpPr txBox="1"/>
          <p:nvPr>
            <p:custDataLst>
              <p:tags r:id="rId33"/>
            </p:custDataLst>
          </p:nvPr>
        </p:nvSpPr>
        <p:spPr>
          <a:xfrm>
            <a:off x="127000" y="3961596"/>
            <a:ext cx="889000" cy="170519"/>
          </a:xfrm>
          <a:prstGeom prst="rect">
            <a:avLst/>
          </a:prstGeom>
          <a:noFill/>
        </p:spPr>
        <p:txBody>
          <a:bodyPr vert="horz" wrap="square" lIns="0" tIns="0" rIns="0" bIns="0" rtlCol="0" anchor="ctr" anchorCtr="0">
            <a:spAutoFit/>
          </a:bodyPr>
          <a:lstStyle/>
          <a:p>
            <a:r>
              <a:rPr lang="en-US" sz="1100" b="1" spc="-8" smtClean="0">
                <a:solidFill>
                  <a:schemeClr val="dk1"/>
                </a:solidFill>
                <a:latin typeface="Calibri" panose="020F0502020204030204" pitchFamily="34" charset="0"/>
              </a:rPr>
              <a:t>Project Kick Off</a:t>
            </a:r>
            <a:endParaRPr lang="en-US" sz="1100" b="1" spc="-8">
              <a:solidFill>
                <a:schemeClr val="dk1"/>
              </a:solidFill>
              <a:latin typeface="Calibri" panose="020F0502020204030204" pitchFamily="34" charset="0"/>
            </a:endParaRPr>
          </a:p>
        </p:txBody>
      </p:sp>
      <p:sp>
        <p:nvSpPr>
          <p:cNvPr id="229" name="OTLSHAPE_T_c60c84b435554e5a87597080ea5a7952_Shape"/>
          <p:cNvSpPr/>
          <p:nvPr>
            <p:custDataLst>
              <p:tags r:id="rId34"/>
            </p:custDataLst>
          </p:nvPr>
        </p:nvSpPr>
        <p:spPr>
          <a:xfrm>
            <a:off x="1928841" y="4211955"/>
            <a:ext cx="508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OTLSHAPE_T_c60c84b435554e5a87597080ea5a7952_ShapePercentage" hidden="1"/>
          <p:cNvSpPr/>
          <p:nvPr>
            <p:custDataLst>
              <p:tags r:id="rId35"/>
            </p:custDataLst>
          </p:nvPr>
        </p:nvSpPr>
        <p:spPr>
          <a:xfrm>
            <a:off x="1928841" y="421195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OTLSHAPE_T_c60c84b435554e5a87597080ea5a7952_Duration" hidden="1"/>
          <p:cNvSpPr txBox="1"/>
          <p:nvPr>
            <p:custDataLst>
              <p:tags r:id="rId36"/>
            </p:custDataLst>
          </p:nvPr>
        </p:nvSpPr>
        <p:spPr>
          <a:xfrm>
            <a:off x="0" y="4211955"/>
            <a:ext cx="2794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panose="020F0502020204030204" pitchFamily="34" charset="0"/>
              </a:rPr>
              <a:t>1 day</a:t>
            </a:r>
            <a:endParaRPr lang="en-US" sz="1000">
              <a:solidFill>
                <a:schemeClr val="accent2"/>
              </a:solidFill>
              <a:latin typeface="Calibri" panose="020F0502020204030204" pitchFamily="34" charset="0"/>
            </a:endParaRPr>
          </a:p>
        </p:txBody>
      </p:sp>
      <p:sp>
        <p:nvSpPr>
          <p:cNvPr id="232" name="OTLSHAPE_T_c60c84b435554e5a87597080ea5a7952_TextPercentage" hidden="1"/>
          <p:cNvSpPr txBox="1"/>
          <p:nvPr>
            <p:custDataLst>
              <p:tags r:id="rId37"/>
            </p:custDataLst>
          </p:nvPr>
        </p:nvSpPr>
        <p:spPr>
          <a:xfrm>
            <a:off x="0" y="4366980"/>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panose="020F0502020204030204" pitchFamily="34" charset="0"/>
            </a:endParaRPr>
          </a:p>
        </p:txBody>
      </p:sp>
      <p:sp>
        <p:nvSpPr>
          <p:cNvPr id="233" name="OTLSHAPE_T_c60c84b435554e5a87597080ea5a7952_StartDate" hidden="1"/>
          <p:cNvSpPr txBox="1"/>
          <p:nvPr>
            <p:custDataLst>
              <p:tags r:id="rId38"/>
            </p:custDataLst>
          </p:nvPr>
        </p:nvSpPr>
        <p:spPr>
          <a:xfrm>
            <a:off x="0" y="43669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34" name="OTLSHAPE_T_c60c84b435554e5a87597080ea5a7952_EndDate" hidden="1"/>
          <p:cNvSpPr txBox="1"/>
          <p:nvPr>
            <p:custDataLst>
              <p:tags r:id="rId39"/>
            </p:custDataLst>
          </p:nvPr>
        </p:nvSpPr>
        <p:spPr>
          <a:xfrm>
            <a:off x="0" y="43669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35" name="OTLSHAPE_T_c60c84b435554e5a87597080ea5a7952_JoinedDate"/>
          <p:cNvSpPr txBox="1"/>
          <p:nvPr>
            <p:custDataLst>
              <p:tags r:id="rId40"/>
            </p:custDataLst>
          </p:nvPr>
        </p:nvSpPr>
        <p:spPr>
          <a:xfrm>
            <a:off x="2030441" y="4236043"/>
            <a:ext cx="558800" cy="155025"/>
          </a:xfrm>
          <a:prstGeom prst="rect">
            <a:avLst/>
          </a:prstGeom>
          <a:noFill/>
        </p:spPr>
        <p:txBody>
          <a:bodyPr vert="horz" wrap="square" lIns="0" tIns="0" rIns="0" bIns="0" rtlCol="0" anchor="ctr" anchorCtr="0">
            <a:spAutoFit/>
          </a:bodyPr>
          <a:lstStyle/>
          <a:p>
            <a:r>
              <a:rPr lang="en-US" sz="1000" spc="-8" smtClean="0">
                <a:solidFill>
                  <a:schemeClr val="dk2"/>
                </a:solidFill>
                <a:latin typeface="Calibri" panose="020F0502020204030204" pitchFamily="34" charset="0"/>
              </a:rPr>
              <a:t>1/30/2018</a:t>
            </a:r>
            <a:endParaRPr lang="en-US" sz="1000" spc="-8">
              <a:solidFill>
                <a:schemeClr val="dk2"/>
              </a:solidFill>
              <a:latin typeface="Calibri" panose="020F0502020204030204" pitchFamily="34" charset="0"/>
            </a:endParaRPr>
          </a:p>
        </p:txBody>
      </p:sp>
      <p:sp>
        <p:nvSpPr>
          <p:cNvPr id="236" name="OTLSHAPE_T_c60c84b435554e5a87597080ea5a7952_Title"/>
          <p:cNvSpPr txBox="1"/>
          <p:nvPr>
            <p:custDataLst>
              <p:tags r:id="rId41"/>
            </p:custDataLst>
          </p:nvPr>
        </p:nvSpPr>
        <p:spPr>
          <a:xfrm>
            <a:off x="127000" y="4228296"/>
            <a:ext cx="1193800" cy="170519"/>
          </a:xfrm>
          <a:prstGeom prst="rect">
            <a:avLst/>
          </a:prstGeom>
          <a:noFill/>
        </p:spPr>
        <p:txBody>
          <a:bodyPr vert="horz" wrap="square" lIns="0" tIns="0" rIns="0" bIns="0" rtlCol="0" anchor="ctr" anchorCtr="0">
            <a:spAutoFit/>
          </a:bodyPr>
          <a:lstStyle/>
          <a:p>
            <a:r>
              <a:rPr lang="en-US" sz="1100" b="1" spc="-8" smtClean="0">
                <a:solidFill>
                  <a:schemeClr val="dk1"/>
                </a:solidFill>
                <a:latin typeface="Calibri" panose="020F0502020204030204" pitchFamily="34" charset="0"/>
              </a:rPr>
              <a:t>Work Group Kick Off</a:t>
            </a:r>
            <a:endParaRPr lang="en-US" sz="1100" b="1" spc="-8">
              <a:solidFill>
                <a:schemeClr val="dk1"/>
              </a:solidFill>
              <a:latin typeface="Calibri" panose="020F0502020204030204" pitchFamily="34" charset="0"/>
            </a:endParaRPr>
          </a:p>
        </p:txBody>
      </p:sp>
      <p:sp>
        <p:nvSpPr>
          <p:cNvPr id="237" name="OTLSHAPE_T_f13925f6337f4b52b303fee884f4b672_Shape"/>
          <p:cNvSpPr/>
          <p:nvPr>
            <p:custDataLst>
              <p:tags r:id="rId42"/>
            </p:custDataLst>
          </p:nvPr>
        </p:nvSpPr>
        <p:spPr>
          <a:xfrm>
            <a:off x="1997494" y="4478655"/>
            <a:ext cx="14859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OTLSHAPE_T_f13925f6337f4b52b303fee884f4b672_ShapePercentage" hidden="1"/>
          <p:cNvSpPr/>
          <p:nvPr>
            <p:custDataLst>
              <p:tags r:id="rId43"/>
            </p:custDataLst>
          </p:nvPr>
        </p:nvSpPr>
        <p:spPr>
          <a:xfrm>
            <a:off x="1997494" y="4478655"/>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OTLSHAPE_T_f13925f6337f4b52b303fee884f4b672_Duration" hidden="1"/>
          <p:cNvSpPr txBox="1"/>
          <p:nvPr>
            <p:custDataLst>
              <p:tags r:id="rId44"/>
            </p:custDataLst>
          </p:nvPr>
        </p:nvSpPr>
        <p:spPr>
          <a:xfrm>
            <a:off x="0" y="4478655"/>
            <a:ext cx="3937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panose="020F0502020204030204" pitchFamily="34" charset="0"/>
              </a:rPr>
              <a:t>43 days</a:t>
            </a:r>
            <a:endParaRPr lang="en-US" sz="1000">
              <a:solidFill>
                <a:schemeClr val="accent2"/>
              </a:solidFill>
              <a:latin typeface="Calibri" panose="020F0502020204030204" pitchFamily="34" charset="0"/>
            </a:endParaRPr>
          </a:p>
        </p:txBody>
      </p:sp>
      <p:sp>
        <p:nvSpPr>
          <p:cNvPr id="240" name="OTLSHAPE_T_f13925f6337f4b52b303fee884f4b672_TextPercentage" hidden="1"/>
          <p:cNvSpPr txBox="1"/>
          <p:nvPr>
            <p:custDataLst>
              <p:tags r:id="rId45"/>
            </p:custDataLst>
          </p:nvPr>
        </p:nvSpPr>
        <p:spPr>
          <a:xfrm>
            <a:off x="0" y="4633680"/>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panose="020F0502020204030204" pitchFamily="34" charset="0"/>
            </a:endParaRPr>
          </a:p>
        </p:txBody>
      </p:sp>
      <p:sp>
        <p:nvSpPr>
          <p:cNvPr id="241" name="OTLSHAPE_T_f13925f6337f4b52b303fee884f4b672_StartDate" hidden="1"/>
          <p:cNvSpPr txBox="1"/>
          <p:nvPr>
            <p:custDataLst>
              <p:tags r:id="rId46"/>
            </p:custDataLst>
          </p:nvPr>
        </p:nvSpPr>
        <p:spPr>
          <a:xfrm>
            <a:off x="0" y="46336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42" name="OTLSHAPE_T_f13925f6337f4b52b303fee884f4b672_EndDate" hidden="1"/>
          <p:cNvSpPr txBox="1"/>
          <p:nvPr>
            <p:custDataLst>
              <p:tags r:id="rId47"/>
            </p:custDataLst>
          </p:nvPr>
        </p:nvSpPr>
        <p:spPr>
          <a:xfrm>
            <a:off x="0" y="46336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43" name="OTLSHAPE_T_f13925f6337f4b52b303fee884f4b672_JoinedDate"/>
          <p:cNvSpPr txBox="1"/>
          <p:nvPr>
            <p:custDataLst>
              <p:tags r:id="rId48"/>
            </p:custDataLst>
          </p:nvPr>
        </p:nvSpPr>
        <p:spPr>
          <a:xfrm>
            <a:off x="3524321" y="4502743"/>
            <a:ext cx="1130300" cy="155025"/>
          </a:xfrm>
          <a:prstGeom prst="rect">
            <a:avLst/>
          </a:prstGeom>
          <a:noFill/>
        </p:spPr>
        <p:txBody>
          <a:bodyPr vert="horz" wrap="square" lIns="0" tIns="0" rIns="0" bIns="0" rtlCol="0" anchor="ctr" anchorCtr="0">
            <a:spAutoFit/>
          </a:bodyPr>
          <a:lstStyle/>
          <a:p>
            <a:r>
              <a:rPr lang="en-US" sz="1000" spc="-6" smtClean="0">
                <a:solidFill>
                  <a:schemeClr val="dk2"/>
                </a:solidFill>
                <a:latin typeface="Calibri" panose="020F0502020204030204" pitchFamily="34" charset="0"/>
              </a:rPr>
              <a:t>2/1/2018 - 3/15/2018</a:t>
            </a:r>
            <a:endParaRPr lang="en-US" sz="1000" spc="-6">
              <a:solidFill>
                <a:schemeClr val="dk2"/>
              </a:solidFill>
              <a:latin typeface="Calibri" panose="020F0502020204030204" pitchFamily="34" charset="0"/>
            </a:endParaRPr>
          </a:p>
        </p:txBody>
      </p:sp>
      <p:sp>
        <p:nvSpPr>
          <p:cNvPr id="244" name="OTLSHAPE_T_f13925f6337f4b52b303fee884f4b672_Title"/>
          <p:cNvSpPr txBox="1"/>
          <p:nvPr>
            <p:custDataLst>
              <p:tags r:id="rId49"/>
            </p:custDataLst>
          </p:nvPr>
        </p:nvSpPr>
        <p:spPr>
          <a:xfrm>
            <a:off x="127000" y="4494996"/>
            <a:ext cx="1473200" cy="170519"/>
          </a:xfrm>
          <a:prstGeom prst="rect">
            <a:avLst/>
          </a:prstGeom>
          <a:noFill/>
        </p:spPr>
        <p:txBody>
          <a:bodyPr vert="horz" wrap="square" lIns="0" tIns="0" rIns="0" bIns="0" rtlCol="0" anchor="ctr" anchorCtr="0">
            <a:spAutoFit/>
          </a:bodyPr>
          <a:lstStyle/>
          <a:p>
            <a:r>
              <a:rPr lang="en-US" sz="1100" b="1" spc="-6" smtClean="0">
                <a:solidFill>
                  <a:schemeClr val="dk1"/>
                </a:solidFill>
                <a:latin typeface="Calibri" panose="020F0502020204030204" pitchFamily="34" charset="0"/>
              </a:rPr>
              <a:t>First Certificate Identified</a:t>
            </a:r>
            <a:endParaRPr lang="en-US" sz="1100" b="1" spc="-6">
              <a:solidFill>
                <a:schemeClr val="dk1"/>
              </a:solidFill>
              <a:latin typeface="Calibri" panose="020F0502020204030204" pitchFamily="34" charset="0"/>
            </a:endParaRPr>
          </a:p>
        </p:txBody>
      </p:sp>
      <p:sp>
        <p:nvSpPr>
          <p:cNvPr id="245" name="OTLSHAPE_T_0ca8d382bd4e44c2908de1cbbbf3b93f_Shape"/>
          <p:cNvSpPr/>
          <p:nvPr>
            <p:custDataLst>
              <p:tags r:id="rId50"/>
            </p:custDataLst>
          </p:nvPr>
        </p:nvSpPr>
        <p:spPr>
          <a:xfrm>
            <a:off x="6082377" y="4798780"/>
            <a:ext cx="21336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OTLSHAPE_T_0ca8d382bd4e44c2908de1cbbbf3b93f_ShapePercentage" hidden="1"/>
          <p:cNvSpPr/>
          <p:nvPr>
            <p:custDataLst>
              <p:tags r:id="rId51"/>
            </p:custDataLst>
          </p:nvPr>
        </p:nvSpPr>
        <p:spPr>
          <a:xfrm>
            <a:off x="6082377" y="479878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OTLSHAPE_T_0ca8d382bd4e44c2908de1cbbbf3b93f_Duration" hidden="1"/>
          <p:cNvSpPr txBox="1"/>
          <p:nvPr>
            <p:custDataLst>
              <p:tags r:id="rId52"/>
            </p:custDataLst>
          </p:nvPr>
        </p:nvSpPr>
        <p:spPr>
          <a:xfrm>
            <a:off x="0" y="4745355"/>
            <a:ext cx="3937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panose="020F0502020204030204" pitchFamily="34" charset="0"/>
              </a:rPr>
              <a:t>62 days</a:t>
            </a:r>
            <a:endParaRPr lang="en-US" sz="1000">
              <a:solidFill>
                <a:schemeClr val="accent2"/>
              </a:solidFill>
              <a:latin typeface="Calibri" panose="020F0502020204030204" pitchFamily="34" charset="0"/>
            </a:endParaRPr>
          </a:p>
        </p:txBody>
      </p:sp>
      <p:sp>
        <p:nvSpPr>
          <p:cNvPr id="248" name="OTLSHAPE_T_0ca8d382bd4e44c2908de1cbbbf3b93f_TextPercentage" hidden="1"/>
          <p:cNvSpPr txBox="1"/>
          <p:nvPr>
            <p:custDataLst>
              <p:tags r:id="rId53"/>
            </p:custDataLst>
          </p:nvPr>
        </p:nvSpPr>
        <p:spPr>
          <a:xfrm>
            <a:off x="0" y="4900380"/>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panose="020F0502020204030204" pitchFamily="34" charset="0"/>
            </a:endParaRPr>
          </a:p>
        </p:txBody>
      </p:sp>
      <p:sp>
        <p:nvSpPr>
          <p:cNvPr id="249" name="OTLSHAPE_T_0ca8d382bd4e44c2908de1cbbbf3b93f_StartDate" hidden="1"/>
          <p:cNvSpPr txBox="1"/>
          <p:nvPr>
            <p:custDataLst>
              <p:tags r:id="rId54"/>
            </p:custDataLst>
          </p:nvPr>
        </p:nvSpPr>
        <p:spPr>
          <a:xfrm>
            <a:off x="0" y="49003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50" name="OTLSHAPE_T_0ca8d382bd4e44c2908de1cbbbf3b93f_EndDate" hidden="1"/>
          <p:cNvSpPr txBox="1"/>
          <p:nvPr>
            <p:custDataLst>
              <p:tags r:id="rId55"/>
            </p:custDataLst>
          </p:nvPr>
        </p:nvSpPr>
        <p:spPr>
          <a:xfrm>
            <a:off x="0" y="4900380"/>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51" name="OTLSHAPE_T_0ca8d382bd4e44c2908de1cbbbf3b93f_JoinedDate"/>
          <p:cNvSpPr txBox="1"/>
          <p:nvPr>
            <p:custDataLst>
              <p:tags r:id="rId56"/>
            </p:custDataLst>
          </p:nvPr>
        </p:nvSpPr>
        <p:spPr>
          <a:xfrm>
            <a:off x="8261411" y="4745355"/>
            <a:ext cx="647700" cy="310049"/>
          </a:xfrm>
          <a:prstGeom prst="rect">
            <a:avLst/>
          </a:prstGeom>
          <a:noFill/>
        </p:spPr>
        <p:txBody>
          <a:bodyPr vert="horz" wrap="square" lIns="0" tIns="0" rIns="0" bIns="0" rtlCol="0" anchor="ctr" anchorCtr="0">
            <a:spAutoFit/>
          </a:bodyPr>
          <a:lstStyle/>
          <a:p>
            <a:r>
              <a:rPr lang="en-US" sz="1000" smtClean="0">
                <a:solidFill>
                  <a:schemeClr val="dk2"/>
                </a:solidFill>
                <a:latin typeface="Calibri" panose="020F0502020204030204" pitchFamily="34" charset="0"/>
              </a:rPr>
              <a:t>5/31/2018 - 7/31/2018</a:t>
            </a:r>
            <a:endParaRPr lang="en-US" sz="1000">
              <a:solidFill>
                <a:schemeClr val="dk2"/>
              </a:solidFill>
              <a:latin typeface="Calibri" panose="020F0502020204030204" pitchFamily="34" charset="0"/>
            </a:endParaRPr>
          </a:p>
        </p:txBody>
      </p:sp>
      <p:sp>
        <p:nvSpPr>
          <p:cNvPr id="252" name="OTLSHAPE_T_0ca8d382bd4e44c2908de1cbbbf3b93f_Title"/>
          <p:cNvSpPr txBox="1"/>
          <p:nvPr>
            <p:custDataLst>
              <p:tags r:id="rId57"/>
            </p:custDataLst>
          </p:nvPr>
        </p:nvSpPr>
        <p:spPr>
          <a:xfrm>
            <a:off x="127000" y="4815120"/>
            <a:ext cx="2489200" cy="170519"/>
          </a:xfrm>
          <a:prstGeom prst="rect">
            <a:avLst/>
          </a:prstGeom>
          <a:noFill/>
        </p:spPr>
        <p:txBody>
          <a:bodyPr vert="horz" wrap="square" lIns="0" tIns="0" rIns="0" bIns="0" rtlCol="0" anchor="ctr" anchorCtr="0">
            <a:spAutoFit/>
          </a:bodyPr>
          <a:lstStyle/>
          <a:p>
            <a:r>
              <a:rPr lang="en-US" sz="1100" b="1" spc="-4" smtClean="0">
                <a:solidFill>
                  <a:schemeClr val="dk1"/>
                </a:solidFill>
                <a:latin typeface="Calibri" panose="020F0502020204030204" pitchFamily="34" charset="0"/>
              </a:rPr>
              <a:t>Badging and Certification Program Roll Out</a:t>
            </a:r>
            <a:endParaRPr lang="en-US" sz="1100" b="1" spc="-4">
              <a:solidFill>
                <a:schemeClr val="dk1"/>
              </a:solidFill>
              <a:latin typeface="Calibri" panose="020F0502020204030204" pitchFamily="34" charset="0"/>
            </a:endParaRPr>
          </a:p>
        </p:txBody>
      </p:sp>
      <p:sp>
        <p:nvSpPr>
          <p:cNvPr id="253" name="OTLSHAPE_T_7322f7f69bb8439395f29163e9346cd1_Shape"/>
          <p:cNvSpPr/>
          <p:nvPr>
            <p:custDataLst>
              <p:tags r:id="rId58"/>
            </p:custDataLst>
          </p:nvPr>
        </p:nvSpPr>
        <p:spPr>
          <a:xfrm>
            <a:off x="5052575" y="5172329"/>
            <a:ext cx="3162300" cy="203200"/>
          </a:xfrm>
          <a:prstGeom prst="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OTLSHAPE_T_7322f7f69bb8439395f29163e9346cd1_ShapePercentage" hidden="1"/>
          <p:cNvSpPr/>
          <p:nvPr>
            <p:custDataLst>
              <p:tags r:id="rId59"/>
            </p:custDataLst>
          </p:nvPr>
        </p:nvSpPr>
        <p:spPr>
          <a:xfrm>
            <a:off x="5052575" y="5172329"/>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OTLSHAPE_T_7322f7f69bb8439395f29163e9346cd1_Duration" hidden="1"/>
          <p:cNvSpPr txBox="1"/>
          <p:nvPr>
            <p:custDataLst>
              <p:tags r:id="rId60"/>
            </p:custDataLst>
          </p:nvPr>
        </p:nvSpPr>
        <p:spPr>
          <a:xfrm>
            <a:off x="0" y="5118904"/>
            <a:ext cx="393700" cy="155025"/>
          </a:xfrm>
          <a:prstGeom prst="rect">
            <a:avLst/>
          </a:prstGeom>
          <a:noFill/>
        </p:spPr>
        <p:txBody>
          <a:bodyPr vert="horz" wrap="square" lIns="0" tIns="0" rIns="0" bIns="0" rtlCol="0" anchor="ctr" anchorCtr="0">
            <a:spAutoFit/>
          </a:bodyPr>
          <a:lstStyle/>
          <a:p>
            <a:pPr algn="ctr"/>
            <a:r>
              <a:rPr lang="en-US" sz="1000" smtClean="0">
                <a:solidFill>
                  <a:schemeClr val="accent2"/>
                </a:solidFill>
                <a:latin typeface="Calibri" panose="020F0502020204030204" pitchFamily="34" charset="0"/>
              </a:rPr>
              <a:t>92 days</a:t>
            </a:r>
            <a:endParaRPr lang="en-US" sz="1000">
              <a:solidFill>
                <a:schemeClr val="accent2"/>
              </a:solidFill>
              <a:latin typeface="Calibri" panose="020F0502020204030204" pitchFamily="34" charset="0"/>
            </a:endParaRPr>
          </a:p>
        </p:txBody>
      </p:sp>
      <p:sp>
        <p:nvSpPr>
          <p:cNvPr id="256" name="OTLSHAPE_T_7322f7f69bb8439395f29163e9346cd1_TextPercentage" hidden="1"/>
          <p:cNvSpPr txBox="1"/>
          <p:nvPr>
            <p:custDataLst>
              <p:tags r:id="rId61"/>
            </p:custDataLst>
          </p:nvPr>
        </p:nvSpPr>
        <p:spPr>
          <a:xfrm>
            <a:off x="0" y="5273929"/>
            <a:ext cx="0" cy="153888"/>
          </a:xfrm>
          <a:prstGeom prst="rect">
            <a:avLst/>
          </a:prstGeom>
          <a:noFill/>
        </p:spPr>
        <p:txBody>
          <a:bodyPr vert="horz" wrap="square" lIns="0" tIns="0" rIns="0" bIns="0" rtlCol="0" anchor="ctr" anchorCtr="0">
            <a:spAutoFit/>
          </a:bodyPr>
          <a:lstStyle/>
          <a:p>
            <a:pPr algn="ctr"/>
            <a:endParaRPr lang="en-US" sz="1000">
              <a:solidFill>
                <a:schemeClr val="accent2"/>
              </a:solidFill>
              <a:latin typeface="Calibri" panose="020F0502020204030204" pitchFamily="34" charset="0"/>
            </a:endParaRPr>
          </a:p>
        </p:txBody>
      </p:sp>
      <p:sp>
        <p:nvSpPr>
          <p:cNvPr id="257" name="OTLSHAPE_T_7322f7f69bb8439395f29163e9346cd1_StartDate" hidden="1"/>
          <p:cNvSpPr txBox="1"/>
          <p:nvPr>
            <p:custDataLst>
              <p:tags r:id="rId62"/>
            </p:custDataLst>
          </p:nvPr>
        </p:nvSpPr>
        <p:spPr>
          <a:xfrm>
            <a:off x="0" y="5273929"/>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58" name="OTLSHAPE_T_7322f7f69bb8439395f29163e9346cd1_EndDate" hidden="1"/>
          <p:cNvSpPr txBox="1"/>
          <p:nvPr>
            <p:custDataLst>
              <p:tags r:id="rId63"/>
            </p:custDataLst>
          </p:nvPr>
        </p:nvSpPr>
        <p:spPr>
          <a:xfrm>
            <a:off x="0" y="5273929"/>
            <a:ext cx="0" cy="153888"/>
          </a:xfrm>
          <a:prstGeom prst="rect">
            <a:avLst/>
          </a:prstGeom>
          <a:noFill/>
        </p:spPr>
        <p:txBody>
          <a:bodyPr vert="horz" wrap="square" lIns="0" tIns="0" rIns="0" bIns="0" rtlCol="0" anchor="ctr" anchorCtr="0">
            <a:spAutoFit/>
          </a:bodyPr>
          <a:lstStyle/>
          <a:p>
            <a:pPr algn="ctr"/>
            <a:endParaRPr lang="en-US" sz="1000">
              <a:solidFill>
                <a:schemeClr val="dk2"/>
              </a:solidFill>
              <a:latin typeface="Calibri" panose="020F0502020204030204" pitchFamily="34" charset="0"/>
            </a:endParaRPr>
          </a:p>
        </p:txBody>
      </p:sp>
      <p:sp>
        <p:nvSpPr>
          <p:cNvPr id="259" name="OTLSHAPE_T_7322f7f69bb8439395f29163e9346cd1_JoinedDate"/>
          <p:cNvSpPr txBox="1"/>
          <p:nvPr>
            <p:custDataLst>
              <p:tags r:id="rId64"/>
            </p:custDataLst>
          </p:nvPr>
        </p:nvSpPr>
        <p:spPr>
          <a:xfrm>
            <a:off x="8261411" y="5120040"/>
            <a:ext cx="584200" cy="307777"/>
          </a:xfrm>
          <a:prstGeom prst="rect">
            <a:avLst/>
          </a:prstGeom>
          <a:noFill/>
        </p:spPr>
        <p:txBody>
          <a:bodyPr vert="horz" wrap="square" lIns="0" tIns="0" rIns="0" bIns="0" rtlCol="0" anchor="ctr" anchorCtr="0">
            <a:spAutoFit/>
          </a:bodyPr>
          <a:lstStyle/>
          <a:p>
            <a:r>
              <a:rPr lang="en-US" sz="1000" dirty="0" smtClean="0">
                <a:solidFill>
                  <a:schemeClr val="dk2"/>
                </a:solidFill>
                <a:latin typeface="Calibri" panose="020F0502020204030204" pitchFamily="34" charset="0"/>
              </a:rPr>
              <a:t>5/1/2018 - FY19</a:t>
            </a:r>
            <a:endParaRPr lang="en-US" sz="1000" dirty="0">
              <a:solidFill>
                <a:schemeClr val="dk2"/>
              </a:solidFill>
              <a:latin typeface="Calibri" panose="020F0502020204030204" pitchFamily="34" charset="0"/>
            </a:endParaRPr>
          </a:p>
        </p:txBody>
      </p:sp>
      <p:sp>
        <p:nvSpPr>
          <p:cNvPr id="260" name="OTLSHAPE_T_7322f7f69bb8439395f29163e9346cd1_Title"/>
          <p:cNvSpPr txBox="1"/>
          <p:nvPr>
            <p:custDataLst>
              <p:tags r:id="rId65"/>
            </p:custDataLst>
          </p:nvPr>
        </p:nvSpPr>
        <p:spPr>
          <a:xfrm>
            <a:off x="127000" y="5188670"/>
            <a:ext cx="3505200" cy="170519"/>
          </a:xfrm>
          <a:prstGeom prst="rect">
            <a:avLst/>
          </a:prstGeom>
          <a:noFill/>
        </p:spPr>
        <p:txBody>
          <a:bodyPr vert="horz" wrap="square" lIns="0" tIns="0" rIns="0" bIns="0" rtlCol="0" anchor="ctr" anchorCtr="0">
            <a:spAutoFit/>
          </a:bodyPr>
          <a:lstStyle/>
          <a:p>
            <a:r>
              <a:rPr lang="en-US" sz="1100" b="1" spc="-4" smtClean="0">
                <a:solidFill>
                  <a:schemeClr val="dk1"/>
                </a:solidFill>
                <a:latin typeface="Calibri" panose="020F0502020204030204" pitchFamily="34" charset="0"/>
              </a:rPr>
              <a:t>Development of additional learning experiences/Certificates</a:t>
            </a:r>
            <a:endParaRPr lang="en-US" sz="1100" b="1" spc="-4">
              <a:solidFill>
                <a:schemeClr val="dk1"/>
              </a:solidFill>
              <a:latin typeface="Calibri" panose="020F0502020204030204" pitchFamily="34" charset="0"/>
            </a:endParaRPr>
          </a:p>
        </p:txBody>
      </p:sp>
      <p:sp>
        <p:nvSpPr>
          <p:cNvPr id="66" name="Title 65"/>
          <p:cNvSpPr>
            <a:spLocks noGrp="1"/>
          </p:cNvSpPr>
          <p:nvPr>
            <p:ph type="title"/>
          </p:nvPr>
        </p:nvSpPr>
        <p:spPr/>
        <p:txBody>
          <a:bodyPr/>
          <a:lstStyle/>
          <a:p>
            <a:r>
              <a:rPr lang="en-US" dirty="0" smtClean="0"/>
              <a:t>Badging and Certification Project - Timeline Review</a:t>
            </a:r>
            <a:endParaRPr lang="en-US" dirty="0"/>
          </a:p>
        </p:txBody>
      </p:sp>
    </p:spTree>
    <p:custDataLst>
      <p:tags r:id="rId1"/>
    </p:custDataLst>
    <p:extLst>
      <p:ext uri="{BB962C8B-B14F-4D97-AF65-F5344CB8AC3E}">
        <p14:creationId xmlns:p14="http://schemas.microsoft.com/office/powerpoint/2010/main" val="114264143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Gap Analysis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Priorities</a:t>
            </a:r>
            <a:endParaRPr lang="en-US" dirty="0"/>
          </a:p>
          <a:p>
            <a:pPr lvl="1"/>
            <a:r>
              <a:rPr lang="en-US" sz="2200" dirty="0"/>
              <a:t>Organizing &amp; Planning (25%)</a:t>
            </a:r>
          </a:p>
          <a:p>
            <a:pPr lvl="1"/>
            <a:r>
              <a:rPr lang="en-US" sz="2200" dirty="0"/>
              <a:t>Conflict Resolution (25%)</a:t>
            </a:r>
          </a:p>
          <a:p>
            <a:pPr lvl="1"/>
            <a:r>
              <a:rPr lang="en-US" sz="2200" dirty="0"/>
              <a:t>Problem-Solving (16%)</a:t>
            </a:r>
          </a:p>
          <a:p>
            <a:pPr lvl="1"/>
            <a:r>
              <a:rPr lang="en-US" sz="2200" dirty="0"/>
              <a:t>Diversity (16%)</a:t>
            </a:r>
          </a:p>
          <a:p>
            <a:pPr lvl="1"/>
            <a:r>
              <a:rPr lang="en-US" sz="2200" dirty="0"/>
              <a:t>Customer Service (10%)</a:t>
            </a:r>
          </a:p>
          <a:p>
            <a:pPr lvl="1"/>
            <a:r>
              <a:rPr lang="en-US" sz="2200" dirty="0"/>
              <a:t>Building and Maintaining Cross-functional Networks (8%)</a:t>
            </a:r>
          </a:p>
          <a:p>
            <a:r>
              <a:rPr lang="en-US" dirty="0" smtClean="0"/>
              <a:t>Next Steps</a:t>
            </a:r>
            <a:endParaRPr lang="en-US" dirty="0"/>
          </a:p>
          <a:p>
            <a:pPr lvl="1"/>
            <a:r>
              <a:rPr lang="en-US" sz="2200" dirty="0"/>
              <a:t>Review priority topics for possible inclusion in future certificates (March/April)</a:t>
            </a:r>
          </a:p>
          <a:p>
            <a:pPr lvl="1"/>
            <a:r>
              <a:rPr lang="en-US" sz="2200" dirty="0"/>
              <a:t>Outline courses/topics for several future certificate options (April/May)</a:t>
            </a:r>
          </a:p>
          <a:p>
            <a:pPr lvl="1"/>
            <a:r>
              <a:rPr lang="en-US" sz="2200" dirty="0"/>
              <a:t>Prioritize future certificates (May/June)</a:t>
            </a:r>
          </a:p>
          <a:p>
            <a:pPr lvl="1"/>
            <a:r>
              <a:rPr lang="en-US" sz="2200" dirty="0"/>
              <a:t>Create future certificate(s) (July+)</a:t>
            </a:r>
          </a:p>
          <a:p>
            <a:endParaRPr lang="en-US" dirty="0"/>
          </a:p>
        </p:txBody>
      </p:sp>
    </p:spTree>
    <p:custDataLst>
      <p:tags r:id="rId1"/>
    </p:custDataLst>
    <p:extLst>
      <p:ext uri="{BB962C8B-B14F-4D97-AF65-F5344CB8AC3E}">
        <p14:creationId xmlns:p14="http://schemas.microsoft.com/office/powerpoint/2010/main" val="41808042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628650" y="1516144"/>
            <a:ext cx="3886200" cy="4351338"/>
          </a:xfrm>
        </p:spPr>
        <p:txBody>
          <a:bodyPr>
            <a:normAutofit fontScale="55000" lnSpcReduction="20000"/>
          </a:bodyPr>
          <a:lstStyle/>
          <a:p>
            <a:pPr marL="0" indent="0">
              <a:lnSpc>
                <a:spcPct val="120000"/>
              </a:lnSpc>
              <a:buNone/>
            </a:pPr>
            <a:r>
              <a:rPr lang="en-US" sz="3200" b="1" dirty="0"/>
              <a:t>5 Core Requirements + 2 Purchasing Electives + 4 General Electives</a:t>
            </a:r>
            <a:endParaRPr lang="en-US" sz="3200" dirty="0"/>
          </a:p>
          <a:p>
            <a:pPr marL="0" indent="0">
              <a:lnSpc>
                <a:spcPct val="120000"/>
              </a:lnSpc>
              <a:buNone/>
            </a:pPr>
            <a:r>
              <a:rPr lang="en-US" sz="3200" b="1" u="sng" dirty="0"/>
              <a:t>Core Requirements</a:t>
            </a:r>
          </a:p>
          <a:p>
            <a:pPr>
              <a:lnSpc>
                <a:spcPct val="120000"/>
              </a:lnSpc>
              <a:spcBef>
                <a:spcPts val="0"/>
              </a:spcBef>
            </a:pPr>
            <a:r>
              <a:rPr lang="en-US" sz="3300" dirty="0"/>
              <a:t>Purchasing Policies &amp; Procedures</a:t>
            </a:r>
          </a:p>
          <a:p>
            <a:pPr>
              <a:lnSpc>
                <a:spcPct val="120000"/>
              </a:lnSpc>
              <a:spcBef>
                <a:spcPts val="0"/>
              </a:spcBef>
            </a:pPr>
            <a:r>
              <a:rPr lang="en-US" sz="3300" dirty="0" err="1" smtClean="0"/>
              <a:t>Pcard</a:t>
            </a:r>
            <a:r>
              <a:rPr lang="en-US" sz="3300" dirty="0" smtClean="0"/>
              <a:t> </a:t>
            </a:r>
            <a:r>
              <a:rPr lang="en-US" sz="3300" dirty="0"/>
              <a:t>Policies &amp; Processes for Users</a:t>
            </a:r>
          </a:p>
          <a:p>
            <a:pPr>
              <a:lnSpc>
                <a:spcPct val="120000"/>
              </a:lnSpc>
              <a:spcBef>
                <a:spcPts val="0"/>
              </a:spcBef>
            </a:pPr>
            <a:r>
              <a:rPr lang="en-US" sz="3300" dirty="0" err="1"/>
              <a:t>Bobcat</a:t>
            </a:r>
            <a:r>
              <a:rPr lang="en-US" sz="3300" i="1" dirty="0" err="1"/>
              <a:t>BUY</a:t>
            </a:r>
            <a:r>
              <a:rPr lang="en-US" sz="3300" dirty="0"/>
              <a:t> </a:t>
            </a:r>
            <a:r>
              <a:rPr lang="en-US" sz="3300" dirty="0" smtClean="0"/>
              <a:t>Shopper</a:t>
            </a:r>
            <a:endParaRPr lang="en-US" sz="3300" dirty="0">
              <a:solidFill>
                <a:srgbClr val="0000FF"/>
              </a:solidFill>
            </a:endParaRPr>
          </a:p>
          <a:p>
            <a:pPr>
              <a:lnSpc>
                <a:spcPct val="120000"/>
              </a:lnSpc>
              <a:spcBef>
                <a:spcPts val="0"/>
              </a:spcBef>
            </a:pPr>
            <a:r>
              <a:rPr lang="en-US" sz="3300" dirty="0"/>
              <a:t>Concur </a:t>
            </a:r>
            <a:endParaRPr lang="en-US" sz="3300" dirty="0" smtClean="0"/>
          </a:p>
          <a:p>
            <a:pPr>
              <a:lnSpc>
                <a:spcPct val="120000"/>
              </a:lnSpc>
              <a:spcBef>
                <a:spcPts val="0"/>
              </a:spcBef>
            </a:pPr>
            <a:r>
              <a:rPr lang="en-US" sz="3300" dirty="0" smtClean="0"/>
              <a:t>Chart of Accounts </a:t>
            </a:r>
            <a:r>
              <a:rPr lang="en-US" sz="3300" dirty="0"/>
              <a:t>Fundamentals</a:t>
            </a:r>
          </a:p>
          <a:p>
            <a:pPr marL="0" indent="0">
              <a:lnSpc>
                <a:spcPct val="120000"/>
              </a:lnSpc>
              <a:buNone/>
            </a:pPr>
            <a:r>
              <a:rPr lang="en-US" sz="3200" b="1" u="sng" dirty="0"/>
              <a:t>Purchasing Focused Electives </a:t>
            </a:r>
            <a:r>
              <a:rPr lang="en-US" sz="2500" b="1" u="sng" dirty="0"/>
              <a:t>(2 of the following)</a:t>
            </a:r>
            <a:endParaRPr lang="en-US" sz="2500" dirty="0"/>
          </a:p>
          <a:p>
            <a:pPr>
              <a:lnSpc>
                <a:spcPct val="120000"/>
              </a:lnSpc>
              <a:spcBef>
                <a:spcPts val="0"/>
              </a:spcBef>
            </a:pPr>
            <a:r>
              <a:rPr lang="en-US" sz="3300" dirty="0" smtClean="0"/>
              <a:t>Contracting &amp; Buying</a:t>
            </a:r>
            <a:endParaRPr lang="en-US" sz="3300" dirty="0">
              <a:solidFill>
                <a:srgbClr val="0000FF"/>
              </a:solidFill>
            </a:endParaRPr>
          </a:p>
          <a:p>
            <a:pPr>
              <a:lnSpc>
                <a:spcPct val="120000"/>
              </a:lnSpc>
              <a:spcBef>
                <a:spcPts val="0"/>
              </a:spcBef>
            </a:pPr>
            <a:r>
              <a:rPr lang="en-US" sz="3300" dirty="0" err="1" smtClean="0"/>
              <a:t>Pcard</a:t>
            </a:r>
            <a:r>
              <a:rPr lang="en-US" sz="3300" dirty="0" smtClean="0"/>
              <a:t> </a:t>
            </a:r>
            <a:r>
              <a:rPr lang="en-US" sz="3300" dirty="0"/>
              <a:t>Approvers </a:t>
            </a:r>
          </a:p>
          <a:p>
            <a:pPr>
              <a:lnSpc>
                <a:spcPct val="120000"/>
              </a:lnSpc>
              <a:spcBef>
                <a:spcPts val="0"/>
              </a:spcBef>
            </a:pPr>
            <a:r>
              <a:rPr lang="en-US" sz="3300" dirty="0"/>
              <a:t>Booking Individual Travel</a:t>
            </a:r>
          </a:p>
          <a:p>
            <a:pPr>
              <a:lnSpc>
                <a:spcPct val="120000"/>
              </a:lnSpc>
              <a:spcBef>
                <a:spcPts val="0"/>
              </a:spcBef>
            </a:pPr>
            <a:r>
              <a:rPr lang="en-US" sz="3300" dirty="0"/>
              <a:t>Booking Group </a:t>
            </a:r>
            <a:r>
              <a:rPr lang="en-US" sz="3300" dirty="0" smtClean="0"/>
              <a:t>Travel</a:t>
            </a:r>
            <a:endParaRPr lang="en-US" sz="3300" dirty="0"/>
          </a:p>
        </p:txBody>
      </p:sp>
      <p:sp>
        <p:nvSpPr>
          <p:cNvPr id="5" name="Content Placeholder 4"/>
          <p:cNvSpPr>
            <a:spLocks noGrp="1"/>
          </p:cNvSpPr>
          <p:nvPr>
            <p:ph sz="half" idx="2"/>
          </p:nvPr>
        </p:nvSpPr>
        <p:spPr>
          <a:xfrm>
            <a:off x="4629149" y="1516143"/>
            <a:ext cx="4191465" cy="4613905"/>
          </a:xfrm>
        </p:spPr>
        <p:txBody>
          <a:bodyPr>
            <a:normAutofit fontScale="70000" lnSpcReduction="20000"/>
          </a:bodyPr>
          <a:lstStyle/>
          <a:p>
            <a:pPr marL="0" indent="0">
              <a:lnSpc>
                <a:spcPct val="120000"/>
              </a:lnSpc>
              <a:buNone/>
            </a:pPr>
            <a:r>
              <a:rPr lang="en-US" sz="2600" b="1" u="sng" dirty="0"/>
              <a:t>General Electives </a:t>
            </a:r>
            <a:r>
              <a:rPr lang="en-US" sz="2000" b="1" u="sng" dirty="0"/>
              <a:t>(4 of the following not already taken)</a:t>
            </a:r>
          </a:p>
          <a:p>
            <a:pPr>
              <a:lnSpc>
                <a:spcPct val="120000"/>
              </a:lnSpc>
              <a:spcBef>
                <a:spcPts val="0"/>
              </a:spcBef>
            </a:pPr>
            <a:r>
              <a:rPr lang="en-US" sz="2900" dirty="0"/>
              <a:t>Contracting &amp; Buying</a:t>
            </a:r>
          </a:p>
          <a:p>
            <a:pPr>
              <a:lnSpc>
                <a:spcPct val="120000"/>
              </a:lnSpc>
              <a:spcBef>
                <a:spcPts val="0"/>
              </a:spcBef>
            </a:pPr>
            <a:r>
              <a:rPr lang="en-US" sz="2900" dirty="0" err="1" smtClean="0"/>
              <a:t>Pcard</a:t>
            </a:r>
            <a:r>
              <a:rPr lang="en-US" sz="2900" dirty="0" smtClean="0"/>
              <a:t> </a:t>
            </a:r>
            <a:r>
              <a:rPr lang="en-US" sz="2900" dirty="0"/>
              <a:t>Approvers</a:t>
            </a:r>
          </a:p>
          <a:p>
            <a:pPr>
              <a:lnSpc>
                <a:spcPct val="120000"/>
              </a:lnSpc>
              <a:spcBef>
                <a:spcPts val="0"/>
              </a:spcBef>
            </a:pPr>
            <a:r>
              <a:rPr lang="en-US" sz="2900" dirty="0"/>
              <a:t>Booking Individual Travel</a:t>
            </a:r>
          </a:p>
          <a:p>
            <a:pPr>
              <a:lnSpc>
                <a:spcPct val="120000"/>
              </a:lnSpc>
              <a:spcBef>
                <a:spcPts val="0"/>
              </a:spcBef>
            </a:pPr>
            <a:r>
              <a:rPr lang="en-US" sz="2900" dirty="0"/>
              <a:t>Booking Group Travel</a:t>
            </a:r>
          </a:p>
          <a:p>
            <a:pPr>
              <a:lnSpc>
                <a:spcPct val="120000"/>
              </a:lnSpc>
              <a:spcBef>
                <a:spcPts val="0"/>
              </a:spcBef>
            </a:pPr>
            <a:r>
              <a:rPr lang="en-US" sz="2900" dirty="0"/>
              <a:t>Grants Accounting </a:t>
            </a:r>
            <a:r>
              <a:rPr lang="en-US" sz="2900" dirty="0" smtClean="0"/>
              <a:t>Fundamentals</a:t>
            </a:r>
            <a:endParaRPr lang="en-US" sz="1400" dirty="0">
              <a:solidFill>
                <a:srgbClr val="0000FF"/>
              </a:solidFill>
            </a:endParaRPr>
          </a:p>
          <a:p>
            <a:pPr lvl="0">
              <a:lnSpc>
                <a:spcPct val="120000"/>
              </a:lnSpc>
              <a:spcBef>
                <a:spcPts val="0"/>
              </a:spcBef>
            </a:pPr>
            <a:r>
              <a:rPr lang="en-US" sz="2900" dirty="0"/>
              <a:t>Foundation &amp; Endowment </a:t>
            </a:r>
            <a:r>
              <a:rPr lang="en-US" sz="2900" dirty="0" smtClean="0"/>
              <a:t>Accounting</a:t>
            </a:r>
            <a:endParaRPr lang="en-US" sz="1400" dirty="0"/>
          </a:p>
          <a:p>
            <a:pPr>
              <a:lnSpc>
                <a:spcPct val="120000"/>
              </a:lnSpc>
              <a:spcBef>
                <a:spcPts val="0"/>
              </a:spcBef>
            </a:pPr>
            <a:r>
              <a:rPr lang="en-US" sz="2900" dirty="0" smtClean="0"/>
              <a:t>Accounting Fundamentals</a:t>
            </a:r>
            <a:endParaRPr lang="en-US" sz="2900" dirty="0"/>
          </a:p>
          <a:p>
            <a:pPr>
              <a:lnSpc>
                <a:spcPct val="120000"/>
              </a:lnSpc>
              <a:spcBef>
                <a:spcPts val="0"/>
              </a:spcBef>
            </a:pPr>
            <a:r>
              <a:rPr lang="en-US" sz="2900" dirty="0" smtClean="0"/>
              <a:t>Budgeting &amp; Accounting at OHIO</a:t>
            </a:r>
          </a:p>
          <a:p>
            <a:pPr>
              <a:lnSpc>
                <a:spcPct val="120000"/>
              </a:lnSpc>
              <a:spcBef>
                <a:spcPts val="0"/>
              </a:spcBef>
            </a:pPr>
            <a:r>
              <a:rPr lang="en-US" sz="2900" dirty="0" smtClean="0"/>
              <a:t>OBI </a:t>
            </a:r>
            <a:r>
              <a:rPr lang="en-US" sz="2900" dirty="0"/>
              <a:t>Reporting Fundamentals &amp; </a:t>
            </a:r>
            <a:r>
              <a:rPr lang="en-US" sz="2900" dirty="0" smtClean="0"/>
              <a:t>Excel</a:t>
            </a:r>
            <a:endParaRPr lang="en-US" sz="1400" dirty="0">
              <a:solidFill>
                <a:srgbClr val="0000FF"/>
              </a:solidFill>
            </a:endParaRPr>
          </a:p>
          <a:p>
            <a:pPr>
              <a:lnSpc>
                <a:spcPct val="120000"/>
              </a:lnSpc>
              <a:spcBef>
                <a:spcPts val="0"/>
              </a:spcBef>
            </a:pPr>
            <a:r>
              <a:rPr lang="en-US" sz="2900" dirty="0" err="1" smtClean="0"/>
              <a:t>Bobcat</a:t>
            </a:r>
            <a:r>
              <a:rPr lang="en-US" sz="2900" i="1" dirty="0" err="1" smtClean="0"/>
              <a:t>BUY</a:t>
            </a:r>
            <a:r>
              <a:rPr lang="en-US" sz="2900" dirty="0" smtClean="0"/>
              <a:t> Approver</a:t>
            </a:r>
            <a:endParaRPr lang="en-US" sz="1400" dirty="0">
              <a:solidFill>
                <a:srgbClr val="0000FF"/>
              </a:solidFill>
            </a:endParaRPr>
          </a:p>
        </p:txBody>
      </p:sp>
      <p:sp>
        <p:nvSpPr>
          <p:cNvPr id="2" name="Title 1"/>
          <p:cNvSpPr>
            <a:spLocks noGrp="1"/>
          </p:cNvSpPr>
          <p:nvPr>
            <p:ph type="title"/>
          </p:nvPr>
        </p:nvSpPr>
        <p:spPr/>
        <p:txBody>
          <a:bodyPr>
            <a:normAutofit/>
          </a:bodyPr>
          <a:lstStyle/>
          <a:p>
            <a:r>
              <a:rPr lang="en-US" sz="3200" dirty="0" smtClean="0"/>
              <a:t>Purchasing Certificate</a:t>
            </a:r>
            <a:endParaRPr lang="en-US" sz="3200" dirty="0"/>
          </a:p>
        </p:txBody>
      </p:sp>
    </p:spTree>
    <p:custDataLst>
      <p:tags r:id="rId1"/>
    </p:custDataLst>
    <p:extLst>
      <p:ext uri="{BB962C8B-B14F-4D97-AF65-F5344CB8AC3E}">
        <p14:creationId xmlns:p14="http://schemas.microsoft.com/office/powerpoint/2010/main" val="31838162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628650" y="1604662"/>
            <a:ext cx="3886200" cy="4383544"/>
          </a:xfrm>
        </p:spPr>
        <p:txBody>
          <a:bodyPr>
            <a:normAutofit fontScale="47500" lnSpcReduction="20000"/>
          </a:bodyPr>
          <a:lstStyle/>
          <a:p>
            <a:pPr marL="0" indent="0">
              <a:lnSpc>
                <a:spcPct val="120000"/>
              </a:lnSpc>
              <a:spcBef>
                <a:spcPts val="0"/>
              </a:spcBef>
              <a:buNone/>
            </a:pPr>
            <a:r>
              <a:rPr lang="en-US" sz="3800" b="1" dirty="0"/>
              <a:t>4 Core Requirements + 2 Accounting Electives + 5 General </a:t>
            </a:r>
            <a:r>
              <a:rPr lang="en-US" sz="3800" b="1" dirty="0" smtClean="0"/>
              <a:t>Electives</a:t>
            </a:r>
          </a:p>
          <a:p>
            <a:pPr marL="0" indent="0">
              <a:lnSpc>
                <a:spcPct val="120000"/>
              </a:lnSpc>
              <a:spcBef>
                <a:spcPts val="0"/>
              </a:spcBef>
              <a:buNone/>
            </a:pPr>
            <a:endParaRPr lang="en-US" sz="1700" dirty="0"/>
          </a:p>
          <a:p>
            <a:pPr marL="0" indent="0">
              <a:lnSpc>
                <a:spcPct val="120000"/>
              </a:lnSpc>
              <a:spcBef>
                <a:spcPts val="0"/>
              </a:spcBef>
              <a:buNone/>
            </a:pPr>
            <a:r>
              <a:rPr lang="en-US" sz="3800" b="1" u="sng" dirty="0"/>
              <a:t>Core Requirements</a:t>
            </a:r>
          </a:p>
          <a:p>
            <a:pPr>
              <a:lnSpc>
                <a:spcPct val="120000"/>
              </a:lnSpc>
              <a:spcBef>
                <a:spcPts val="0"/>
              </a:spcBef>
            </a:pPr>
            <a:r>
              <a:rPr lang="en-US" sz="3800" dirty="0"/>
              <a:t>Accounting </a:t>
            </a:r>
            <a:r>
              <a:rPr lang="en-US" sz="3800" dirty="0" smtClean="0"/>
              <a:t>Fundamentals</a:t>
            </a:r>
            <a:endParaRPr lang="en-US" sz="3800" dirty="0"/>
          </a:p>
          <a:p>
            <a:pPr>
              <a:lnSpc>
                <a:spcPct val="120000"/>
              </a:lnSpc>
              <a:spcBef>
                <a:spcPts val="0"/>
              </a:spcBef>
            </a:pPr>
            <a:r>
              <a:rPr lang="en-US" sz="3800" dirty="0" smtClean="0"/>
              <a:t>Chart of Accounts </a:t>
            </a:r>
            <a:r>
              <a:rPr lang="en-US" sz="3800" dirty="0"/>
              <a:t>Fundamentals</a:t>
            </a:r>
          </a:p>
          <a:p>
            <a:pPr lvl="0">
              <a:lnSpc>
                <a:spcPct val="120000"/>
              </a:lnSpc>
              <a:spcBef>
                <a:spcPts val="0"/>
              </a:spcBef>
            </a:pPr>
            <a:r>
              <a:rPr lang="en-US" sz="3800" dirty="0" smtClean="0">
                <a:solidFill>
                  <a:prstClr val="black"/>
                </a:solidFill>
              </a:rPr>
              <a:t>Budgeting &amp; Accounting at OHIO</a:t>
            </a:r>
            <a:endParaRPr lang="en-US" sz="3800" dirty="0"/>
          </a:p>
          <a:p>
            <a:pPr>
              <a:lnSpc>
                <a:spcPct val="120000"/>
              </a:lnSpc>
              <a:spcBef>
                <a:spcPts val="0"/>
              </a:spcBef>
            </a:pPr>
            <a:r>
              <a:rPr lang="en-US" sz="3800" dirty="0"/>
              <a:t>OBI Reporting Fundamentals &amp; Excel</a:t>
            </a:r>
          </a:p>
          <a:p>
            <a:pPr marL="0" indent="0">
              <a:lnSpc>
                <a:spcPct val="120000"/>
              </a:lnSpc>
              <a:spcBef>
                <a:spcPts val="0"/>
              </a:spcBef>
              <a:buNone/>
            </a:pPr>
            <a:endParaRPr lang="en-US" sz="1700" b="1" u="sng" dirty="0"/>
          </a:p>
          <a:p>
            <a:pPr marL="0" indent="0">
              <a:lnSpc>
                <a:spcPct val="120000"/>
              </a:lnSpc>
              <a:spcBef>
                <a:spcPts val="0"/>
              </a:spcBef>
              <a:buNone/>
            </a:pPr>
            <a:r>
              <a:rPr lang="en-US" sz="3800" b="1" u="sng" dirty="0"/>
              <a:t>Accounting Focused Electives </a:t>
            </a:r>
            <a:r>
              <a:rPr lang="en-US" sz="2900" b="1" u="sng" dirty="0"/>
              <a:t>(2 of the following)</a:t>
            </a:r>
            <a:endParaRPr lang="en-US" sz="3800" b="1" u="sng" dirty="0"/>
          </a:p>
          <a:p>
            <a:pPr lvl="0">
              <a:lnSpc>
                <a:spcPct val="120000"/>
              </a:lnSpc>
              <a:spcBef>
                <a:spcPts val="0"/>
              </a:spcBef>
            </a:pPr>
            <a:r>
              <a:rPr lang="en-US" sz="3800" dirty="0">
                <a:solidFill>
                  <a:prstClr val="black"/>
                </a:solidFill>
              </a:rPr>
              <a:t>Grants Accounting </a:t>
            </a:r>
            <a:r>
              <a:rPr lang="en-US" sz="3800" dirty="0" smtClean="0">
                <a:solidFill>
                  <a:prstClr val="black"/>
                </a:solidFill>
              </a:rPr>
              <a:t>Fundamentals</a:t>
            </a:r>
            <a:endParaRPr lang="en-US" sz="3800" dirty="0">
              <a:solidFill>
                <a:srgbClr val="0000FF"/>
              </a:solidFill>
            </a:endParaRPr>
          </a:p>
          <a:p>
            <a:pPr lvl="0">
              <a:lnSpc>
                <a:spcPct val="120000"/>
              </a:lnSpc>
              <a:spcBef>
                <a:spcPts val="0"/>
              </a:spcBef>
            </a:pPr>
            <a:r>
              <a:rPr lang="en-US" sz="3800" dirty="0">
                <a:solidFill>
                  <a:prstClr val="black"/>
                </a:solidFill>
              </a:rPr>
              <a:t>Foundation &amp; Endowment </a:t>
            </a:r>
            <a:r>
              <a:rPr lang="en-US" sz="3800" dirty="0" smtClean="0">
                <a:solidFill>
                  <a:prstClr val="black"/>
                </a:solidFill>
              </a:rPr>
              <a:t>Accounting</a:t>
            </a:r>
            <a:endParaRPr lang="en-US" sz="3800" dirty="0">
              <a:solidFill>
                <a:prstClr val="black"/>
              </a:solidFill>
            </a:endParaRPr>
          </a:p>
          <a:p>
            <a:pPr lvl="0">
              <a:lnSpc>
                <a:spcPct val="120000"/>
              </a:lnSpc>
              <a:spcBef>
                <a:spcPts val="0"/>
              </a:spcBef>
            </a:pPr>
            <a:r>
              <a:rPr lang="en-US" sz="3800" dirty="0">
                <a:solidFill>
                  <a:prstClr val="black"/>
                </a:solidFill>
              </a:rPr>
              <a:t>Internal Awards </a:t>
            </a:r>
            <a:endParaRPr lang="en-US" sz="3800" dirty="0" smtClean="0">
              <a:solidFill>
                <a:prstClr val="black"/>
              </a:solidFill>
            </a:endParaRPr>
          </a:p>
          <a:p>
            <a:pPr lvl="0">
              <a:lnSpc>
                <a:spcPct val="120000"/>
              </a:lnSpc>
              <a:spcBef>
                <a:spcPts val="0"/>
              </a:spcBef>
            </a:pPr>
            <a:r>
              <a:rPr lang="en-US" sz="3800" dirty="0" smtClean="0"/>
              <a:t>Cash </a:t>
            </a:r>
            <a:r>
              <a:rPr lang="en-US" sz="3800" dirty="0"/>
              <a:t>Management &amp; PCI </a:t>
            </a:r>
            <a:r>
              <a:rPr lang="en-US" sz="3800" dirty="0" smtClean="0"/>
              <a:t>Compliance</a:t>
            </a:r>
            <a:endParaRPr lang="en-US" sz="3800" dirty="0"/>
          </a:p>
        </p:txBody>
      </p:sp>
      <p:sp>
        <p:nvSpPr>
          <p:cNvPr id="3" name="Content Placeholder 2"/>
          <p:cNvSpPr>
            <a:spLocks noGrp="1"/>
          </p:cNvSpPr>
          <p:nvPr>
            <p:ph sz="half" idx="2"/>
          </p:nvPr>
        </p:nvSpPr>
        <p:spPr>
          <a:xfrm>
            <a:off x="4629149" y="1604662"/>
            <a:ext cx="4068801" cy="4383544"/>
          </a:xfrm>
        </p:spPr>
        <p:txBody>
          <a:bodyPr>
            <a:normAutofit/>
          </a:bodyPr>
          <a:lstStyle/>
          <a:p>
            <a:pPr marL="0" indent="0">
              <a:buNone/>
            </a:pPr>
            <a:r>
              <a:rPr lang="en-US" sz="1800" b="1" u="sng" dirty="0"/>
              <a:t>General Electives </a:t>
            </a:r>
            <a:r>
              <a:rPr lang="en-US" sz="1400" b="1" u="sng" dirty="0"/>
              <a:t>(5 of the following not already taken)</a:t>
            </a:r>
          </a:p>
          <a:p>
            <a:pPr>
              <a:lnSpc>
                <a:spcPct val="100000"/>
              </a:lnSpc>
              <a:spcBef>
                <a:spcPts val="0"/>
              </a:spcBef>
            </a:pPr>
            <a:r>
              <a:rPr lang="en-US" sz="1900" dirty="0">
                <a:solidFill>
                  <a:prstClr val="black"/>
                </a:solidFill>
              </a:rPr>
              <a:t>Grants Accounting </a:t>
            </a:r>
            <a:r>
              <a:rPr lang="en-US" sz="1900" dirty="0" smtClean="0">
                <a:solidFill>
                  <a:prstClr val="black"/>
                </a:solidFill>
              </a:rPr>
              <a:t>Fundamentals</a:t>
            </a:r>
            <a:endParaRPr lang="en-US" sz="1900" dirty="0">
              <a:solidFill>
                <a:srgbClr val="0000FF"/>
              </a:solidFill>
            </a:endParaRPr>
          </a:p>
          <a:p>
            <a:pPr>
              <a:lnSpc>
                <a:spcPct val="100000"/>
              </a:lnSpc>
              <a:spcBef>
                <a:spcPts val="0"/>
              </a:spcBef>
            </a:pPr>
            <a:r>
              <a:rPr lang="en-US" sz="1900" dirty="0">
                <a:solidFill>
                  <a:prstClr val="black"/>
                </a:solidFill>
              </a:rPr>
              <a:t>Foundation &amp; Endowment </a:t>
            </a:r>
            <a:r>
              <a:rPr lang="en-US" sz="1900" dirty="0" smtClean="0">
                <a:solidFill>
                  <a:prstClr val="black"/>
                </a:solidFill>
              </a:rPr>
              <a:t>Accounting</a:t>
            </a:r>
            <a:endParaRPr lang="en-US" sz="1900" dirty="0">
              <a:solidFill>
                <a:prstClr val="black"/>
              </a:solidFill>
            </a:endParaRPr>
          </a:p>
          <a:p>
            <a:pPr>
              <a:lnSpc>
                <a:spcPct val="100000"/>
              </a:lnSpc>
              <a:spcBef>
                <a:spcPts val="0"/>
              </a:spcBef>
            </a:pPr>
            <a:r>
              <a:rPr lang="en-US" sz="1900" dirty="0">
                <a:solidFill>
                  <a:prstClr val="black"/>
                </a:solidFill>
              </a:rPr>
              <a:t>Internal Awards 	</a:t>
            </a:r>
          </a:p>
          <a:p>
            <a:pPr>
              <a:lnSpc>
                <a:spcPct val="100000"/>
              </a:lnSpc>
              <a:spcBef>
                <a:spcPts val="0"/>
              </a:spcBef>
            </a:pPr>
            <a:r>
              <a:rPr lang="en-US" sz="1900" dirty="0"/>
              <a:t>Cash Management &amp; PCI </a:t>
            </a:r>
            <a:r>
              <a:rPr lang="en-US" sz="1900" dirty="0" smtClean="0"/>
              <a:t>Compliance</a:t>
            </a:r>
            <a:endParaRPr lang="en-US" sz="1900" dirty="0">
              <a:solidFill>
                <a:prstClr val="black"/>
              </a:solidFill>
            </a:endParaRPr>
          </a:p>
          <a:p>
            <a:pPr>
              <a:lnSpc>
                <a:spcPct val="100000"/>
              </a:lnSpc>
              <a:spcBef>
                <a:spcPts val="0"/>
              </a:spcBef>
            </a:pPr>
            <a:r>
              <a:rPr lang="en-US" sz="1900" dirty="0"/>
              <a:t>Cost Share </a:t>
            </a:r>
            <a:endParaRPr lang="en-US" sz="1900" dirty="0" smtClean="0"/>
          </a:p>
          <a:p>
            <a:pPr>
              <a:lnSpc>
                <a:spcPct val="100000"/>
              </a:lnSpc>
              <a:spcBef>
                <a:spcPts val="0"/>
              </a:spcBef>
            </a:pPr>
            <a:r>
              <a:rPr lang="en-US" sz="1900" dirty="0" smtClean="0"/>
              <a:t>Effort </a:t>
            </a:r>
            <a:r>
              <a:rPr lang="en-US" sz="1900" dirty="0"/>
              <a:t>Reporting </a:t>
            </a:r>
            <a:endParaRPr lang="en-US" sz="1900" dirty="0" smtClean="0"/>
          </a:p>
          <a:p>
            <a:pPr>
              <a:lnSpc>
                <a:spcPct val="100000"/>
              </a:lnSpc>
              <a:spcBef>
                <a:spcPts val="0"/>
              </a:spcBef>
            </a:pPr>
            <a:r>
              <a:rPr lang="en-US" sz="1900" dirty="0" smtClean="0"/>
              <a:t>Forecasting </a:t>
            </a:r>
            <a:r>
              <a:rPr lang="en-US" sz="1900" dirty="0"/>
              <a:t>&amp; Analysis (Salaries &amp; Personnel)</a:t>
            </a:r>
          </a:p>
          <a:p>
            <a:pPr>
              <a:lnSpc>
                <a:spcPct val="100000"/>
              </a:lnSpc>
              <a:spcBef>
                <a:spcPts val="0"/>
              </a:spcBef>
            </a:pPr>
            <a:r>
              <a:rPr lang="en-US" sz="1900" dirty="0"/>
              <a:t>Recharge </a:t>
            </a:r>
            <a:r>
              <a:rPr lang="en-US" sz="1900" dirty="0" smtClean="0"/>
              <a:t>Centers</a:t>
            </a:r>
          </a:p>
          <a:p>
            <a:pPr>
              <a:lnSpc>
                <a:spcPct val="100000"/>
              </a:lnSpc>
              <a:spcBef>
                <a:spcPts val="0"/>
              </a:spcBef>
            </a:pPr>
            <a:r>
              <a:rPr lang="en-US" sz="1900" dirty="0" smtClean="0"/>
              <a:t>Distributed Journal Entries</a:t>
            </a:r>
            <a:endParaRPr lang="en-US" sz="1900" dirty="0"/>
          </a:p>
          <a:p>
            <a:pPr>
              <a:lnSpc>
                <a:spcPct val="100000"/>
              </a:lnSpc>
              <a:spcBef>
                <a:spcPts val="0"/>
              </a:spcBef>
            </a:pPr>
            <a:r>
              <a:rPr lang="en-US" sz="1900" dirty="0" smtClean="0"/>
              <a:t>Budget </a:t>
            </a:r>
            <a:r>
              <a:rPr lang="en-US" sz="1900" dirty="0"/>
              <a:t>Model (Future State</a:t>
            </a:r>
            <a:r>
              <a:rPr lang="en-US" sz="1900" dirty="0" smtClean="0"/>
              <a:t>)</a:t>
            </a:r>
          </a:p>
          <a:p>
            <a:pPr>
              <a:lnSpc>
                <a:spcPct val="100000"/>
              </a:lnSpc>
              <a:spcBef>
                <a:spcPts val="0"/>
              </a:spcBef>
            </a:pPr>
            <a:r>
              <a:rPr lang="en-US" sz="1900" dirty="0" smtClean="0"/>
              <a:t>Pre/Post Awards</a:t>
            </a:r>
            <a:endParaRPr lang="en-US" sz="1900" dirty="0"/>
          </a:p>
        </p:txBody>
      </p:sp>
      <p:sp>
        <p:nvSpPr>
          <p:cNvPr id="4" name="Title 3"/>
          <p:cNvSpPr>
            <a:spLocks noGrp="1"/>
          </p:cNvSpPr>
          <p:nvPr>
            <p:ph type="title"/>
          </p:nvPr>
        </p:nvSpPr>
        <p:spPr/>
        <p:txBody>
          <a:bodyPr/>
          <a:lstStyle/>
          <a:p>
            <a:r>
              <a:rPr lang="en-US" dirty="0" smtClean="0"/>
              <a:t>Accounting Certificate</a:t>
            </a:r>
            <a:endParaRPr lang="en-US" dirty="0"/>
          </a:p>
        </p:txBody>
      </p:sp>
    </p:spTree>
    <p:custDataLst>
      <p:tags r:id="rId1"/>
    </p:custDataLst>
    <p:extLst>
      <p:ext uri="{BB962C8B-B14F-4D97-AF65-F5344CB8AC3E}">
        <p14:creationId xmlns:p14="http://schemas.microsoft.com/office/powerpoint/2010/main" val="315230746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120425"/>
            <a:ext cx="8238964" cy="1325563"/>
          </a:xfrm>
        </p:spPr>
        <p:txBody>
          <a:bodyPr/>
          <a:lstStyle/>
          <a:p>
            <a:r>
              <a:rPr lang="en-US" dirty="0" smtClean="0"/>
              <a:t>Badging and Certification questions?</a:t>
            </a:r>
            <a:endParaRPr lang="en-US" dirty="0"/>
          </a:p>
        </p:txBody>
      </p:sp>
      <p:sp>
        <p:nvSpPr>
          <p:cNvPr id="3" name="Content Placeholder 2"/>
          <p:cNvSpPr>
            <a:spLocks noGrp="1"/>
          </p:cNvSpPr>
          <p:nvPr>
            <p:ph idx="1"/>
          </p:nvPr>
        </p:nvSpPr>
        <p:spPr/>
        <p:txBody>
          <a:bodyPr/>
          <a:lstStyle/>
          <a:p>
            <a:pPr marL="0" indent="0">
              <a:buNone/>
            </a:pPr>
            <a:r>
              <a:rPr lang="en-US" dirty="0" smtClean="0"/>
              <a:t>Lewis </a:t>
            </a:r>
            <a:r>
              <a:rPr lang="en-US" dirty="0" err="1" smtClean="0"/>
              <a:t>Mangen</a:t>
            </a:r>
            <a:endParaRPr lang="en-US" dirty="0" smtClean="0"/>
          </a:p>
          <a:p>
            <a:pPr marL="0" indent="0">
              <a:buNone/>
            </a:pPr>
            <a:r>
              <a:rPr lang="en-US" dirty="0" smtClean="0">
                <a:hlinkClick r:id="rId2"/>
              </a:rPr>
              <a:t>mangen@ohio.edu</a:t>
            </a:r>
            <a:r>
              <a:rPr lang="en-US" dirty="0" smtClean="0"/>
              <a:t> or </a:t>
            </a:r>
            <a:r>
              <a:rPr lang="en-US" dirty="0" smtClean="0">
                <a:hlinkClick r:id="rId3"/>
              </a:rPr>
              <a:t>professionaldevelopment@ohio.edu</a:t>
            </a:r>
            <a:r>
              <a:rPr lang="en-US" dirty="0" smtClean="0"/>
              <a:t> </a:t>
            </a:r>
          </a:p>
        </p:txBody>
      </p:sp>
    </p:spTree>
    <p:extLst>
      <p:ext uri="{BB962C8B-B14F-4D97-AF65-F5344CB8AC3E}">
        <p14:creationId xmlns:p14="http://schemas.microsoft.com/office/powerpoint/2010/main" val="22557553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785" y="2980593"/>
            <a:ext cx="7772400" cy="2497015"/>
          </a:xfrm>
        </p:spPr>
        <p:txBody>
          <a:bodyPr>
            <a:noAutofit/>
          </a:bodyPr>
          <a:lstStyle/>
          <a:p>
            <a:r>
              <a:rPr lang="en-US" sz="5400" dirty="0" smtClean="0">
                <a:solidFill>
                  <a:srgbClr val="00694E"/>
                </a:solidFill>
                <a:latin typeface="Californian FB" panose="0207040306080B030204" pitchFamily="18" charset="0"/>
              </a:rPr>
              <a:t>Next Business Forum</a:t>
            </a:r>
            <a:br>
              <a:rPr lang="en-US" sz="5400" dirty="0" smtClean="0">
                <a:solidFill>
                  <a:srgbClr val="00694E"/>
                </a:solidFill>
                <a:latin typeface="Californian FB" panose="0207040306080B030204" pitchFamily="18" charset="0"/>
              </a:rPr>
            </a:br>
            <a:r>
              <a:rPr lang="en-US" sz="2800" dirty="0">
                <a:latin typeface="+mn-lt"/>
              </a:rPr>
              <a:t>June 12, 2018 </a:t>
            </a:r>
            <a:br>
              <a:rPr lang="en-US" sz="2800" dirty="0">
                <a:latin typeface="+mn-lt"/>
              </a:rPr>
            </a:br>
            <a:r>
              <a:rPr lang="en-US" sz="2800" dirty="0">
                <a:latin typeface="+mn-lt"/>
              </a:rPr>
              <a:t>10 a.m</a:t>
            </a:r>
            <a:r>
              <a:rPr lang="en-US" sz="2800" dirty="0" smtClean="0">
                <a:latin typeface="+mn-lt"/>
              </a:rPr>
              <a:t>. </a:t>
            </a:r>
            <a:r>
              <a:rPr lang="en-US" sz="2800" smtClean="0">
                <a:latin typeface="+mn-lt"/>
              </a:rPr>
              <a:t>- 12 </a:t>
            </a:r>
            <a:r>
              <a:rPr lang="en-US" sz="2800" dirty="0">
                <a:latin typeface="+mn-lt"/>
              </a:rPr>
              <a:t>p.m.</a:t>
            </a:r>
            <a:br>
              <a:rPr lang="en-US" sz="2800" dirty="0">
                <a:latin typeface="+mn-lt"/>
              </a:rPr>
            </a:br>
            <a:r>
              <a:rPr lang="en-US" sz="2800" dirty="0">
                <a:latin typeface="+mn-lt"/>
              </a:rPr>
              <a:t>HRTC </a:t>
            </a:r>
            <a:r>
              <a:rPr lang="en-US" sz="2800" dirty="0" smtClean="0">
                <a:latin typeface="+mn-lt"/>
              </a:rPr>
              <a:t>141-45</a:t>
            </a:r>
            <a:endParaRPr lang="en-US" sz="5400" dirty="0">
              <a:solidFill>
                <a:srgbClr val="00694E"/>
              </a:solidFill>
              <a:latin typeface="Californian FB" panose="0207040306080B030204" pitchFamily="18" charset="0"/>
            </a:endParaRPr>
          </a:p>
        </p:txBody>
      </p:sp>
      <p:sp>
        <p:nvSpPr>
          <p:cNvPr id="4" name="Rectangle 3"/>
          <p:cNvSpPr/>
          <p:nvPr/>
        </p:nvSpPr>
        <p:spPr>
          <a:xfrm>
            <a:off x="0" y="0"/>
            <a:ext cx="9144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a:p>
        </p:txBody>
      </p:sp>
    </p:spTree>
    <p:extLst>
      <p:ext uri="{BB962C8B-B14F-4D97-AF65-F5344CB8AC3E}">
        <p14:creationId xmlns:p14="http://schemas.microsoft.com/office/powerpoint/2010/main" val="3726915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Representation	</a:t>
            </a:r>
            <a:endParaRPr lang="en-US" dirty="0"/>
          </a:p>
        </p:txBody>
      </p:sp>
      <p:sp>
        <p:nvSpPr>
          <p:cNvPr id="3" name="Content Placeholder 2"/>
          <p:cNvSpPr>
            <a:spLocks noGrp="1"/>
          </p:cNvSpPr>
          <p:nvPr>
            <p:ph idx="1"/>
          </p:nvPr>
        </p:nvSpPr>
        <p:spPr>
          <a:xfrm>
            <a:off x="628650" y="1553378"/>
            <a:ext cx="7886700" cy="4623585"/>
          </a:xfrm>
        </p:spPr>
        <p:txBody>
          <a:bodyPr>
            <a:normAutofit fontScale="92500" lnSpcReduction="20000"/>
          </a:bodyPr>
          <a:lstStyle/>
          <a:p>
            <a:r>
              <a:rPr lang="en-US" dirty="0" smtClean="0"/>
              <a:t>Co-chairs</a:t>
            </a:r>
          </a:p>
          <a:p>
            <a:pPr lvl="1"/>
            <a:r>
              <a:rPr lang="en-US" dirty="0" smtClean="0"/>
              <a:t>Luanne Bowman, Russ College of Engineering and Technology</a:t>
            </a:r>
          </a:p>
          <a:p>
            <a:pPr lvl="1"/>
            <a:r>
              <a:rPr lang="en-US" dirty="0" smtClean="0"/>
              <a:t>Cindy Perry, Grants Accounting</a:t>
            </a:r>
          </a:p>
          <a:p>
            <a:r>
              <a:rPr lang="en-US" dirty="0" smtClean="0"/>
              <a:t>Membership</a:t>
            </a:r>
          </a:p>
          <a:p>
            <a:pPr lvl="1"/>
            <a:r>
              <a:rPr lang="en-US" sz="2200" dirty="0" smtClean="0"/>
              <a:t>Connie Pollard, College of Arts and Sciences</a:t>
            </a:r>
          </a:p>
          <a:p>
            <a:pPr lvl="1"/>
            <a:r>
              <a:rPr lang="en-US" sz="2200" dirty="0" smtClean="0"/>
              <a:t>Beth </a:t>
            </a:r>
            <a:r>
              <a:rPr lang="en-US" sz="2200" dirty="0" err="1" smtClean="0"/>
              <a:t>Tragert</a:t>
            </a:r>
            <a:r>
              <a:rPr lang="en-US" sz="2200" dirty="0" smtClean="0"/>
              <a:t>, College of Health Sciences and Professions</a:t>
            </a:r>
          </a:p>
          <a:p>
            <a:pPr lvl="1"/>
            <a:r>
              <a:rPr lang="en-US" sz="2200" dirty="0" smtClean="0"/>
              <a:t>Greg Jolley, Heritage </a:t>
            </a:r>
            <a:r>
              <a:rPr lang="en-US" sz="2200" dirty="0"/>
              <a:t>College of Osteopathic </a:t>
            </a:r>
            <a:r>
              <a:rPr lang="en-US" sz="2200" dirty="0" smtClean="0"/>
              <a:t>Medicine</a:t>
            </a:r>
          </a:p>
          <a:p>
            <a:pPr lvl="1"/>
            <a:r>
              <a:rPr lang="en-US" sz="2200" dirty="0" err="1" smtClean="0"/>
              <a:t>Missey</a:t>
            </a:r>
            <a:r>
              <a:rPr lang="en-US" sz="2200" dirty="0" smtClean="0"/>
              <a:t> Standley, Heritage College of Osteopathic Medicine</a:t>
            </a:r>
          </a:p>
          <a:p>
            <a:pPr lvl="1"/>
            <a:r>
              <a:rPr lang="en-US" sz="2200" dirty="0" smtClean="0"/>
              <a:t>Chip Rice, Patton College of Education</a:t>
            </a:r>
          </a:p>
          <a:p>
            <a:pPr lvl="1"/>
            <a:r>
              <a:rPr lang="en-US" sz="2200" dirty="0" smtClean="0"/>
              <a:t>Shannon Bruce, Russ College of Engineering and Technology</a:t>
            </a:r>
          </a:p>
          <a:p>
            <a:pPr lvl="1"/>
            <a:r>
              <a:rPr lang="en-US" sz="2200" dirty="0" smtClean="0"/>
              <a:t>Mike Finney, Voinovich School</a:t>
            </a:r>
          </a:p>
          <a:p>
            <a:pPr lvl="1"/>
            <a:r>
              <a:rPr lang="en-US" sz="2200" dirty="0" smtClean="0"/>
              <a:t>Thea Arocho, Office of Research and Sponsored Programs</a:t>
            </a:r>
          </a:p>
          <a:p>
            <a:pPr lvl="1"/>
            <a:r>
              <a:rPr lang="en-US" sz="2200" dirty="0" smtClean="0"/>
              <a:t>Mo Valentine, Office of Research and Sponsored Programs</a:t>
            </a:r>
          </a:p>
          <a:p>
            <a:pPr lvl="1"/>
            <a:r>
              <a:rPr lang="en-US" sz="2200" dirty="0" smtClean="0"/>
              <a:t>Keith </a:t>
            </a:r>
            <a:r>
              <a:rPr lang="en-US" sz="2200" dirty="0" err="1" smtClean="0"/>
              <a:t>Leffler</a:t>
            </a:r>
            <a:r>
              <a:rPr lang="en-US" sz="2200" dirty="0" smtClean="0"/>
              <a:t>, Vice President for Research</a:t>
            </a:r>
            <a:r>
              <a:rPr lang="en-US" sz="2200" dirty="0"/>
              <a:t/>
            </a:r>
            <a:br>
              <a:rPr lang="en-US" sz="2200" dirty="0"/>
            </a:br>
            <a:endParaRPr lang="en-US" sz="2200" dirty="0"/>
          </a:p>
          <a:p>
            <a:endParaRPr lang="en-US" dirty="0"/>
          </a:p>
        </p:txBody>
      </p:sp>
    </p:spTree>
    <p:extLst>
      <p:ext uri="{BB962C8B-B14F-4D97-AF65-F5344CB8AC3E}">
        <p14:creationId xmlns:p14="http://schemas.microsoft.com/office/powerpoint/2010/main" val="13147811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Award and Grants Partner Group Goals for FY 18</a:t>
            </a:r>
            <a:endParaRPr lang="en-US" dirty="0"/>
          </a:p>
        </p:txBody>
      </p:sp>
      <p:sp>
        <p:nvSpPr>
          <p:cNvPr id="3" name="Content Placeholder 2"/>
          <p:cNvSpPr>
            <a:spLocks noGrp="1"/>
          </p:cNvSpPr>
          <p:nvPr>
            <p:ph idx="1"/>
          </p:nvPr>
        </p:nvSpPr>
        <p:spPr>
          <a:xfrm>
            <a:off x="628650" y="1825625"/>
            <a:ext cx="8024696" cy="4351338"/>
          </a:xfrm>
        </p:spPr>
        <p:txBody>
          <a:bodyPr>
            <a:normAutofit/>
          </a:bodyPr>
          <a:lstStyle/>
          <a:p>
            <a:r>
              <a:rPr lang="en-US" dirty="0" smtClean="0"/>
              <a:t>Current identified issues that have impacted or will impact sponsored research</a:t>
            </a:r>
          </a:p>
          <a:p>
            <a:pPr lvl="1"/>
            <a:r>
              <a:rPr lang="en-US" dirty="0" smtClean="0"/>
              <a:t>Uniform Guidance – Procurement Standards implementation</a:t>
            </a:r>
          </a:p>
          <a:p>
            <a:pPr lvl="1"/>
            <a:r>
              <a:rPr lang="en-US" dirty="0" smtClean="0"/>
              <a:t>Roles and Responsibilities Matrix Draft</a:t>
            </a:r>
          </a:p>
          <a:p>
            <a:pPr lvl="1"/>
            <a:r>
              <a:rPr lang="en-US" dirty="0" smtClean="0"/>
              <a:t>Accounting </a:t>
            </a:r>
            <a:r>
              <a:rPr lang="en-US" dirty="0"/>
              <a:t>for Vacation and Sick Leave payout for grant funded personnel </a:t>
            </a:r>
            <a:endParaRPr lang="en-US" dirty="0" smtClean="0"/>
          </a:p>
          <a:p>
            <a:pPr lvl="1"/>
            <a:r>
              <a:rPr lang="en-US" dirty="0"/>
              <a:t>Classification/Definitions/Terminology</a:t>
            </a:r>
          </a:p>
          <a:p>
            <a:pPr lvl="1"/>
            <a:r>
              <a:rPr lang="en-US" dirty="0" smtClean="0"/>
              <a:t>Other areas that may be identified at group meetings throughout the year</a:t>
            </a:r>
          </a:p>
        </p:txBody>
      </p:sp>
    </p:spTree>
    <p:extLst>
      <p:ext uri="{BB962C8B-B14F-4D97-AF65-F5344CB8AC3E}">
        <p14:creationId xmlns:p14="http://schemas.microsoft.com/office/powerpoint/2010/main" val="1093036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344" y="365126"/>
            <a:ext cx="7886700" cy="1684011"/>
          </a:xfrm>
        </p:spPr>
        <p:txBody>
          <a:bodyPr/>
          <a:lstStyle/>
          <a:p>
            <a:r>
              <a:rPr lang="en-US" dirty="0" smtClean="0"/>
              <a:t>Uniform Guidance: Procurement Standards</a:t>
            </a:r>
            <a:endParaRPr lang="en-US" dirty="0"/>
          </a:p>
        </p:txBody>
      </p:sp>
      <p:sp>
        <p:nvSpPr>
          <p:cNvPr id="3" name="Content Placeholder 2"/>
          <p:cNvSpPr>
            <a:spLocks noGrp="1"/>
          </p:cNvSpPr>
          <p:nvPr>
            <p:ph idx="1"/>
          </p:nvPr>
        </p:nvSpPr>
        <p:spPr>
          <a:xfrm>
            <a:off x="628650" y="1817649"/>
            <a:ext cx="8082864" cy="4359314"/>
          </a:xfrm>
        </p:spPr>
        <p:txBody>
          <a:bodyPr>
            <a:normAutofit fontScale="92500" lnSpcReduction="20000"/>
          </a:bodyPr>
          <a:lstStyle/>
          <a:p>
            <a:pPr marL="0" indent="0">
              <a:buNone/>
            </a:pPr>
            <a:r>
              <a:rPr lang="en-US" dirty="0" smtClean="0"/>
              <a:t>Micro-purchase threshold standards</a:t>
            </a:r>
          </a:p>
          <a:p>
            <a:pPr marL="0" indent="0">
              <a:lnSpc>
                <a:spcPct val="10000"/>
              </a:lnSpc>
              <a:buNone/>
            </a:pPr>
            <a:endParaRPr lang="en-US" dirty="0" smtClean="0"/>
          </a:p>
          <a:p>
            <a:pPr lvl="1"/>
            <a:r>
              <a:rPr lang="en-US" dirty="0"/>
              <a:t>Effective </a:t>
            </a:r>
            <a:r>
              <a:rPr lang="en-US" dirty="0" smtClean="0"/>
              <a:t>7/1/18</a:t>
            </a:r>
          </a:p>
          <a:p>
            <a:pPr lvl="1">
              <a:lnSpc>
                <a:spcPct val="10000"/>
              </a:lnSpc>
            </a:pPr>
            <a:endParaRPr lang="en-US" dirty="0"/>
          </a:p>
          <a:p>
            <a:pPr lvl="1"/>
            <a:r>
              <a:rPr lang="en-US" dirty="0" smtClean="0"/>
              <a:t>Applies to federally funded purchases for goods and services</a:t>
            </a:r>
          </a:p>
          <a:p>
            <a:pPr lvl="1">
              <a:lnSpc>
                <a:spcPct val="10000"/>
              </a:lnSpc>
            </a:pPr>
            <a:endParaRPr lang="en-US" dirty="0" smtClean="0"/>
          </a:p>
          <a:p>
            <a:pPr lvl="1"/>
            <a:r>
              <a:rPr lang="en-US" i="1" dirty="0"/>
              <a:t>Micro-purchase</a:t>
            </a:r>
            <a:r>
              <a:rPr lang="en-US" dirty="0"/>
              <a:t> means a purchase of supplies or services using simplified acquisition procedures, </a:t>
            </a:r>
            <a:r>
              <a:rPr lang="en-US" u="sng" dirty="0">
                <a:solidFill>
                  <a:srgbClr val="FF0000"/>
                </a:solidFill>
              </a:rPr>
              <a:t>the aggregate amount </a:t>
            </a:r>
            <a:r>
              <a:rPr lang="en-US" dirty="0"/>
              <a:t>of which does not exceed the micro-purchase threshold. Micro-purchase procedures comprise a subset of a non-Federal entity's small purchase procedures. The non-Federal entity uses such procedures </a:t>
            </a:r>
            <a:r>
              <a:rPr lang="en-US" dirty="0" smtClean="0"/>
              <a:t>to </a:t>
            </a:r>
            <a:r>
              <a:rPr lang="en-US" dirty="0"/>
              <a:t>expedite the completion of its lowest-dollar small purchase transactions and minimize the associated administrative burden and cost. The micro-purchase threshold is </a:t>
            </a:r>
            <a:r>
              <a:rPr lang="en-US" dirty="0">
                <a:solidFill>
                  <a:srgbClr val="FF0000"/>
                </a:solidFill>
              </a:rPr>
              <a:t>set by the Federal Acquisition Regulation </a:t>
            </a:r>
            <a:r>
              <a:rPr lang="en-US" dirty="0"/>
              <a:t>at 48 CFR Subpart 2.1 (Definitions). It is $3,000 except as otherwise discussed in Subpart 2.1 of that regulation, but this threshold is periodically adjusted for inflation.</a:t>
            </a:r>
          </a:p>
          <a:p>
            <a:pPr lvl="1"/>
            <a:endParaRPr lang="en-US" dirty="0" smtClean="0"/>
          </a:p>
          <a:p>
            <a:pPr lvl="1"/>
            <a:endParaRPr lang="en-US" dirty="0"/>
          </a:p>
        </p:txBody>
      </p:sp>
    </p:spTree>
    <p:extLst>
      <p:ext uri="{BB962C8B-B14F-4D97-AF65-F5344CB8AC3E}">
        <p14:creationId xmlns:p14="http://schemas.microsoft.com/office/powerpoint/2010/main" val="619908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Uniform Guidance: Procurement Standards</a:t>
            </a:r>
          </a:p>
        </p:txBody>
      </p:sp>
      <p:sp>
        <p:nvSpPr>
          <p:cNvPr id="3" name="Content Placeholder 2"/>
          <p:cNvSpPr>
            <a:spLocks noGrp="1"/>
          </p:cNvSpPr>
          <p:nvPr>
            <p:ph idx="1"/>
          </p:nvPr>
        </p:nvSpPr>
        <p:spPr/>
        <p:txBody>
          <a:bodyPr/>
          <a:lstStyle/>
          <a:p>
            <a:r>
              <a:rPr lang="en-US" dirty="0" smtClean="0"/>
              <a:t>Effective July 1, 2018</a:t>
            </a:r>
          </a:p>
          <a:p>
            <a:r>
              <a:rPr lang="en-US" dirty="0" smtClean="0"/>
              <a:t>Ohio </a:t>
            </a:r>
            <a:r>
              <a:rPr lang="en-US" dirty="0"/>
              <a:t>University follows Federal Acquisition Standards which defines micro-purchase threshold at $3,500 (currently</a:t>
            </a:r>
            <a:r>
              <a:rPr lang="en-US" dirty="0" smtClean="0"/>
              <a:t>)</a:t>
            </a:r>
          </a:p>
          <a:p>
            <a:r>
              <a:rPr lang="en-US" dirty="0"/>
              <a:t>Purchases on Federal Awards</a:t>
            </a:r>
          </a:p>
          <a:p>
            <a:pPr lvl="1"/>
            <a:r>
              <a:rPr lang="en-US" sz="2500" dirty="0" smtClean="0"/>
              <a:t>Must </a:t>
            </a:r>
            <a:r>
              <a:rPr lang="en-US" sz="2500" dirty="0"/>
              <a:t>have 3 quotes attached to requisition if AGGREGATE purchase per requisition against Federal Awards is $3500+</a:t>
            </a:r>
          </a:p>
          <a:p>
            <a:pPr lvl="2"/>
            <a:r>
              <a:rPr lang="en-US" sz="2500" dirty="0"/>
              <a:t>Federal Awards (P-T-A smart numbering in Award)</a:t>
            </a:r>
          </a:p>
          <a:p>
            <a:pPr lvl="3"/>
            <a:r>
              <a:rPr lang="en-US" sz="2500" dirty="0"/>
              <a:t>1100000-1299999 or 2100000-2299999</a:t>
            </a:r>
          </a:p>
          <a:p>
            <a:endParaRPr lang="en-US" dirty="0"/>
          </a:p>
        </p:txBody>
      </p:sp>
    </p:spTree>
    <p:extLst>
      <p:ext uri="{BB962C8B-B14F-4D97-AF65-F5344CB8AC3E}">
        <p14:creationId xmlns:p14="http://schemas.microsoft.com/office/powerpoint/2010/main" val="57662104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ART_0" val="eyIkaWQiOiIxIiwiQ3VsdHVyZUluZm9OYW1lIjoiZW4tVVMiLCJTdHlsZU5hbWUiOm51bGwsIlZlcnNpb24iOnsiJGlkIjoiMiIsIlZlcnNpb24iOiIzLjEuMSIsIk9yaWdpbmFsQXNzZW1ibHlWZXJzaW9uIjoiMy4xNy4wMy4wMCIsIkVkaXRpb24iOiJCYXNpYyIsIklzUGx1c0VkaXRpb24iOmZhbHNlfSwiRWZmZWN0IjoxLCJTdHlsZSI6eyIkaWQiOiIzIiwiVGltZWJhbmRTdHlsZSI6eyIkaWQiOiI0IiwiU2NhbGVNYXJraW5nIjowLCJTaGFwZSI6MCwiU2hhcGVTdHlsZSI6eyIkaWQiOiI1IiwiTWFyZ2luIjp7IiRpZCI6IjYiLCJUb3AiOjAsIkxlZnQiOjEyLCJSaWdodCI6MTIsIkJvdHRvbSI6MH0sIlBhZGRpbmciOnsiJGlkIjoiNyIsIlRvcCI6NywiTGVmdCI6MCwiUmlnaHQiOjAsIkJvdHRvbSI6N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1hcmdpbiI6eyIkaWQiOiIyNSIsIlRvcCI6MCwiTGVmdCI6MjUsIlJpZ2h0IjowLCJCb3R0b20iOjB9LCJQYWRkaW5nIjp7IiRpZCI6IjI2IiwiVG9wIjowLCJMZWZ0IjowLCJSaWdodCI6MCwiQm90dG9tIjowfSwiQmFja2dyb3VuZCI6eyIkaWQiOiIyNyIsIkNvbG9yIjp7IiRyZWYiOiIyMCJ9fSwiSXNWaXNpYmxlIjp0cnV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nRydW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0cnVlLCJFbGFwc2VkVGltZUZvcm1hdCI6MiwiVG9kYXlNYXJrZXJQb3NpdGlvbiI6MywiUXVpY2tQb3NpdGlvbiI6MSwiQWJzb2x1dGVQb3NpdGlvbiI6MjQwLjAsIk1hcmdpbiI6eyIkaWQiOiI0OSIsIlRvcCI6MCwiTGVmdCI6MTAsIlJpZ2h0IjoxMCwiQm90dG9tIjowfSwiUGFkZGluZyI6eyIkaWQiOiI1MCIsIlRvcCI6MCwiTGVmdCI6MCwiUmlnaHQiOjAsIkJvdHRvbSI6MH0sIkJhY2tncm91bmQiOnsiJGlkIjoiNTEiLCJDb2xvciI6eyIkaWQiOiI1MiIsIkEiOjI1NSwiUiI6MzEsIkciOjczLCJCIjoxMjV9fSwiSXNWaXNpYmxlIjp0cnVlLCJXaWR0aCI6MC4wLCJIZWlnaHQiOjAuMCwiQm9yZGVyU3R5bGUiOm51bGwsIlBhcmVudFN0eWxlIjpudWxsfSwiRGVmYXVsdE1pbGVzdG9uZVN0eWxlIjp7IiRpZCI6IjUzIiwiU2hhcGUiOjI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zMSwiRyI6NzMsIkIiOjEyNn19LCJMaW5lV2VpZ2h0IjoxLjAsIkxpbmVUeXBlIjowLCJQYXJlbnRTdHlsZSI6bnVsbH0sIklzQmVsb3dUaW1lYmFuZCI6ZmFsc2UsIkhpZGVEYXRlIjpmYWxzZSwiU2hhcGVTaXplIjoxLCJTcGFjaW5nIjox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CwiRyI6MTE0LCJCIjoxODh9fSwiSXNWaXNpYmxlIjp0cnVlLCJXaWR0aCI6MTguMCwiSGVpZ2h0IjoyMC4wLCJCb3JkZXJTdHlsZSI6eyIkaWQiOiI2NCIsIkxpbmVDb2xvciI6eyIkaWQiOiI2NSIsIiR0eXBlIjoiTkxSRS5Db21tb24uRG9tLlNvbGlkQ29sb3JCcnVzaCwgTkxSRS5Db21tb24iLCJDb2xvciI6eyIkaWQiOiI2NiIsIkEiOjI1NSwiUiI6MjU1LCJHIjowLCJCIjowfX0sIkxpbmVXZWlnaHQiOjAuMCwiTGluZVR5cGUiOjAsIlBhcmVudFN0eWxlIjpudWxsfSwiUGFyZW50U3R5bGUiOm51bGx9LCJUaXRsZVN0eWxlIjp7IiRpZCI6IjY3IiwiRm9udFNldHRpbmdzIjp7IiRpZCI6IjY4IiwiRm9udFNpemUiOjExLCJGb250TmFtZSI6IkNhbGlicmkiLCJJc0JvbGQiOnRydWUsIklzSXRhbGljIjpmYWxzZSwiSXNVbmRlcmxpbmVkIjpmYWxzZSwiUGFyZW50U3R5bGUiOm51bGx9LCJBdXRvU2l6ZSI6MCwiRm9yZWdyb3VuZCI6eyIkaWQiOiI2OSIsIkNvbG9yIjp7IiRpZCI6IjcwIiwiQSI6MjU1LCJSIjowLCJHIjowLCJCIjowfX0sIk1heFdpZHRoIjoyMDAuMCwiTWF4SGVpZ2h0IjoiSW5maW5pdHkiLCJTbWFydEZvcmVncm91bmRJc0FjdGl2ZSI6ZmFsc2UsIkhvcml6b250YWxBbGlnbm1lbnQiOjAsIlZlcnRpY2FsQWxpZ25tZW50IjowLCJTbWFydEZvcmVncm91bmQiOm51bGw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MTAsIkZvbnROYW1lIjoiQ2FsaWJyaSIsIklzQm9sZCI6ZmFsc2UsIklzSXRhbGljIjpmYWxzZSwiSXNVbmRlcmxpbmVkIjpmYWxzZSwiUGFyZW50U3R5bGUiOm51bGx9LCJBdXRvU2l6ZSI6MCwiRm9yZWdyb3VuZCI6eyIkaWQiOiI3NiIsIkNvbG9yIjp7IiRpZCI6Ijc3IiwiQSI6MjU1LCJSIjo2OCwiRyI6ODQsIkIiOjEwNn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k0vZC95eXl5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RlZmF1bHRUYXNrU3R5bGUiOnsiJGlkIjoiODIiLCJTaGFwZSI6MCwiU2hhcGVUaGlja25lc3MiOjEsIkR1cmF0aW9uRm9ybWF0IjowLCJJbmNsdWRlTm9uV29ya2luZ0RheXNJbkR1cmF0aW9uIjpmYWxzZSwiUGVyY2VudGFnZUNvbXBsZXRlU3R5bGUiOnsiJGlkIjoiODMiLCJGb250U2V0dGluZ3MiOnsiJGlkIjoiODQiLCJGb250U2l6ZSI6MTAsIkZvbnROYW1lIjoiQ2FsaWJyaSIsIklzQm9sZCI6ZmFsc2UsIklzSXRhbGljIjpmYWxzZSwiSXNVbmRlcmxpbmVkIjpmYWxzZSwiUGFyZW50U3R5bGUiOm51bGx9LCJBdXRvU2l6ZSI6MCwiRm9yZWdyb3VuZCI6eyIkaWQiOiI4NSIsIkNvbG9yIjp7IiRpZCI6Ijg2IiwiQSI6MjU1LCJSIjoyMzcsIkciOjEyNSwiQiI6NDl9fSwiTWF4V2lkdGgiOjIwMC4wLCJNYXhIZWlnaHQiOiJJbmZpbml0eSIsIlNtYXJ0Rm9yZWdyb3VuZElzQWN0aXZlIjpmYWxzZSwiSG9yaXpvbnRhbEFsaWdubWVudCI6MCwiVmVydGljYWxBbGlnbm1lbnQiOjAsIlNtYXJ0Rm9yZWdyb3VuZCI6bnVsbCwiTWFyZ2luIjp7IiRpZCI6Ijg3IiwiVG9wIjowLCJMZWZ0IjowLCJSaWdodCI6MCwiQm90dG9tIjowfSwiUGFkZGluZyI6eyIkaWQiOiI4OCIsIlRvcCI6MCwiTGVmdCI6MCwiUmlnaHQiOjAsIkJvdHRvbSI6MH0sIkJhY2tncm91bmQiOnsiJGlkIjoiODkiLCJDb2xvciI6eyIkcmVmIjoiMjAifX0sIklzVmlzaWJsZSI6dHJ1ZSwiV2lkdGgiOjAuMCwiSGVpZ2h0IjowLjAsIkJvcmRlclN0eWxlIjpudWxsLCJQYXJlbnRTdHlsZSI6bnVsbH0sIkR1cmF0aW9uU3R5bGUiOnsiJGlkIjoiOTAiLCJGb250U2V0dGluZ3MiOnsiJGlkIjoiOTEiLCJGb250U2l6ZSI6MTAsIkZvbnROYW1lIjoiQ2FsaWJyaSIsIklzQm9sZCI6ZmFsc2UsIklzSXRhbGljIjpmYWxzZSwiSXNVbmRlcmxpbmVkIjpmYWxzZSwiUGFyZW50U3R5bGUiOm51bGx9LCJBdXRvU2l6ZSI6MCwiRm9yZWdyb3VuZCI6eyIkaWQiOiI5MiIsIkNvbG9yIjp7IiRpZCI6IjkzIiwiQSI6MjU1LCJSIjoyMzcsIkciOjEyNSwiQiI6NDl9fSwiTWF4V2lkdGgiOjIwMC4wLCJNYXhIZWlnaHQiOiJJbmZpbml0eSIsIlNtYXJ0Rm9yZWdyb3VuZElzQWN0aXZlIjpmYWxzZSwiSG9yaXpvbnRhbEFsaWdubWVudCI6MCwiVmVydGljYWxBbGlnbm1lbnQiOjAsIlNtYXJ0Rm9yZWdyb3VuZCI6bnVsbCwiTWFyZ2luIjp7IiRpZCI6Ijk0IiwiVG9wIjowLCJMZWZ0IjowLCJSaWdodCI6MCwiQm90dG9tIjowfSwiUGFkZGluZyI6eyIkaWQiOiI5NSIsIlRvcCI6MCwiTGVmdCI6MCwiUmlnaHQiOjAsIkJvdHRvbSI6MH0sIkJhY2tncm91bmQiOnsiJGlkIjoiOTYiLCJDb2xvciI6eyIkcmVmIjoiMjAifX0sIklzVmlzaWJsZSI6dHJ1ZSwiV2lkdGgiOjAuMCwiSGVpZ2h0IjowLjAsIkJvcmRlclN0eWxlIjpudWxsLCJQYXJlbnRTdHlsZSI6bnVsbH0sIkhvcml6b250YWxDb25uZWN0b3JTdHlsZSI6eyIkaWQiOiI5NyIsIkxpbmVDb2xvciI6eyIkaWQiOiI5OCIsIiR0eXBlIjoiTkxSRS5Db21tb24uRG9tLlNvbGlkQ29sb3JCcnVzaCwgTkxSRS5Db21tb24iLCJDb2xvciI6eyIkaWQiOiI5OSIsIkEiOjI1NSwiUiI6MjA0LCJHIjoyMDQsIkIiOjIwNH19LCJMaW5lV2VpZ2h0IjoxLjAsIkxpbmVUeXBlIjowLCJQYXJlbnRTdHlsZSI6bnVsbH0sIlZlcnRpY2FsQ29ubmVjdG9yU3R5bGUiOnsiJGlkIjoiMTAwIiwiTGluZUNvbG9yIjp7IiRpZCI6IjEwMSIsIiR0eXBlIjoiTkxSRS5Db21tb24uRG9tLlNvbGlkQ29sb3JCcnVzaCwgTkxSRS5Db21tb24iLCJDb2xvciI6eyIkaWQiOiIxMDIiLCJBIjoyNTUsIlIiOjIwNCwiRyI6MjA0LCJCIjoyMDR9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wMyIsIk1hcmdpbiI6eyIkaWQiOiIxMDQiLCJUb3AiOjAsIkxlZnQiOjQsIlJpZ2h0Ijo0LCJCb3R0b20iOjB9LCJQYWRkaW5nIjp7IiRpZCI6IjEwNSIsIlRvcCI6MCwiTGVmdCI6MCwiUmlnaHQiOjAsIkJvdHRvbSI6MH0sIkJhY2tncm91bmQiOnsiJGlkIjoiMTA2IiwiQ29sb3IiOnsiJGlkIjoiMTA3IiwiQSI6MjU1LCJSIjowLCJHIjoxMTQsIkIiOjE4OH19LCJJc1Zpc2libGUiOnRydWUsIldpZHRoIjowLjAsIkhlaWdodCI6MTYuMCwiQm9yZGVyU3R5bGUiOnsiJGlkIjoiMTA4IiwiTGluZUNvbG9yIjp7IiRpZCI6IjEwOSIsIiR0eXBlIjoiTkxSRS5Db21tb24uRG9tLlNvbGlkQ29sb3JCcnVzaCwgTkxSRS5Db21tb24iLCJDb2xvciI6eyIkaWQiOiIxMTAiLCJBIjoyNTUsIlIiOjI1NSwiRyI6MCwiQiI6MH19LCJMaW5lV2VpZ2h0IjowLjAsIkxpbmVUeXBlIjowLCJQYXJlbnRTdHlsZSI6bnVsbH0sIlBhcmVudFN0eWxlIjpudWxsfSwiVGl0bGVTdHlsZSI6eyIkaWQiOiIxMTEiLCJGb250U2V0dGluZ3MiOnsiJGlkIjoiMTEyIiwiRm9udFNpemUiOjExLCJGb250TmFtZSI6IkNhbGlicmkiLCJJc0JvbGQiOnRydWUsIklzSXRhbGljIjpmYWxzZSwiSXNVbmRlcmxpbmVkIjpmYWxzZSwiUGFyZW50U3R5bGUiOm51bGx9LCJBdXRvU2l6ZSI6MCwiRm9yZWdyb3VuZCI6eyIkaWQiOiIxMTMiLCJDb2xvciI6eyIkaWQiOiIxMTQiLCJBIjoyNTUsIlIiOjAsIkciOjAsIkIiOjB9fSwiTWF4V2lkdGgiOjk2MC4wLCJNYXhIZWlnaHQiOiJJbmZpbml0eSIsIlNtYXJ0Rm9yZWdyb3VuZElzQWN0aXZlIjpmYWxzZSwiSG9yaXpvbnRhbEFsaWdubWVudCI6MCwiVmVydGljYWxBbGlnbm1lbnQiOjAsIlNtYXJ0Rm9yZWdyb3VuZCI6bnVsbCwiTWFyZ2luIjp7IiRpZCI6IjExNSIsIlRvcCI6MCwiTGVmdCI6MCwiUmlnaHQiOjAsIkJvdHRvbSI6MH0sIlBhZGRpbmciOnsiJGlkIjoiMTE2IiwiVG9wIjowLCJMZWZ0IjowLCJSaWdodCI6MCwiQm90dG9tIjowfSwiQmFja2dyb3VuZCI6eyIkaWQiOiIxMTciLCJDb2xvciI6eyIkcmVmIjoiMjAifX0sIklzVmlzaWJsZSI6dHJ1ZSwiV2lkdGgiOjAuMCwiSGVpZ2h0IjowLjAsIkJvcmRlclN0eWxlIjpudWxsLCJQYXJlbnRTdHlsZSI6bnVsbH0sIkRhdGVTdHlsZSI6eyIkaWQiOiIxMTgiLCJGb250U2V0dGluZ3MiOnsiJGlkIjoiMTE5IiwiRm9udFNpemUiOjEwLCJGb250TmFtZSI6IkNhbGlicmkiLCJJc0JvbGQiOmZhbHNlLCJJc0l0YWxpYyI6ZmFsc2UsIklzVW5kZXJsaW5lZCI6ZmFsc2UsIlBhcmVudFN0eWxlIjpudWxsfSwiQXV0b1NpemUiOjAsIkZvcmVncm91bmQiOnsiJGlkIjoiMTIwIiwiQ29sb3IiOnsiJGlkIjoiMTIxIiwiQSI6MjU1LCJSIjo2OCwiRyI6ODQsIkIiOjEwNn19LCJNYXhXaWR0aCI6MjAwLjAsIk1heEhlaWdodCI6IkluZmluaXR5IiwiU21hcnRGb3JlZ3JvdW5kSXNBY3RpdmUiOmZhbHNlLCJIb3Jpem9udGFsQWxpZ25tZW50IjowLCJWZXJ0aWNhbEFsaWdubWVudCI6MCwiU21hcnRGb3JlZ3JvdW5kIjpudWxsLCJNYXJnaW4iOnsiJGlkIjoiMTIyIiwiVG9wIjowLCJMZWZ0IjowLCJSaWdodCI6MCwiQm90dG9tIjowfSwiUGFkZGluZyI6eyIkaWQiOiIxMjMiLCJUb3AiOjAsIkxlZnQiOjAsIlJpZ2h0IjowLCJCb3R0b20iOjB9LCJCYWNrZ3JvdW5kIjp7IiRpZCI6IjEyNCIsIkNvbG9yIjp7IiRyZWYiOiIyMCJ9fSwiSXNWaXNpYmxlIjp0cnVlLCJXaWR0aCI6MC4wLCJIZWlnaHQiOjAuMCwiQm9yZGVyU3R5bGUiOm51bGwsIlBhcmVudFN0eWxlIjpudWxsfSwiRGF0ZUZvcm1hdCI6eyIkaWQiOiIxMjUiLCJGb3JtYXRTdHJpbmciOiJNL2QveXl5eS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wsIl9leHBsaWNpdGx5U2V0Ijp7IiRpZCI6IjEyNiIsIlNoYXBlU3R5bGUiOmZhbHNlLCJUaXRsZVN0eWxlIjpmYWxzZSwiRGF0ZVN0eWxlIjpmYWxzZSwiSG9yaXpvbnRhbENvbm5lY3RvclN0eWxlIjpmYWxzZSwiVmVydGljYWxDb25uZWN0b3JTdHlsZSI6ZmFsc2UsIlBlcmNlbnRhZ2VDb21wbGV0ZVNoYXBlT3BhY2l0eSI6ZmFsc2UsIkR1cmF0aW9uRm9ybWF0IjpmYWxzZSwiRHVyYXRpb25Qb3NpdGlvbiI6ZmFsc2UsIkVuZERhdGVQb3NpdGlvbiI6ZmFsc2UsIklzQmVsb3dUaW1lYmFuZCI6ZmFsc2UsIlBlcmNlbnRhZ2VDb21wbGV0ZWRQb3NpdGlvbiI6ZmFsc2UsIlNoYXBlIjpmYWxzZSwiU2hhcGVUaGlja25lc3MiOmZhbHNlLCJTcGFjaW5nIjpmYWxzZSwiU3RhcnREYXRlUG9zaXRpb24iOmZhbHNlLCJUaXRsZVBvc2l0aW9uIjpmYWxzZSwiRGF0ZUZvcm1hdCI6ZmFsc2UsIklzVmlzaWJsZSI6ZmFsc2UsIk1hcmdpbiI6ZmFsc2V9fSwiU2hvd0VsYXBzZWRUaW1lR3JhZGllbnRTdHlsZSI6ZmFsc2V9LCJTY2FsZSI6eyIkaWQiOiIxMjciLCJTdGFydERhdGUiOiIwMDAxLTAxLTAxVDAwOjAwOjAwIiwiRW5kRGF0ZSI6IjIwMTgtMDctMzFUMjM6NTk6MDAiLCJGb3JtYXQiOiJNTU0iLCJUeXBlIjoyLCJBdXRvRGF0ZVJhbmdlIjp0cnVlLCJXb3JraW5nRGF5cyI6MTI3LCJUb2RheU1hcmtlclRleHQiOiJUb2RheSIsIkF1dG9TY2FsZVR5cGUiOnRydWV9LCJNaWxlc3RvbmVzIjpbXSwiVGFza3MiOlt7IiRpZCI6IjEyOCIsIkdyb3VwTmFtZSI6bnVsbCwiU3RhcnREYXRlIjoiMjAxOC0wMS0wN1QwMDowMDowMFoiLCJFbmREYXRlIjoiMjAxOC0wMS0wN1QyMzo1OTowMFoiLCJQZXJjZW50YWdlQ29tcGxldGUiOm51bGwsIlN0eWxlIjp7IiRpZCI6IjEyOSIsIlNoYXBlIjowLCJTaGFwZVRoaWNrbmVzcyI6MSwiRHVyYXRpb25Gb3JtYXQiOjAsIkluY2x1ZGVOb25Xb3JraW5nRGF5c0luRHVyYXRpb24iOmZhbHNlLCJQZXJjZW50YWdlQ29tcGxldGVTdHlsZSI6eyIkaWQiOiIxMzAiLCJGb250U2V0dGluZ3MiOnsiJGlkIjoiMTMxIiwiRm9udFNpemUiOjEwLCJGb250TmFtZSI6IkNhbGlicmkiLCJJc0JvbGQiOmZhbHNlLCJJc0l0YWxpYyI6ZmFsc2UsIklzVW5kZXJsaW5lZCI6ZmFsc2UsIlBhcmVudFN0eWxlIjpudWxsfSwiQXV0b1NpemUiOjAsIkZvcmVncm91bmQiOnsiJGlkIjoiMTMyIiwiQ29sb3IiOnsiJHJlZiI6Ijg2In1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EzMyIsIkxpbmVDb2xvciI6bnVsbCwiTGluZVdlaWdodCI6MC4wLCJMaW5lVHlwZSI6MCwiUGFyZW50U3R5bGUiOm51bGx9LCJQYXJlbnRTdHlsZSI6bnVsbH0sIkR1cmF0aW9uU3R5bGUiOnsiJGlkIjoiMTM0IiwiRm9udFNldHRpbmdzIjp7IiRpZCI6IjEzNSIsIkZvbnRTaXplIjoxMCwiRm9udE5hbWUiOiJDYWxpYnJpIiwiSXNCb2xkIjpmYWxzZSwiSXNJdGFsaWMiOmZhbHNlLCJJc1VuZGVybGluZWQiOmZhbHNlLCJQYXJlbnRTdHlsZSI6bnVsbH0sIkF1dG9TaXplIjowLCJGb3JlZ3JvdW5kIjp7IiRpZCI6IjEzNiIsIkNvbG9yIjp7IiRyZWYiOiI5MyJ9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xMzciLCJMaW5lQ29sb3IiOm51bGwsIkxpbmVXZWlnaHQiOjAuMCwiTGluZVR5cGUiOjAsIlBhcmVudFN0eWxlIjpudWxsfSwiUGFyZW50U3R5bGUiOm51bGx9LCJIb3Jpem9udGFsQ29ubmVjdG9yU3R5bGUiOnsiJGlkIjoiMTM4IiwiTGluZUNvbG9yIjp7IiRyZWYiOiI5OCJ9LCJMaW5lV2VpZ2h0IjoxLjAsIkxpbmVUeXBlIjowLCJQYXJlbnRTdHlsZSI6bnVsbH0sIlZlcnRpY2FsQ29ubmVjdG9yU3R5bGUiOnsiJGlkIjoiMTM5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0MCIsIk1hcmdpbiI6eyIkcmVmIjoiMTA0In0sIlBhZGRpbmciOnsiJHJlZiI6IjEwNSJ9LCJCYWNrZ3JvdW5kIjp7IiRpZCI6IjE0MSIsIkNvbG9yIjp7IiRpZCI6IjE0MiIsIkEiOjI1NSwiUiI6OTEsIkciOjE1NSwiQiI6MjEzfX0sIklzVmlzaWJsZSI6dHJ1ZSwiV2lkdGgiOjAuMCwiSGVpZ2h0IjoxNi4wLCJCb3JkZXJTdHlsZSI6eyIkaWQiOiIxNDMiLCJMaW5lQ29sb3IiOnsiJHJlZiI6IjEwOSJ9LCJMaW5lV2VpZ2h0IjowLjAsIkxpbmVUeXBlIjowLCJQYXJlbnRTdHlsZSI6bnVsbH0sIlBhcmVudFN0eWxlIjpudWxsfSwiVGl0bGVTdHlsZSI6eyIkaWQiOiIxNDQiLCJGb250U2V0dGluZ3MiOnsiJGlkIjoiMTQ1IiwiRm9udFNpemUiOjExLCJGb250TmFtZSI6IkNhbGlicmkiLCJJc0JvbGQiOnRydWUsIklzSXRhbGljIjpmYWxzZSwiSXNVbmRlcmxpbmVkIjpmYWxzZSwiUGFyZW50U3R5bGUiOm51bGx9LCJBdXRvU2l6ZSI6MCwiRm9yZWdyb3VuZCI6eyIkaWQiOiIxNDYiLCJDb2xvciI6eyIkcmVmIjoiMTE0In19LCJNYXhXaWR0aCI6OTY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E0NyIsIkxpbmVDb2xvciI6bnVsbCwiTGluZVdlaWdodCI6MC4wLCJMaW5lVHlwZSI6MCwiUGFyZW50U3R5bGUiOm51bGx9LCJQYXJlbnRTdHlsZSI6bnVsbH0sIkRhdGVTdHlsZSI6eyIkaWQiOiIxNDgiLCJGb250U2V0dGluZ3MiOnsiJGlkIjoiMTQ5IiwiRm9udFNpemUiOjEwLCJGb250TmFtZSI6IkNhbGlicmkiLCJJc0JvbGQiOmZhbHNlLCJJc0l0YWxpYyI6ZmFsc2UsIklzVW5kZXJsaW5lZCI6ZmFsc2UsIlBhcmVudFN0eWxlIjpudWxsfSwiQXV0b1NpemUiOjAsIkZvcmVncm91bmQiOnsiJGlkIjoiMTUwIiwiQ29sb3IiOnsiJHJlZiI6IjEyMSJ9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xNTEiLCJMaW5lQ29sb3IiOm51bGwsIkxpbmVXZWlnaHQiOjAuMCwiTGluZVR5cGUiOjAsIlBhcmVudFN0eWxlIjpudWxsfSwiUGFyZW50U3R5bGUiOm51bGx9LCJEYXRlRm9ybWF0Ijp7IiRyZWYiOiIxMjUifSwiSXNWaXNpYmxlIjp0cnVlLCJQYXJlbnRTdHlsZSI6bnVsbH0sIkluZGV4IjoxLCJTbWFydER1cmF0aW9uQWN0aXZhdGVkIjpmYWxzZSwiRGF0ZUZvcm1hdCI6eyIkcmVmIjoiMTI1In0sIklkIjoiNWQ5NWU1YzMtOTRjMi00NDMxLTk2YjYtNmJjM2ZjODllMGI5IiwiSW1wb3J0SWQiOm51bGwsIlRpdGxlIjoiUHJvamVjdCBLaWNrIE9mZiIsIk5vdGUiOm51bGwsIkh5cGVybGluayI6bnVsbCwiSXNDaGFuZ2VkIjpmYWxzZSwiSXNOZXciOmZhbHNlfSx7IiRpZCI6IjE1MiIsIkdyb3VwTmFtZSI6bnVsbCwiU3RhcnREYXRlIjoiMjAxOC0wMS0zMFQwMDowMDowMFoiLCJFbmREYXRlIjoiMjAxOC0wMS0zMFQyMzo1OTowMFoiLCJQZXJjZW50YWdlQ29tcGxldGUiOm51bGwsIlN0eWxlIjp7IiRpZCI6IjE1MyIsIlNoYXBlIjowLCJTaGFwZVRoaWNrbmVzcyI6MSwiRHVyYXRpb25Gb3JtYXQiOjAsIkluY2x1ZGVOb25Xb3JraW5nRGF5c0luRHVyYXRpb24iOmZhbHNlLCJQZXJjZW50YWdlQ29tcGxldGVTdHlsZSI6eyIkaWQiOiIxNTQiLCJGb250U2V0dGluZ3MiOnsiJGlkIjoiMTU1IiwiRm9udFNpemUiOjEwLCJGb250TmFtZSI6IkNhbGlicmkiLCJJc0JvbGQiOmZhbHNlLCJJc0l0YWxpYyI6ZmFsc2UsIklzVW5kZXJsaW5lZCI6ZmFsc2UsIlBhcmVudFN0eWxlIjpudWxsfSwiQXV0b1NpemUiOjAsIkZvcmVncm91bmQiOnsiJGlkIjoiMTU2IiwiQ29sb3IiOnsiJHJlZiI6Ijg2In1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E1NyIsIkxpbmVDb2xvciI6bnVsbCwiTGluZVdlaWdodCI6MC4wLCJMaW5lVHlwZSI6MCwiUGFyZW50U3R5bGUiOm51bGx9LCJQYXJlbnRTdHlsZSI6bnVsbH0sIkR1cmF0aW9uU3R5bGUiOnsiJGlkIjoiMTU4IiwiRm9udFNldHRpbmdzIjp7IiRpZCI6IjE1OSIsIkZvbnRTaXplIjoxMCwiRm9udE5hbWUiOiJDYWxpYnJpIiwiSXNCb2xkIjpmYWxzZSwiSXNJdGFsaWMiOmZhbHNlLCJJc1VuZGVybGluZWQiOmZhbHNlLCJQYXJlbnRTdHlsZSI6bnVsbH0sIkF1dG9TaXplIjowLCJGb3JlZ3JvdW5kIjp7IiRpZCI6IjE2MCIsIkNvbG9yIjp7IiRyZWYiOiI5MyJ9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xNjEiLCJMaW5lQ29sb3IiOm51bGwsIkxpbmVXZWlnaHQiOjAuMCwiTGluZVR5cGUiOjAsIlBhcmVudFN0eWxlIjpudWxsfSwiUGFyZW50U3R5bGUiOm51bGx9LCJIb3Jpem9udGFsQ29ubmVjdG9yU3R5bGUiOnsiJGlkIjoiMTYyIiwiTGluZUNvbG9yIjp7IiRyZWYiOiI5OCJ9LCJMaW5lV2VpZ2h0IjoxLjAsIkxpbmVUeXBlIjowLCJQYXJlbnRTdHlsZSI6bnVsbH0sIlZlcnRpY2FsQ29ubmVjdG9yU3R5bGUiOnsiJGlkIjoiMTYz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2NCIsIk1hcmdpbiI6eyIkcmVmIjoiMTA0In0sIlBhZGRpbmciOnsiJHJlZiI6IjEwNSJ9LCJCYWNrZ3JvdW5kIjp7IiRpZCI6IjE2NSIsIkNvbG9yIjp7IiRpZCI6IjE2NiIsIkEiOjI1NSwiUiI6OTEsIkciOjE1NSwiQiI6MjEzfX0sIklzVmlzaWJsZSI6dHJ1ZSwiV2lkdGgiOjAuMCwiSGVpZ2h0IjoxNi4wLCJCb3JkZXJTdHlsZSI6eyIkaWQiOiIxNjciLCJMaW5lQ29sb3IiOnsiJHJlZiI6IjEwOSJ9LCJMaW5lV2VpZ2h0IjowLjAsIkxpbmVUeXBlIjowLCJQYXJlbnRTdHlsZSI6bnVsbH0sIlBhcmVudFN0eWxlIjpudWxsfSwiVGl0bGVTdHlsZSI6eyIkaWQiOiIxNjgiLCJGb250U2V0dGluZ3MiOnsiJGlkIjoiMTY5IiwiRm9udFNpemUiOjExLCJGb250TmFtZSI6IkNhbGlicmkiLCJJc0JvbGQiOnRydWUsIklzSXRhbGljIjpmYWxzZSwiSXNVbmRlcmxpbmVkIjpmYWxzZSwiUGFyZW50U3R5bGUiOm51bGx9LCJBdXRvU2l6ZSI6MCwiRm9yZWdyb3VuZCI6eyIkaWQiOiIxNzAiLCJDb2xvciI6eyIkcmVmIjoiMTE0In19LCJNYXhXaWR0aCI6OTY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E3MSIsIkxpbmVDb2xvciI6bnVsbCwiTGluZVdlaWdodCI6MC4wLCJMaW5lVHlwZSI6MCwiUGFyZW50U3R5bGUiOm51bGx9LCJQYXJlbnRTdHlsZSI6bnVsbH0sIkRhdGVTdHlsZSI6eyIkaWQiOiIxNzIiLCJGb250U2V0dGluZ3MiOnsiJGlkIjoiMTczIiwiRm9udFNpemUiOjEwLCJGb250TmFtZSI6IkNhbGlicmkiLCJJc0JvbGQiOmZhbHNlLCJJc0l0YWxpYyI6ZmFsc2UsIklzVW5kZXJsaW5lZCI6ZmFsc2UsIlBhcmVudFN0eWxlIjpudWxsfSwiQXV0b1NpemUiOjAsIkZvcmVncm91bmQiOnsiJGlkIjoiMTc0IiwiQ29sb3IiOnsiJHJlZiI6IjEyMSJ9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xNzUiLCJMaW5lQ29sb3IiOm51bGwsIkxpbmVXZWlnaHQiOjAuMCwiTGluZVR5cGUiOjAsIlBhcmVudFN0eWxlIjpudWxsfSwiUGFyZW50U3R5bGUiOm51bGx9LCJEYXRlRm9ybWF0Ijp7IiRyZWYiOiIxMjUifSwiSXNWaXNpYmxlIjp0cnVlLCJQYXJlbnRTdHlsZSI6bnVsbH0sIkluZGV4IjoyLCJTbWFydER1cmF0aW9uQWN0aXZhdGVkIjpmYWxzZSwiRGF0ZUZvcm1hdCI6eyIkcmVmIjoiMTI1In0sIklkIjoiYzYwYzg0YjQtMzU1NS00ZTVhLTg3NTktNzA4MGVhNWE3OTUyIiwiSW1wb3J0SWQiOm51bGwsIlRpdGxlIjoiV29yayBHcm91cCBLaWNrIE9mZiIsIk5vdGUiOm51bGwsIkh5cGVybGluayI6bnVsbCwiSXNDaGFuZ2VkIjpmYWxzZSwiSXNOZXciOmZhbHNlfSx7IiRpZCI6IjE3NiIsIkdyb3VwTmFtZSI6bnVsbCwiU3RhcnREYXRlIjoiMjAxOC0wMi0wMVQwMDowMDowMFoiLCJFbmREYXRlIjoiMjAxOC0wMy0xNVQyMzo1OTowMFoiLCJQZXJjZW50YWdlQ29tcGxldGUiOm51bGwsIlN0eWxlIjp7IiRpZCI6IjE3NyIsIlNoYXBlIjowLCJTaGFwZVRoaWNrbmVzcyI6MSwiRHVyYXRpb25Gb3JtYXQiOjAsIkluY2x1ZGVOb25Xb3JraW5nRGF5c0luRHVyYXRpb24iOmZhbHNlLCJQZXJjZW50YWdlQ29tcGxldGVTdHlsZSI6eyIkaWQiOiIxNzgiLCJGb250U2V0dGluZ3MiOnsiJGlkIjoiMTc5IiwiRm9udFNpemUiOjEwLCJGb250TmFtZSI6IkNhbGlicmkiLCJJc0JvbGQiOmZhbHNlLCJJc0l0YWxpYyI6ZmFsc2UsIklzVW5kZXJsaW5lZCI6ZmFsc2UsIlBhcmVudFN0eWxlIjpudWxsfSwiQXV0b1NpemUiOjAsIkZvcmVncm91bmQiOnsiJGlkIjoiMTgwIiwiQ29sb3IiOnsiJHJlZiI6Ijg2In1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E4MSIsIkxpbmVDb2xvciI6bnVsbCwiTGluZVdlaWdodCI6MC4wLCJMaW5lVHlwZSI6MCwiUGFyZW50U3R5bGUiOm51bGx9LCJQYXJlbnRTdHlsZSI6bnVsbH0sIkR1cmF0aW9uU3R5bGUiOnsiJGlkIjoiMTgyIiwiRm9udFNldHRpbmdzIjp7IiRpZCI6IjE4MyIsIkZvbnRTaXplIjoxMCwiRm9udE5hbWUiOiJDYWxpYnJpIiwiSXNCb2xkIjpmYWxzZSwiSXNJdGFsaWMiOmZhbHNlLCJJc1VuZGVybGluZWQiOmZhbHNlLCJQYXJlbnRTdHlsZSI6bnVsbH0sIkF1dG9TaXplIjowLCJGb3JlZ3JvdW5kIjp7IiRpZCI6IjE4NCIsIkNvbG9yIjp7IiRyZWYiOiI5MyJ9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xODUiLCJMaW5lQ29sb3IiOm51bGwsIkxpbmVXZWlnaHQiOjAuMCwiTGluZVR5cGUiOjAsIlBhcmVudFN0eWxlIjpudWxsfSwiUGFyZW50U3R5bGUiOm51bGx9LCJIb3Jpem9udGFsQ29ubmVjdG9yU3R5bGUiOnsiJGlkIjoiMTg2IiwiTGluZUNvbG9yIjp7IiRyZWYiOiI5OCJ9LCJMaW5lV2VpZ2h0IjoxLjAsIkxpbmVUeXBlIjowLCJQYXJlbnRTdHlsZSI6bnVsbH0sIlZlcnRpY2FsQ29ubmVjdG9yU3R5bGUiOnsiJGlkIjoiMTg3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E4OCIsIk1hcmdpbiI6eyIkcmVmIjoiMTA0In0sIlBhZGRpbmciOnsiJHJlZiI6IjEwNSJ9LCJCYWNrZ3JvdW5kIjp7IiRpZCI6IjE4OSIsIkNvbG9yIjp7IiRpZCI6IjE5MCIsIkEiOjI1NSwiUiI6OTEsIkciOjE1NSwiQiI6MjEzfX0sIklzVmlzaWJsZSI6dHJ1ZSwiV2lkdGgiOjAuMCwiSGVpZ2h0IjoxNi4wLCJCb3JkZXJTdHlsZSI6eyIkaWQiOiIxOTEiLCJMaW5lQ29sb3IiOnsiJHJlZiI6IjEwOSJ9LCJMaW5lV2VpZ2h0IjowLjAsIkxpbmVUeXBlIjowLCJQYXJlbnRTdHlsZSI6bnVsbH0sIlBhcmVudFN0eWxlIjpudWxsfSwiVGl0bGVTdHlsZSI6eyIkaWQiOiIxOTIiLCJGb250U2V0dGluZ3MiOnsiJGlkIjoiMTkzIiwiRm9udFNpemUiOjExLCJGb250TmFtZSI6IkNhbGlicmkiLCJJc0JvbGQiOnRydWUsIklzSXRhbGljIjpmYWxzZSwiSXNVbmRlcmxpbmVkIjpmYWxzZSwiUGFyZW50U3R5bGUiOm51bGx9LCJBdXRvU2l6ZSI6MCwiRm9yZWdyb3VuZCI6eyIkaWQiOiIxOTQiLCJDb2xvciI6eyIkcmVmIjoiMTE0In19LCJNYXhXaWR0aCI6OTY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E5NSIsIkxpbmVDb2xvciI6bnVsbCwiTGluZVdlaWdodCI6MC4wLCJMaW5lVHlwZSI6MCwiUGFyZW50U3R5bGUiOm51bGx9LCJQYXJlbnRTdHlsZSI6bnVsbH0sIkRhdGVTdHlsZSI6eyIkaWQiOiIxOTYiLCJGb250U2V0dGluZ3MiOnsiJGlkIjoiMTk3IiwiRm9udFNpemUiOjEwLCJGb250TmFtZSI6IkNhbGlicmkiLCJJc0JvbGQiOmZhbHNlLCJJc0l0YWxpYyI6ZmFsc2UsIklzVW5kZXJsaW5lZCI6ZmFsc2UsIlBhcmVudFN0eWxlIjpudWxsfSwiQXV0b1NpemUiOjAsIkZvcmVncm91bmQiOnsiJGlkIjoiMTk4IiwiQ29sb3IiOnsiJHJlZiI6IjEyMSJ9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xOTkiLCJMaW5lQ29sb3IiOm51bGwsIkxpbmVXZWlnaHQiOjAuMCwiTGluZVR5cGUiOjAsIlBhcmVudFN0eWxlIjpudWxsfSwiUGFyZW50U3R5bGUiOm51bGx9LCJEYXRlRm9ybWF0Ijp7IiRyZWYiOiIxMjUifSwiSXNWaXNpYmxlIjp0cnVlLCJQYXJlbnRTdHlsZSI6bnVsbH0sIkluZGV4IjozLCJTbWFydER1cmF0aW9uQWN0aXZhdGVkIjpmYWxzZSwiRGF0ZUZvcm1hdCI6eyIkcmVmIjoiMTI1In0sIklkIjoiZjEzOTI1ZjYtMzM3Zi00YjUyLWIzMDMtZmVlODg0ZjRiNjcyIiwiSW1wb3J0SWQiOm51bGwsIlRpdGxlIjoiRmlyc3QgQ2VydGlmaWNhdGUgSWRlbnRpZmllZCIsIk5vdGUiOm51bGwsIkh5cGVybGluayI6bnVsbCwiSXNDaGFuZ2VkIjpmYWxzZSwiSXNOZXciOmZhbHNlfSx7IiRpZCI6IjIwMCIsIkdyb3VwTmFtZSI6bnVsbCwiU3RhcnREYXRlIjoiMjAxOC0wNS0zMVQwMDowMDowMFoiLCJFbmREYXRlIjoiMjAxOC0wNy0zMVQyMzo1OTowMFoiLCJQZXJjZW50YWdlQ29tcGxldGUiOm51bGwsIlN0eWxlIjp7IiRpZCI6IjIwMSIsIlNoYXBlIjowLCJTaGFwZVRoaWNrbmVzcyI6MSwiRHVyYXRpb25Gb3JtYXQiOjAsIkluY2x1ZGVOb25Xb3JraW5nRGF5c0luRHVyYXRpb24iOmZhbHNlLCJQZXJjZW50YWdlQ29tcGxldGVTdHlsZSI6eyIkaWQiOiIyMDIiLCJGb250U2V0dGluZ3MiOnsiJGlkIjoiMjAzIiwiRm9udFNpemUiOjEwLCJGb250TmFtZSI6IkNhbGlicmkiLCJJc0JvbGQiOmZhbHNlLCJJc0l0YWxpYyI6ZmFsc2UsIklzVW5kZXJsaW5lZCI6ZmFsc2UsIlBhcmVudFN0eWxlIjpudWxsfSwiQXV0b1NpemUiOjAsIkZvcmVncm91bmQiOnsiJGlkIjoiMjA0IiwiQ29sb3IiOnsiJHJlZiI6Ijg2In19LCJNYXhXaWR0aCI6MjAwLjAsIk1heEhlaWdodCI6IkluZmluaXR5IiwiU21hcnRGb3JlZ3JvdW5kSXNBY3RpdmUiOmZhbHNlLCJIb3Jpem9udGFsQWxpZ25tZW50IjowLCJWZXJ0aWNhbEFsaWdubWVudCI6MCwiU21hcnRGb3JlZ3JvdW5kIjpudWxsLCJNYXJnaW4iOnsiJHJlZiI6Ijg3In0sIlBhZGRpbmciOnsiJHJlZiI6Ijg4In0sIkJhY2tncm91bmQiOnsiJHJlZiI6Ijg5In0sIklzVmlzaWJsZSI6dHJ1ZSwiV2lkdGgiOjAuMCwiSGVpZ2h0IjowLjAsIkJvcmRlclN0eWxlIjp7IiRpZCI6IjIwNSIsIkxpbmVDb2xvciI6bnVsbCwiTGluZVdlaWdodCI6MC4wLCJMaW5lVHlwZSI6MCwiUGFyZW50U3R5bGUiOm51bGx9LCJQYXJlbnRTdHlsZSI6bnVsbH0sIkR1cmF0aW9uU3R5bGUiOnsiJGlkIjoiMjA2IiwiRm9udFNldHRpbmdzIjp7IiRpZCI6IjIwNyIsIkZvbnRTaXplIjoxMCwiRm9udE5hbWUiOiJDYWxpYnJpIiwiSXNCb2xkIjpmYWxzZSwiSXNJdGFsaWMiOmZhbHNlLCJJc1VuZGVybGluZWQiOmZhbHNlLCJQYXJlbnRTdHlsZSI6bnVsbH0sIkF1dG9TaXplIjowLCJGb3JlZ3JvdW5kIjp7IiRpZCI6IjIwOCIsIkNvbG9yIjp7IiRyZWYiOiI5MyJ9fSwiTWF4V2lkdGgiOjIwMC4wLCJNYXhIZWlnaHQiOiJJbmZpbml0eSIsIlNtYXJ0Rm9yZWdyb3VuZElzQWN0aXZlIjpmYWxzZSwiSG9yaXpvbnRhbEFsaWdubWVudCI6MCwiVmVydGljYWxBbGlnbm1lbnQiOjAsIlNtYXJ0Rm9yZWdyb3VuZCI6bnVsbCwiTWFyZ2luIjp7IiRyZWYiOiI5NCJ9LCJQYWRkaW5nIjp7IiRyZWYiOiI5NSJ9LCJCYWNrZ3JvdW5kIjp7IiRyZWYiOiI5NiJ9LCJJc1Zpc2libGUiOnRydWUsIldpZHRoIjowLjAsIkhlaWdodCI6MC4wLCJCb3JkZXJTdHlsZSI6eyIkaWQiOiIyMDkiLCJMaW5lQ29sb3IiOm51bGwsIkxpbmVXZWlnaHQiOjAuMCwiTGluZVR5cGUiOjAsIlBhcmVudFN0eWxlIjpudWxsfSwiUGFyZW50U3R5bGUiOm51bGx9LCJIb3Jpem9udGFsQ29ubmVjdG9yU3R5bGUiOnsiJGlkIjoiMjEwIiwiTGluZUNvbG9yIjp7IiRyZWYiOiI5OCJ9LCJMaW5lV2VpZ2h0IjoxLjAsIkxpbmVUeXBlIjowLCJQYXJlbnRTdHlsZSI6bnVsbH0sIlZlcnRpY2FsQ29ubmVjdG9yU3R5bGUiOnsiJGlkIjoiMjExIiwiTGluZUNvbG9yIjp7IiRyZWYiOiIxMDEifSwiTGluZVdlaWdodCI6MC4wLCJMaW5lVHlwZSI6MCwiUGFyZW50U3R5bGUiOm51bGx9LCJNYXJnaW4iOm51bGwsIlN0YXJ0RGF0ZVBvc2l0aW9uIjo0LCJFbmREYXRlUG9zaXRpb24iOjQsIkRhdGVJc1Zpc2libGUiOnRydWUsIlRpdGxlUG9zaXRpb24iOjUsIkR1cmF0aW9uUG9zaXRpb24iOjYsIlBlcmNlbnRhZ2VDb21wbGV0ZWRQb3NpdGlvbiI6NiwiU3BhY2luZyI6NSwiSXNCZWxvd1RpbWViYW5kIjp0cnVlLCJQZXJjZW50YWdlQ29tcGxldGVTaGFwZU9wYWNpdHkiOjM1LCJTaGFwZVN0eWxlIjp7IiRpZCI6IjIxMiIsIk1hcmdpbiI6eyIkcmVmIjoiMTA0In0sIlBhZGRpbmciOnsiJHJlZiI6IjEwNSJ9LCJCYWNrZ3JvdW5kIjp7IiRpZCI6IjIxMyIsIkNvbG9yIjp7IiRpZCI6IjIxNCIsIkEiOjI1NSwiUiI6OTEsIkciOjE1NSwiQiI6MjEzfX0sIklzVmlzaWJsZSI6dHJ1ZSwiV2lkdGgiOjAuMCwiSGVpZ2h0IjoxNi4wLCJCb3JkZXJTdHlsZSI6eyIkaWQiOiIyMTUiLCJMaW5lQ29sb3IiOnsiJHJlZiI6IjEwOSJ9LCJMaW5lV2VpZ2h0IjowLjAsIkxpbmVUeXBlIjowLCJQYXJlbnRTdHlsZSI6bnVsbH0sIlBhcmVudFN0eWxlIjpudWxsfSwiVGl0bGVTdHlsZSI6eyIkaWQiOiIyMTYiLCJGb250U2V0dGluZ3MiOnsiJGlkIjoiMjE3IiwiRm9udFNpemUiOjExLCJGb250TmFtZSI6IkNhbGlicmkiLCJJc0JvbGQiOnRydWUsIklzSXRhbGljIjpmYWxzZSwiSXNVbmRlcmxpbmVkIjpmYWxzZSwiUGFyZW50U3R5bGUiOm51bGx9LCJBdXRvU2l6ZSI6MCwiRm9yZWdyb3VuZCI6eyIkaWQiOiIyMTgiLCJDb2xvciI6eyIkcmVmIjoiMTE0In19LCJNYXhXaWR0aCI6OTYwLjAsIk1heEhlaWdodCI6IkluZmluaXR5IiwiU21hcnRGb3JlZ3JvdW5kSXNBY3RpdmUiOmZhbHNlLCJIb3Jpem9udGFsQWxpZ25tZW50IjowLCJWZXJ0aWNhbEFsaWdubWVudCI6MCwiU21hcnRGb3JlZ3JvdW5kIjpudWxsLCJNYXJnaW4iOnsiJHJlZiI6IjExNSJ9LCJQYWRkaW5nIjp7IiRyZWYiOiIxMTYifSwiQmFja2dyb3VuZCI6eyIkcmVmIjoiMTE3In0sIklzVmlzaWJsZSI6dHJ1ZSwiV2lkdGgiOjAuMCwiSGVpZ2h0IjowLjAsIkJvcmRlclN0eWxlIjp7IiRpZCI6IjIxOSIsIkxpbmVDb2xvciI6bnVsbCwiTGluZVdlaWdodCI6MC4wLCJMaW5lVHlwZSI6MCwiUGFyZW50U3R5bGUiOm51bGx9LCJQYXJlbnRTdHlsZSI6bnVsbH0sIkRhdGVTdHlsZSI6eyIkaWQiOiIyMjAiLCJGb250U2V0dGluZ3MiOnsiJGlkIjoiMjIxIiwiRm9udFNpemUiOjEwLCJGb250TmFtZSI6IkNhbGlicmkiLCJJc0JvbGQiOmZhbHNlLCJJc0l0YWxpYyI6ZmFsc2UsIklzVW5kZXJsaW5lZCI6ZmFsc2UsIlBhcmVudFN0eWxlIjpudWxsfSwiQXV0b1NpemUiOjAsIkZvcmVncm91bmQiOnsiJGlkIjoiMjIyIiwiQ29sb3IiOnsiJHJlZiI6IjEyMSJ9fSwiTWF4V2lkdGgiOjIwMC4wLCJNYXhIZWlnaHQiOiJJbmZpbml0eSIsIlNtYXJ0Rm9yZWdyb3VuZElzQWN0aXZlIjpmYWxzZSwiSG9yaXpvbnRhbEFsaWdubWVudCI6MCwiVmVydGljYWxBbGlnbm1lbnQiOjAsIlNtYXJ0Rm9yZWdyb3VuZCI6bnVsbCwiTWFyZ2luIjp7IiRyZWYiOiIxMjIifSwiUGFkZGluZyI6eyIkcmVmIjoiMTIzIn0sIkJhY2tncm91bmQiOnsiJHJlZiI6IjEyNCJ9LCJJc1Zpc2libGUiOnRydWUsIldpZHRoIjowLjAsIkhlaWdodCI6MC4wLCJCb3JkZXJTdHlsZSI6eyIkaWQiOiIyMjMiLCJMaW5lQ29sb3IiOm51bGwsIkxpbmVXZWlnaHQiOjAuMCwiTGluZVR5cGUiOjAsIlBhcmVudFN0eWxlIjpudWxsfSwiUGFyZW50U3R5bGUiOm51bGx9LCJEYXRlRm9ybWF0Ijp7IiRyZWYiOiIxMjUifSwiSXNWaXNpYmxlIjp0cnVlLCJQYXJlbnRTdHlsZSI6bnVsbH0sIkluZGV4Ijo0LCJTbWFydER1cmF0aW9uQWN0aXZhdGVkIjpmYWxzZSwiRGF0ZUZvcm1hdCI6eyIkcmVmIjoiMTI1In0sIklkIjoiMGNhOGQzODItYmQ0ZS00NGMyLTkwOGQtZTFjYmJiZjNiOTNmIiwiSW1wb3J0SWQiOm51bGwsIlRpdGxlIjoiQmFkZ2luZyBhbmQgQ2VydGlmaWNhdGlvbiBQcm9ncmFtIFJvbGwgT3V0IiwiTm90ZSI6bnVsbCwiSHlwZXJsaW5rIjpudWxsLCJJc0NoYW5nZWQiOmZhbHNlLCJJc05ldyI6ZmFsc2V9LHsiJGlkIjoiMjI0IiwiR3JvdXBOYW1lIjpudWxsLCJTdGFydERhdGUiOiIyMDE4LTA1LTAxVDAwOjAwOjAwWiIsIkVuZERhdGUiOiIyMDE4LTA3LTMxVDIzOjU5OjAwWiIsIlBlcmNlbnRhZ2VDb21wbGV0ZSI6bnVsbCwiU3R5bGUiOnsiJGlkIjoiMjI1IiwiU2hhcGUiOjAsIlNoYXBlVGhpY2tuZXNzIjoxLCJEdXJhdGlvbkZvcm1hdCI6MCwiSW5jbHVkZU5vbldvcmtpbmdEYXlzSW5EdXJhdGlvbiI6ZmFsc2UsIlBlcmNlbnRhZ2VDb21wbGV0ZVN0eWxlIjp7IiRpZCI6IjIyNiIsIkZvbnRTZXR0aW5ncyI6eyIkaWQiOiIyMjciLCJGb250U2l6ZSI6MTAsIkZvbnROYW1lIjoiQ2FsaWJyaSIsIklzQm9sZCI6ZmFsc2UsIklzSXRhbGljIjpmYWxzZSwiSXNVbmRlcmxpbmVkIjpmYWxzZSwiUGFyZW50U3R5bGUiOm51bGx9LCJBdXRvU2l6ZSI6MCwiRm9yZWdyb3VuZCI6eyIkaWQiOiIyMjgiLCJDb2xvciI6eyIkcmVmIjoiODYifX0sIk1heFdpZHRoIjoyMDAuMCwiTWF4SGVpZ2h0IjoiSW5maW5pdHkiLCJTbWFydEZvcmVncm91bmRJc0FjdGl2ZSI6ZmFsc2UsIkhvcml6b250YWxBbGlnbm1lbnQiOjAsIlZlcnRpY2FsQWxpZ25tZW50IjowLCJTbWFydEZvcmVncm91bmQiOm51bGwsIk1hcmdpbiI6eyIkcmVmIjoiODcifSwiUGFkZGluZyI6eyIkcmVmIjoiODgifSwiQmFja2dyb3VuZCI6eyIkcmVmIjoiODkifSwiSXNWaXNpYmxlIjp0cnVlLCJXaWR0aCI6MC4wLCJIZWlnaHQiOjAuMCwiQm9yZGVyU3R5bGUiOnsiJGlkIjoiMjI5IiwiTGluZUNvbG9yIjpudWxsLCJMaW5lV2VpZ2h0IjowLjAsIkxpbmVUeXBlIjowLCJQYXJlbnRTdHlsZSI6bnVsbH0sIlBhcmVudFN0eWxlIjpudWxsfSwiRHVyYXRpb25TdHlsZSI6eyIkaWQiOiIyMzAiLCJGb250U2V0dGluZ3MiOnsiJGlkIjoiMjMxIiwiRm9udFNpemUiOjEwLCJGb250TmFtZSI6IkNhbGlicmkiLCJJc0JvbGQiOmZhbHNlLCJJc0l0YWxpYyI6ZmFsc2UsIklzVW5kZXJsaW5lZCI6ZmFsc2UsIlBhcmVudFN0eWxlIjpudWxsfSwiQXV0b1NpemUiOjAsIkZvcmVncm91bmQiOnsiJGlkIjoiMjMyIiwiQ29sb3IiOnsiJHJlZiI6IjkzIn19LCJNYXhXaWR0aCI6MjAwLjAsIk1heEhlaWdodCI6IkluZmluaXR5IiwiU21hcnRGb3JlZ3JvdW5kSXNBY3RpdmUiOmZhbHNlLCJIb3Jpem9udGFsQWxpZ25tZW50IjowLCJWZXJ0aWNhbEFsaWdubWVudCI6MCwiU21hcnRGb3JlZ3JvdW5kIjpudWxsLCJNYXJnaW4iOnsiJHJlZiI6Ijk0In0sIlBhZGRpbmciOnsiJHJlZiI6Ijk1In0sIkJhY2tncm91bmQiOnsiJHJlZiI6Ijk2In0sIklzVmlzaWJsZSI6dHJ1ZSwiV2lkdGgiOjAuMCwiSGVpZ2h0IjowLjAsIkJvcmRlclN0eWxlIjp7IiRpZCI6IjIzMyIsIkxpbmVDb2xvciI6bnVsbCwiTGluZVdlaWdodCI6MC4wLCJMaW5lVHlwZSI6MCwiUGFyZW50U3R5bGUiOm51bGx9LCJQYXJlbnRTdHlsZSI6bnVsbH0sIkhvcml6b250YWxDb25uZWN0b3JTdHlsZSI6eyIkaWQiOiIyMzQiLCJMaW5lQ29sb3IiOnsiJHJlZiI6Ijk4In0sIkxpbmVXZWlnaHQiOjEuMCwiTGluZVR5cGUiOjAsIlBhcmVudFN0eWxlIjpudWxsfSwiVmVydGljYWxDb25uZWN0b3JTdHlsZSI6eyIkaWQiOiIyMzUiLCJMaW5lQ29sb3IiOnsiJHJlZiI6IjEwMSJ9LCJMaW5lV2VpZ2h0IjowLjAsIkxpbmVUeXBlIjowLCJQYXJlbnRTdHlsZSI6bnVsbH0sIk1hcmdpbiI6bnVsbCwiU3RhcnREYXRlUG9zaXRpb24iOjQsIkVuZERhdGVQb3NpdGlvbiI6NCwiRGF0ZUlzVmlzaWJsZSI6dHJ1ZSwiVGl0bGVQb3NpdGlvbiI6NSwiRHVyYXRpb25Qb3NpdGlvbiI6NiwiUGVyY2VudGFnZUNvbXBsZXRlZFBvc2l0aW9uIjo2LCJTcGFjaW5nIjo1LCJJc0JlbG93VGltZWJhbmQiOnRydWUsIlBlcmNlbnRhZ2VDb21wbGV0ZVNoYXBlT3BhY2l0eSI6MzUsIlNoYXBlU3R5bGUiOnsiJGlkIjoiMjM2IiwiTWFyZ2luIjp7IiRyZWYiOiIxMDQifSwiUGFkZGluZyI6eyIkcmVmIjoiMTA1In0sIkJhY2tncm91bmQiOnsiJGlkIjoiMjM3IiwiQ29sb3IiOnsiJGlkIjoiMjM4IiwiQSI6MjU1LCJSIjo5MSwiRyI6MTU1LCJCIjoyMTN9fSwiSXNWaXNpYmxlIjp0cnVlLCJXaWR0aCI6MC4wLCJIZWlnaHQiOjE2LjAsIkJvcmRlclN0eWxlIjp7IiRpZCI6IjIzOSIsIkxpbmVDb2xvciI6eyIkcmVmIjoiMTA5In0sIkxpbmVXZWlnaHQiOjAuMCwiTGluZVR5cGUiOjAsIlBhcmVudFN0eWxlIjpudWxsfSwiUGFyZW50U3R5bGUiOm51bGx9LCJUaXRsZVN0eWxlIjp7IiRpZCI6IjI0MCIsIkZvbnRTZXR0aW5ncyI6eyIkaWQiOiIyNDEiLCJGb250U2l6ZSI6MTEsIkZvbnROYW1lIjoiQ2FsaWJyaSIsIklzQm9sZCI6dHJ1ZSwiSXNJdGFsaWMiOmZhbHNlLCJJc1VuZGVybGluZWQiOmZhbHNlLCJQYXJlbnRTdHlsZSI6bnVsbH0sIkF1dG9TaXplIjowLCJGb3JlZ3JvdW5kIjp7IiRpZCI6IjI0MiIsIkNvbG9yIjp7IiRyZWYiOiIxMTQifX0sIk1heFdpZHRoIjo5NjAuMCwiTWF4SGVpZ2h0IjoiSW5maW5pdHkiLCJTbWFydEZvcmVncm91bmRJc0FjdGl2ZSI6ZmFsc2UsIkhvcml6b250YWxBbGlnbm1lbnQiOjAsIlZlcnRpY2FsQWxpZ25tZW50IjowLCJTbWFydEZvcmVncm91bmQiOm51bGwsIk1hcmdpbiI6eyIkcmVmIjoiMTE1In0sIlBhZGRpbmciOnsiJHJlZiI6IjExNiJ9LCJCYWNrZ3JvdW5kIjp7IiRyZWYiOiIxMTcifSwiSXNWaXNpYmxlIjp0cnVlLCJXaWR0aCI6MC4wLCJIZWlnaHQiOjAuMCwiQm9yZGVyU3R5bGUiOnsiJGlkIjoiMjQzIiwiTGluZUNvbG9yIjpudWxsLCJMaW5lV2VpZ2h0IjowLjAsIkxpbmVUeXBlIjowLCJQYXJlbnRTdHlsZSI6bnVsbH0sIlBhcmVudFN0eWxlIjpudWxsfSwiRGF0ZVN0eWxlIjp7IiRpZCI6IjI0NCIsIkZvbnRTZXR0aW5ncyI6eyIkaWQiOiIyNDUiLCJGb250U2l6ZSI6MTAsIkZvbnROYW1lIjoiQ2FsaWJyaSIsIklzQm9sZCI6ZmFsc2UsIklzSXRhbGljIjpmYWxzZSwiSXNVbmRlcmxpbmVkIjpmYWxzZSwiUGFyZW50U3R5bGUiOm51bGx9LCJBdXRvU2l6ZSI6MCwiRm9yZWdyb3VuZCI6eyIkaWQiOiIyNDYiLCJDb2xvciI6eyIkcmVmIjoiMTIxIn19LCJNYXhXaWR0aCI6MjAwLjAsIk1heEhlaWdodCI6IkluZmluaXR5IiwiU21hcnRGb3JlZ3JvdW5kSXNBY3RpdmUiOmZhbHNlLCJIb3Jpem9udGFsQWxpZ25tZW50IjowLCJWZXJ0aWNhbEFsaWdubWVudCI6MCwiU21hcnRGb3JlZ3JvdW5kIjpudWxsLCJNYXJnaW4iOnsiJHJlZiI6IjEyMiJ9LCJQYWRkaW5nIjp7IiRyZWYiOiIxMjMifSwiQmFja2dyb3VuZCI6eyIkcmVmIjoiMTI0In0sIklzVmlzaWJsZSI6dHJ1ZSwiV2lkdGgiOjAuMCwiSGVpZ2h0IjowLjAsIkJvcmRlclN0eWxlIjp7IiRpZCI6IjI0NyIsIkxpbmVDb2xvciI6bnVsbCwiTGluZVdlaWdodCI6MC4wLCJMaW5lVHlwZSI6MCwiUGFyZW50U3R5bGUiOm51bGx9LCJQYXJlbnRTdHlsZSI6bnVsbH0sIkRhdGVGb3JtYXQiOnsiJHJlZiI6IjEyNSJ9LCJJc1Zpc2libGUiOnRydWUsIlBhcmVudFN0eWxlIjpudWxsfSwiSW5kZXgiOjUsIlNtYXJ0RHVyYXRpb25BY3RpdmF0ZWQiOmZhbHNlLCJEYXRlRm9ybWF0Ijp7IiRyZWYiOiIxMjUifSwiSWQiOiI3MzIyZjdmNi05YmI4LTQzOTMtOTVmMi05MTYzZTkzNDZjZDEiLCJJbXBvcnRJZCI6bnVsbCwiVGl0bGUiOiJEZXZlbG9wbWVudCBvZiBhZGRpdGlvbmFsIGxlYXJuaW5nIGV4cGVyaWVuY2VzL0NlcnRpZmljYXRlcyIsIk5vdGUiOm51bGwsIkh5cGVybGluayI6bnVsbCwiSXNDaGFuZ2VkIjpmYWxzZSwiSXNOZXciOmZhbHNlfV0sIk1zUHJvamVjdEl0ZW1zVHJlZSI6eyIkaWQiOiIyNDgiLCJSb290Ijp7IkltcG9ydElkIjpudWxsLCJJc0ltcG9ydGVkIjpmYWxzZSwiQ2hpbGRyZW4iOltdfX0sIk1ldGFkYXRhIjp7IiRpZCI6IjI0OSJ9LCJTZXR0aW5ncyI6eyIkaWQiOiIyNTAiLCJJbXBhT3B0aW9ucyI6eyIkaWQiOiIyNTE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MCwiRmlsZVBhdGgiOm51bGwsIlRpbWVDb25maWd1cmF0aW9uIjp7IiRpZCI6IjI1MiIsIlVzZVRpbWUiOmZhbHNlLCJXb3JrRGF5U3RhcnQiOiIwMDowMDowMCIsIldvcmtEYXlFbmQiOiIyMzo1OTowMCJ9LCJMYXN0VXNlZFRlbXBsYXRlSWQiOiI3MzU1YjYzMy1hYzY2LTQ1MjgtOGI0ZC0yOTlmYWVkYzllZTkifQ=="/>
  <p:tag name="__MASTER" val="__part_0"/>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1" id="{10A52A94-B249-401F-B3F2-E55CF63B1D99}" vid="{0BAC749F-353C-4558-A30E-D462C2DAFCD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6EE55D461C4E429C8CF91F15523008" ma:contentTypeVersion="8" ma:contentTypeDescription="Create a new document." ma:contentTypeScope="" ma:versionID="30acac3a910a223887e2397f18b20285">
  <xsd:schema xmlns:xsd="http://www.w3.org/2001/XMLSchema" xmlns:xs="http://www.w3.org/2001/XMLSchema" xmlns:p="http://schemas.microsoft.com/office/2006/metadata/properties" xmlns:ns2="8a2f64bd-68d6-4b92-8ee9-900b97a103e3" xmlns:ns3="dc6d38ae-da85-41f9-96ee-979e6e200399" targetNamespace="http://schemas.microsoft.com/office/2006/metadata/properties" ma:root="true" ma:fieldsID="54bdb4153d344fbc99a45ed0af084ddd" ns2:_="" ns3:_="">
    <xsd:import namespace="8a2f64bd-68d6-4b92-8ee9-900b97a103e3"/>
    <xsd:import namespace="dc6d38ae-da85-41f9-96ee-979e6e20039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2f64bd-68d6-4b92-8ee9-900b97a103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6d38ae-da85-41f9-96ee-979e6e20039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A9DB0BA-2D7E-4282-8F08-771EDAA3D5BD}">
  <ds:schemaRefs>
    <ds:schemaRef ds:uri="http://schemas.microsoft.com/sharepoint/v3/contenttype/forms"/>
  </ds:schemaRefs>
</ds:datastoreItem>
</file>

<file path=customXml/itemProps2.xml><?xml version="1.0" encoding="utf-8"?>
<ds:datastoreItem xmlns:ds="http://schemas.openxmlformats.org/officeDocument/2006/customXml" ds:itemID="{C48398F3-C5D4-46C6-AE4E-168051898A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2f64bd-68d6-4b92-8ee9-900b97a103e3"/>
    <ds:schemaRef ds:uri="dc6d38ae-da85-41f9-96ee-979e6e2003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46FB09-F1FF-47FB-AFDE-289E5E9BD6F9}">
  <ds:schemaRefs>
    <ds:schemaRef ds:uri="http://purl.org/dc/dcmitype/"/>
    <ds:schemaRef ds:uri="http://purl.org/dc/elements/1.1/"/>
    <ds:schemaRef ds:uri="8a2f64bd-68d6-4b92-8ee9-900b97a103e3"/>
    <ds:schemaRef ds:uri="http://schemas.microsoft.com/office/2006/documentManagement/types"/>
    <ds:schemaRef ds:uri="http://purl.org/dc/terms/"/>
    <ds:schemaRef ds:uri="http://schemas.microsoft.com/office/infopath/2007/PartnerControls"/>
    <ds:schemaRef ds:uri="dc6d38ae-da85-41f9-96ee-979e6e200399"/>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5058</TotalTime>
  <Words>3229</Words>
  <Application>Microsoft Office PowerPoint</Application>
  <PresentationFormat>On-screen Show (4:3)</PresentationFormat>
  <Paragraphs>569</Paragraphs>
  <Slides>59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MS PGothic</vt:lpstr>
      <vt:lpstr>Arial</vt:lpstr>
      <vt:lpstr>Calibri</vt:lpstr>
      <vt:lpstr>Calibri Light</vt:lpstr>
      <vt:lpstr>Californian FB</vt:lpstr>
      <vt:lpstr>Office Theme</vt:lpstr>
      <vt:lpstr>Business Forum April 4, 2018 </vt:lpstr>
      <vt:lpstr>Agenda</vt:lpstr>
      <vt:lpstr>Post Awards and Grants Partner Group</vt:lpstr>
      <vt:lpstr>Post Awards and Grants Partner Group Agenda</vt:lpstr>
      <vt:lpstr>Post Awards and Grants Partner Group Charge</vt:lpstr>
      <vt:lpstr>Representation </vt:lpstr>
      <vt:lpstr>Post Award and Grants Partner Group Goals for FY 18</vt:lpstr>
      <vt:lpstr>Uniform Guidance: Procurement Standards</vt:lpstr>
      <vt:lpstr>Uniform Guidance: Procurement Standards</vt:lpstr>
      <vt:lpstr>Uniform Guidance: Procurement Standards</vt:lpstr>
      <vt:lpstr>Roles and Responsibilities Matrix Draft</vt:lpstr>
      <vt:lpstr>Roles and Responsibilities Matrix Draft</vt:lpstr>
      <vt:lpstr>Vacation and Sick Leave pay out</vt:lpstr>
      <vt:lpstr>Vacation and Sick Leave pay out</vt:lpstr>
      <vt:lpstr>Classification/Definitions/Terminology</vt:lpstr>
      <vt:lpstr>Post Awards and Grants Partner Group Discussion Questions</vt:lpstr>
      <vt:lpstr>Compensation Partner Group Kelly Coakley, Human Resources Compensation Wendy Merb-Brown, University College</vt:lpstr>
      <vt:lpstr>Compensation Partner Group Agenda</vt:lpstr>
      <vt:lpstr>Compensation Partner Group Charge</vt:lpstr>
      <vt:lpstr>Compensation Partner Group Representation </vt:lpstr>
      <vt:lpstr>Compensation Partner Group Goals</vt:lpstr>
      <vt:lpstr>Group Changes</vt:lpstr>
      <vt:lpstr>Individual Compensation Distribution (ICD)</vt:lpstr>
      <vt:lpstr>Individual Compensation Distribution (ICD)</vt:lpstr>
      <vt:lpstr>Individual Compensation Distribution (ICD)</vt:lpstr>
      <vt:lpstr>Individual Compensation Distribution (ICD)</vt:lpstr>
      <vt:lpstr>Individual Compensation Distribution (ICD)</vt:lpstr>
      <vt:lpstr>Individual Compensation Distribution (ICD)</vt:lpstr>
      <vt:lpstr>FY19 Reappointment</vt:lpstr>
      <vt:lpstr>FY19 Reappointment – Faculty Terminations</vt:lpstr>
      <vt:lpstr>Compensation Questions?</vt:lpstr>
      <vt:lpstr>Finance Updates Julie Allison Assistant Vice President, Finance </vt:lpstr>
      <vt:lpstr>Finance Agenda</vt:lpstr>
      <vt:lpstr>OBI Changes: Balance Sheet</vt:lpstr>
      <vt:lpstr>OBI Changes: Legacy Transaction Export</vt:lpstr>
      <vt:lpstr>OBI Changes: FARM Approvers</vt:lpstr>
      <vt:lpstr>FARM Changes</vt:lpstr>
      <vt:lpstr>Concur – PTA as default charge</vt:lpstr>
      <vt:lpstr>Account Validation Tool </vt:lpstr>
      <vt:lpstr>Forms &amp; Quick Reference Guides</vt:lpstr>
      <vt:lpstr>Upcoming Changes</vt:lpstr>
      <vt:lpstr>Indirect Cost Distribution  (RI Accounts)</vt:lpstr>
      <vt:lpstr>FY2018 Yearend Calendar</vt:lpstr>
      <vt:lpstr>Mapping Update</vt:lpstr>
      <vt:lpstr>Affordability &amp; Efficiency (A&amp;E)</vt:lpstr>
      <vt:lpstr>Finance Questions?</vt:lpstr>
      <vt:lpstr>Benefits Update Greg Fialko Director, Benefits Human Resources </vt:lpstr>
      <vt:lpstr>Benefits Update</vt:lpstr>
      <vt:lpstr>Benefits Update</vt:lpstr>
      <vt:lpstr>Benefits Update</vt:lpstr>
      <vt:lpstr>Benefits Open Enrollment</vt:lpstr>
      <vt:lpstr>Benefits Open Enrollment</vt:lpstr>
      <vt:lpstr>Badging and Certification Lewis Mangen Director of Organizational and Talent Development Human Resources </vt:lpstr>
      <vt:lpstr>Badging and Certification Project - Timeline Review</vt:lpstr>
      <vt:lpstr>Gap Analysis</vt:lpstr>
      <vt:lpstr>Purchasing Certificate</vt:lpstr>
      <vt:lpstr>Accounting Certificate</vt:lpstr>
      <vt:lpstr>Badging and Certification questions?</vt:lpstr>
      <vt:lpstr>Next Business Forum June 12, 2018  10 a.m. - 12 p.m. HRTC 141-45</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Casal, Leigh</dc:creator>
  <cp:lastModifiedBy>Cochran, Jennifer</cp:lastModifiedBy>
  <cp:revision>65</cp:revision>
  <dcterms:created xsi:type="dcterms:W3CDTF">2015-07-31T18:30:00Z</dcterms:created>
  <dcterms:modified xsi:type="dcterms:W3CDTF">2018-04-04T12:11:54Z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0x010100116EE55D461C4E429C8CF91F15523008</vt:lpwstr>
  </property>
</Properties>
</file>