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96" r:id="rId2"/>
    <p:sldId id="403" r:id="rId3"/>
    <p:sldId id="346" r:id="rId4"/>
    <p:sldId id="347" r:id="rId5"/>
    <p:sldId id="348" r:id="rId6"/>
    <p:sldId id="349" r:id="rId7"/>
    <p:sldId id="350" r:id="rId8"/>
    <p:sldId id="351" r:id="rId9"/>
    <p:sldId id="352" r:id="rId10"/>
    <p:sldId id="353" r:id="rId11"/>
    <p:sldId id="354" r:id="rId12"/>
    <p:sldId id="355" r:id="rId13"/>
    <p:sldId id="356" r:id="rId14"/>
    <p:sldId id="357" r:id="rId15"/>
    <p:sldId id="358" r:id="rId16"/>
    <p:sldId id="359" r:id="rId17"/>
    <p:sldId id="365" r:id="rId18"/>
    <p:sldId id="366" r:id="rId19"/>
    <p:sldId id="367" r:id="rId20"/>
    <p:sldId id="368" r:id="rId21"/>
    <p:sldId id="369" r:id="rId22"/>
    <p:sldId id="370" r:id="rId23"/>
    <p:sldId id="371" r:id="rId24"/>
    <p:sldId id="372" r:id="rId25"/>
    <p:sldId id="373" r:id="rId26"/>
    <p:sldId id="374" r:id="rId27"/>
    <p:sldId id="375" r:id="rId28"/>
    <p:sldId id="376" r:id="rId29"/>
    <p:sldId id="377" r:id="rId30"/>
    <p:sldId id="378" r:id="rId31"/>
    <p:sldId id="379" r:id="rId32"/>
    <p:sldId id="380" r:id="rId33"/>
    <p:sldId id="381" r:id="rId34"/>
    <p:sldId id="382" r:id="rId35"/>
    <p:sldId id="383" r:id="rId36"/>
    <p:sldId id="338" r:id="rId37"/>
    <p:sldId id="339" r:id="rId38"/>
    <p:sldId id="404" r:id="rId39"/>
    <p:sldId id="405" r:id="rId40"/>
    <p:sldId id="406" r:id="rId41"/>
    <p:sldId id="342" r:id="rId42"/>
    <p:sldId id="343" r:id="rId43"/>
    <p:sldId id="344" r:id="rId44"/>
    <p:sldId id="345" r:id="rId45"/>
    <p:sldId id="384" r:id="rId46"/>
    <p:sldId id="385" r:id="rId47"/>
    <p:sldId id="386" r:id="rId48"/>
    <p:sldId id="387" r:id="rId49"/>
    <p:sldId id="388" r:id="rId50"/>
    <p:sldId id="389" r:id="rId51"/>
    <p:sldId id="400" r:id="rId52"/>
    <p:sldId id="401" r:id="rId53"/>
    <p:sldId id="402" r:id="rId54"/>
    <p:sldId id="394" r:id="rId55"/>
    <p:sldId id="395" r:id="rId56"/>
    <p:sldId id="396" r:id="rId57"/>
    <p:sldId id="397" r:id="rId58"/>
    <p:sldId id="398" r:id="rId59"/>
    <p:sldId id="332"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chran, Jennifer" initials="CJ" lastIdx="1" clrIdx="0">
    <p:extLst>
      <p:ext uri="{19B8F6BF-5375-455C-9EA6-DF929625EA0E}">
        <p15:presenceInfo xmlns:p15="http://schemas.microsoft.com/office/powerpoint/2012/main" userId="S-1-5-21-3747266635-2301875284-2313441273-3709" providerId="AD"/>
      </p:ext>
    </p:extLst>
  </p:cmAuthor>
  <p:cmAuthor id="2" name="Meiser, Beth" initials="MB" lastIdx="4" clrIdx="1">
    <p:extLst>
      <p:ext uri="{19B8F6BF-5375-455C-9EA6-DF929625EA0E}">
        <p15:presenceInfo xmlns:p15="http://schemas.microsoft.com/office/powerpoint/2012/main" userId="S-1-5-21-3747266635-2301875284-2313441273-100520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94E"/>
    <a:srgbClr val="CBD4D0"/>
    <a:srgbClr val="E7EBE9"/>
    <a:srgbClr val="808080"/>
    <a:srgbClr val="776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109" d="100"/>
          <a:sy n="109" d="100"/>
        </p:scale>
        <p:origin x="1710" y="102"/>
      </p:cViewPr>
      <p:guideLst>
        <p:guide orient="horz" pos="57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17915D-1BD4-4181-A4A7-E665633A9C6F}" type="doc">
      <dgm:prSet loTypeId="urn:microsoft.com/office/officeart/2005/8/layout/hProcess6" loCatId="process" qsTypeId="urn:microsoft.com/office/officeart/2005/8/quickstyle/simple1" qsCatId="simple" csTypeId="urn:microsoft.com/office/officeart/2005/8/colors/colorful5" csCatId="colorful" phldr="1"/>
      <dgm:spPr/>
      <dgm:t>
        <a:bodyPr/>
        <a:lstStyle/>
        <a:p>
          <a:endParaRPr lang="en-US"/>
        </a:p>
      </dgm:t>
    </dgm:pt>
    <dgm:pt modelId="{B73BA9BB-E9DB-4249-8CF9-2736D95A1CAC}">
      <dgm:prSet phldrT="[Text]"/>
      <dgm:spPr>
        <a:solidFill>
          <a:srgbClr val="4472C4"/>
        </a:solidFill>
      </dgm:spPr>
      <dgm:t>
        <a:bodyPr/>
        <a:lstStyle/>
        <a:p>
          <a:r>
            <a:rPr lang="en-US" dirty="0" smtClean="0"/>
            <a:t>CTF</a:t>
          </a:r>
          <a:endParaRPr lang="en-US" dirty="0"/>
        </a:p>
      </dgm:t>
    </dgm:pt>
    <dgm:pt modelId="{928029E7-1E93-4BAB-84E4-74D079FD339E}" type="parTrans" cxnId="{426FD188-BACD-4E68-B931-5B3270C4D38E}">
      <dgm:prSet/>
      <dgm:spPr/>
      <dgm:t>
        <a:bodyPr/>
        <a:lstStyle/>
        <a:p>
          <a:endParaRPr lang="en-US"/>
        </a:p>
      </dgm:t>
    </dgm:pt>
    <dgm:pt modelId="{1E29040B-E384-4384-B487-813FBE3FE830}" type="sibTrans" cxnId="{426FD188-BACD-4E68-B931-5B3270C4D38E}">
      <dgm:prSet/>
      <dgm:spPr/>
      <dgm:t>
        <a:bodyPr/>
        <a:lstStyle/>
        <a:p>
          <a:endParaRPr lang="en-US"/>
        </a:p>
      </dgm:t>
    </dgm:pt>
    <dgm:pt modelId="{24B77B70-D6F1-4CC1-945A-90B05D6B6300}">
      <dgm:prSet phldrT="[Text]" custT="1"/>
      <dgm:spPr>
        <a:solidFill>
          <a:srgbClr val="E5E8F3">
            <a:alpha val="89804"/>
          </a:srgbClr>
        </a:solidFill>
      </dgm:spPr>
      <dgm:t>
        <a:bodyPr/>
        <a:lstStyle/>
        <a:p>
          <a:r>
            <a:rPr lang="en-US" sz="1100" dirty="0" smtClean="0"/>
            <a:t>Success Profiles for Primary Roles</a:t>
          </a:r>
          <a:endParaRPr lang="en-US" sz="1100" dirty="0"/>
        </a:p>
      </dgm:t>
    </dgm:pt>
    <dgm:pt modelId="{F64B4936-FCDD-4528-85D0-6C8AFD4F90BE}" type="parTrans" cxnId="{A17A2CF2-D30C-4405-AE24-095986C74D90}">
      <dgm:prSet/>
      <dgm:spPr/>
      <dgm:t>
        <a:bodyPr/>
        <a:lstStyle/>
        <a:p>
          <a:endParaRPr lang="en-US"/>
        </a:p>
      </dgm:t>
    </dgm:pt>
    <dgm:pt modelId="{BCC419CA-1D02-4591-9684-87B91EA4013A}" type="sibTrans" cxnId="{A17A2CF2-D30C-4405-AE24-095986C74D90}">
      <dgm:prSet/>
      <dgm:spPr/>
      <dgm:t>
        <a:bodyPr/>
        <a:lstStyle/>
        <a:p>
          <a:endParaRPr lang="en-US"/>
        </a:p>
      </dgm:t>
    </dgm:pt>
    <dgm:pt modelId="{46FEF46E-394D-44A1-BF6D-0A9242A7D324}">
      <dgm:prSet phldrT="[Text]" custT="1"/>
      <dgm:spPr>
        <a:solidFill>
          <a:srgbClr val="E5E8F3">
            <a:alpha val="89804"/>
          </a:srgbClr>
        </a:solidFill>
      </dgm:spPr>
      <dgm:t>
        <a:bodyPr/>
        <a:lstStyle/>
        <a:p>
          <a:r>
            <a:rPr lang="en-US" sz="1100" dirty="0" smtClean="0"/>
            <a:t>Competency Dictionary</a:t>
          </a:r>
          <a:endParaRPr lang="en-US" sz="1100" dirty="0"/>
        </a:p>
      </dgm:t>
    </dgm:pt>
    <dgm:pt modelId="{4B91E555-DA89-4A63-8BE0-3A32B6F01C4D}" type="parTrans" cxnId="{4F5B8496-0EB9-408B-912D-DA2716CA5428}">
      <dgm:prSet/>
      <dgm:spPr/>
      <dgm:t>
        <a:bodyPr/>
        <a:lstStyle/>
        <a:p>
          <a:endParaRPr lang="en-US"/>
        </a:p>
      </dgm:t>
    </dgm:pt>
    <dgm:pt modelId="{C0AF057D-EAB7-421A-AC66-95DD6994D386}" type="sibTrans" cxnId="{4F5B8496-0EB9-408B-912D-DA2716CA5428}">
      <dgm:prSet/>
      <dgm:spPr/>
      <dgm:t>
        <a:bodyPr/>
        <a:lstStyle/>
        <a:p>
          <a:endParaRPr lang="en-US"/>
        </a:p>
      </dgm:t>
    </dgm:pt>
    <dgm:pt modelId="{0ACDAA1E-F95E-412F-B515-5C48B88BA19E}">
      <dgm:prSet phldrT="[Text]"/>
      <dgm:spPr>
        <a:solidFill>
          <a:srgbClr val="43BB8D"/>
        </a:solidFill>
      </dgm:spPr>
      <dgm:t>
        <a:bodyPr/>
        <a:lstStyle/>
        <a:p>
          <a:r>
            <a:rPr lang="en-US" dirty="0" smtClean="0"/>
            <a:t>LMS</a:t>
          </a:r>
          <a:endParaRPr lang="en-US" dirty="0"/>
        </a:p>
      </dgm:t>
    </dgm:pt>
    <dgm:pt modelId="{D9850C24-DEFB-40F9-A450-30217EEFFD84}" type="parTrans" cxnId="{22D42F46-B00B-41FD-A5A9-60EB98FFE3F1}">
      <dgm:prSet/>
      <dgm:spPr/>
      <dgm:t>
        <a:bodyPr/>
        <a:lstStyle/>
        <a:p>
          <a:endParaRPr lang="en-US"/>
        </a:p>
      </dgm:t>
    </dgm:pt>
    <dgm:pt modelId="{F6C3A369-9F1E-48CA-A0CD-F2315FCC4B6D}" type="sibTrans" cxnId="{22D42F46-B00B-41FD-A5A9-60EB98FFE3F1}">
      <dgm:prSet/>
      <dgm:spPr/>
      <dgm:t>
        <a:bodyPr/>
        <a:lstStyle/>
        <a:p>
          <a:endParaRPr lang="en-US"/>
        </a:p>
      </dgm:t>
    </dgm:pt>
    <dgm:pt modelId="{3625D695-C6FE-409C-8DDD-F89F6E4DD170}">
      <dgm:prSet phldrT="[Text]" custT="1"/>
      <dgm:spPr>
        <a:solidFill>
          <a:srgbClr val="E9F3F0">
            <a:alpha val="89804"/>
          </a:srgbClr>
        </a:solidFill>
      </dgm:spPr>
      <dgm:t>
        <a:bodyPr/>
        <a:lstStyle/>
        <a:p>
          <a:r>
            <a:rPr lang="en-US" sz="1100" dirty="0" smtClean="0"/>
            <a:t>Access to on-line learning</a:t>
          </a:r>
          <a:endParaRPr lang="en-US" sz="1100" dirty="0"/>
        </a:p>
      </dgm:t>
    </dgm:pt>
    <dgm:pt modelId="{F9EDD5B1-9BAB-49B4-ADE8-A5330882DEDD}" type="parTrans" cxnId="{8BBE6DC7-4E16-45CD-9110-7E0B0D3E91C7}">
      <dgm:prSet/>
      <dgm:spPr/>
      <dgm:t>
        <a:bodyPr/>
        <a:lstStyle/>
        <a:p>
          <a:endParaRPr lang="en-US"/>
        </a:p>
      </dgm:t>
    </dgm:pt>
    <dgm:pt modelId="{2F595F86-9B68-4356-ACA4-B210701CEF8F}" type="sibTrans" cxnId="{8BBE6DC7-4E16-45CD-9110-7E0B0D3E91C7}">
      <dgm:prSet/>
      <dgm:spPr/>
      <dgm:t>
        <a:bodyPr/>
        <a:lstStyle/>
        <a:p>
          <a:endParaRPr lang="en-US"/>
        </a:p>
      </dgm:t>
    </dgm:pt>
    <dgm:pt modelId="{DAB10184-BF6E-487D-8432-6F360C865732}">
      <dgm:prSet phldrT="[Text]"/>
      <dgm:spPr>
        <a:solidFill>
          <a:srgbClr val="70AD47"/>
        </a:solidFill>
      </dgm:spPr>
      <dgm:t>
        <a:bodyPr/>
        <a:lstStyle/>
        <a:p>
          <a:r>
            <a:rPr lang="en-US" dirty="0" smtClean="0"/>
            <a:t>Certs</a:t>
          </a:r>
          <a:endParaRPr lang="en-US" dirty="0"/>
        </a:p>
      </dgm:t>
    </dgm:pt>
    <dgm:pt modelId="{2497F4FA-A23C-4B66-87C5-8292E0201E87}" type="parTrans" cxnId="{DF248429-E54D-4F7C-8045-8430C899DFFF}">
      <dgm:prSet/>
      <dgm:spPr/>
      <dgm:t>
        <a:bodyPr/>
        <a:lstStyle/>
        <a:p>
          <a:endParaRPr lang="en-US"/>
        </a:p>
      </dgm:t>
    </dgm:pt>
    <dgm:pt modelId="{EE07A975-D981-4E84-949A-1E01AEC4DB84}" type="sibTrans" cxnId="{DF248429-E54D-4F7C-8045-8430C899DFFF}">
      <dgm:prSet/>
      <dgm:spPr/>
      <dgm:t>
        <a:bodyPr/>
        <a:lstStyle/>
        <a:p>
          <a:endParaRPr lang="en-US"/>
        </a:p>
      </dgm:t>
    </dgm:pt>
    <dgm:pt modelId="{77465869-A670-454C-B1F1-3D82C78B9196}">
      <dgm:prSet phldrT="[Text]" custT="1"/>
      <dgm:spPr>
        <a:solidFill>
          <a:srgbClr val="E8F0E4">
            <a:alpha val="89804"/>
          </a:srgbClr>
        </a:solidFill>
      </dgm:spPr>
      <dgm:t>
        <a:bodyPr/>
        <a:lstStyle/>
        <a:p>
          <a:r>
            <a:rPr lang="en-US" sz="1100" dirty="0" smtClean="0"/>
            <a:t>Collection of Learning Experiences</a:t>
          </a:r>
          <a:endParaRPr lang="en-US" sz="1100" dirty="0"/>
        </a:p>
      </dgm:t>
    </dgm:pt>
    <dgm:pt modelId="{B9F66FE8-DACF-48F5-9FF3-15769315789D}" type="parTrans" cxnId="{BABC74FD-AFF5-4550-B793-05C7AB79DEBF}">
      <dgm:prSet/>
      <dgm:spPr/>
      <dgm:t>
        <a:bodyPr/>
        <a:lstStyle/>
        <a:p>
          <a:endParaRPr lang="en-US"/>
        </a:p>
      </dgm:t>
    </dgm:pt>
    <dgm:pt modelId="{541098FC-D202-4C02-BA87-4950E0AE80D8}" type="sibTrans" cxnId="{BABC74FD-AFF5-4550-B793-05C7AB79DEBF}">
      <dgm:prSet/>
      <dgm:spPr/>
      <dgm:t>
        <a:bodyPr/>
        <a:lstStyle/>
        <a:p>
          <a:endParaRPr lang="en-US"/>
        </a:p>
      </dgm:t>
    </dgm:pt>
    <dgm:pt modelId="{C6A99A35-56C3-458D-8A45-E5098BE49160}">
      <dgm:prSet phldrT="[Text]" custT="1"/>
      <dgm:spPr>
        <a:solidFill>
          <a:srgbClr val="E8F0E4">
            <a:alpha val="89804"/>
          </a:srgbClr>
        </a:solidFill>
      </dgm:spPr>
      <dgm:t>
        <a:bodyPr/>
        <a:lstStyle/>
        <a:p>
          <a:r>
            <a:rPr lang="en-US" sz="1100" dirty="0" smtClean="0"/>
            <a:t>Employee &amp; Supervisor involvement</a:t>
          </a:r>
          <a:endParaRPr lang="en-US" sz="1100" dirty="0"/>
        </a:p>
      </dgm:t>
    </dgm:pt>
    <dgm:pt modelId="{3D919229-2C21-4762-A617-226142D32E5C}" type="parTrans" cxnId="{65D5185C-AAC3-4D5A-9D4F-8B35312C4D74}">
      <dgm:prSet/>
      <dgm:spPr/>
      <dgm:t>
        <a:bodyPr/>
        <a:lstStyle/>
        <a:p>
          <a:endParaRPr lang="en-US"/>
        </a:p>
      </dgm:t>
    </dgm:pt>
    <dgm:pt modelId="{29064913-C701-4100-A7AD-78BC130024B2}" type="sibTrans" cxnId="{65D5185C-AAC3-4D5A-9D4F-8B35312C4D74}">
      <dgm:prSet/>
      <dgm:spPr/>
      <dgm:t>
        <a:bodyPr/>
        <a:lstStyle/>
        <a:p>
          <a:endParaRPr lang="en-US"/>
        </a:p>
      </dgm:t>
    </dgm:pt>
    <dgm:pt modelId="{26AA5866-88B1-4A8E-96D7-E29D7F932F88}">
      <dgm:prSet phldrT="[Text]" custT="1"/>
      <dgm:spPr>
        <a:solidFill>
          <a:srgbClr val="E5E8F3">
            <a:alpha val="89804"/>
          </a:srgbClr>
        </a:solidFill>
      </dgm:spPr>
      <dgm:t>
        <a:bodyPr/>
        <a:lstStyle/>
        <a:p>
          <a:r>
            <a:rPr lang="en-US" sz="1100" dirty="0" smtClean="0"/>
            <a:t>Targeted Development Opportunities</a:t>
          </a:r>
          <a:endParaRPr lang="en-US" sz="1100" dirty="0"/>
        </a:p>
      </dgm:t>
    </dgm:pt>
    <dgm:pt modelId="{12A743B3-6573-41D4-ABA9-04EB064A407B}" type="parTrans" cxnId="{E623B1D2-91BE-41D4-9364-8C697EE3B025}">
      <dgm:prSet/>
      <dgm:spPr/>
      <dgm:t>
        <a:bodyPr/>
        <a:lstStyle/>
        <a:p>
          <a:endParaRPr lang="en-US"/>
        </a:p>
      </dgm:t>
    </dgm:pt>
    <dgm:pt modelId="{CF0F0BE2-DA32-4736-87AD-903BBC39E6A5}" type="sibTrans" cxnId="{E623B1D2-91BE-41D4-9364-8C697EE3B025}">
      <dgm:prSet/>
      <dgm:spPr/>
      <dgm:t>
        <a:bodyPr/>
        <a:lstStyle/>
        <a:p>
          <a:endParaRPr lang="en-US"/>
        </a:p>
      </dgm:t>
    </dgm:pt>
    <dgm:pt modelId="{5FD90860-F0FB-448C-A780-0303997E3A63}">
      <dgm:prSet phldrT="[Text]" custT="1"/>
      <dgm:spPr>
        <a:solidFill>
          <a:srgbClr val="E9F3F0">
            <a:alpha val="89804"/>
          </a:srgbClr>
        </a:solidFill>
      </dgm:spPr>
      <dgm:t>
        <a:bodyPr/>
        <a:lstStyle/>
        <a:p>
          <a:r>
            <a:rPr lang="en-US" sz="1100" dirty="0" smtClean="0"/>
            <a:t>Link to reports &amp; resources</a:t>
          </a:r>
          <a:endParaRPr lang="en-US" sz="1100" dirty="0"/>
        </a:p>
      </dgm:t>
    </dgm:pt>
    <dgm:pt modelId="{7B6867A2-E5DE-4245-9433-4ADDF1714978}" type="parTrans" cxnId="{3A3DCC14-A72F-4BDE-83EC-D34A346EACB4}">
      <dgm:prSet/>
      <dgm:spPr/>
      <dgm:t>
        <a:bodyPr/>
        <a:lstStyle/>
        <a:p>
          <a:endParaRPr lang="en-US"/>
        </a:p>
      </dgm:t>
    </dgm:pt>
    <dgm:pt modelId="{85F00DC3-5553-447C-924E-B78E4D7F948C}" type="sibTrans" cxnId="{3A3DCC14-A72F-4BDE-83EC-D34A346EACB4}">
      <dgm:prSet/>
      <dgm:spPr/>
      <dgm:t>
        <a:bodyPr/>
        <a:lstStyle/>
        <a:p>
          <a:endParaRPr lang="en-US"/>
        </a:p>
      </dgm:t>
    </dgm:pt>
    <dgm:pt modelId="{3F0EEDC7-6ED6-446A-B714-DAE3DC7CFFF4}">
      <dgm:prSet phldrT="[Text]" custT="1"/>
      <dgm:spPr>
        <a:solidFill>
          <a:srgbClr val="E9F3F0">
            <a:alpha val="89804"/>
          </a:srgbClr>
        </a:solidFill>
      </dgm:spPr>
      <dgm:t>
        <a:bodyPr/>
        <a:lstStyle/>
        <a:p>
          <a:r>
            <a:rPr lang="en-US" sz="1100" dirty="0" smtClean="0"/>
            <a:t>Participation Records</a:t>
          </a:r>
          <a:endParaRPr lang="en-US" sz="1100" dirty="0"/>
        </a:p>
      </dgm:t>
    </dgm:pt>
    <dgm:pt modelId="{8E93F2C1-82AB-40EF-AC51-E7EECA1346B7}" type="sibTrans" cxnId="{52EBC2E1-FAC7-4DCE-85BF-D425C7DFDBAF}">
      <dgm:prSet/>
      <dgm:spPr/>
      <dgm:t>
        <a:bodyPr/>
        <a:lstStyle/>
        <a:p>
          <a:endParaRPr lang="en-US"/>
        </a:p>
      </dgm:t>
    </dgm:pt>
    <dgm:pt modelId="{52069B73-CADF-4AEA-B922-A02C37F0A677}" type="parTrans" cxnId="{52EBC2E1-FAC7-4DCE-85BF-D425C7DFDBAF}">
      <dgm:prSet/>
      <dgm:spPr/>
      <dgm:t>
        <a:bodyPr/>
        <a:lstStyle/>
        <a:p>
          <a:endParaRPr lang="en-US"/>
        </a:p>
      </dgm:t>
    </dgm:pt>
    <dgm:pt modelId="{A7DC57C4-B154-4689-AAC2-C5771801498B}" type="pres">
      <dgm:prSet presAssocID="{6E17915D-1BD4-4181-A4A7-E665633A9C6F}" presName="theList" presStyleCnt="0">
        <dgm:presLayoutVars>
          <dgm:dir/>
          <dgm:animLvl val="lvl"/>
          <dgm:resizeHandles val="exact"/>
        </dgm:presLayoutVars>
      </dgm:prSet>
      <dgm:spPr/>
      <dgm:t>
        <a:bodyPr/>
        <a:lstStyle/>
        <a:p>
          <a:endParaRPr lang="en-US"/>
        </a:p>
      </dgm:t>
    </dgm:pt>
    <dgm:pt modelId="{B54CA6C9-5B49-492B-8835-E272E7AD4040}" type="pres">
      <dgm:prSet presAssocID="{B73BA9BB-E9DB-4249-8CF9-2736D95A1CAC}" presName="compNode" presStyleCnt="0"/>
      <dgm:spPr/>
      <dgm:t>
        <a:bodyPr/>
        <a:lstStyle/>
        <a:p>
          <a:endParaRPr lang="en-US"/>
        </a:p>
      </dgm:t>
    </dgm:pt>
    <dgm:pt modelId="{B263C56E-A69C-437B-AB70-82D45CF06874}" type="pres">
      <dgm:prSet presAssocID="{B73BA9BB-E9DB-4249-8CF9-2736D95A1CAC}" presName="noGeometry" presStyleCnt="0"/>
      <dgm:spPr/>
      <dgm:t>
        <a:bodyPr/>
        <a:lstStyle/>
        <a:p>
          <a:endParaRPr lang="en-US"/>
        </a:p>
      </dgm:t>
    </dgm:pt>
    <dgm:pt modelId="{94774223-983A-4E8B-AB0C-DC5FD9C1DD73}" type="pres">
      <dgm:prSet presAssocID="{B73BA9BB-E9DB-4249-8CF9-2736D95A1CAC}" presName="childTextVisible" presStyleLbl="bgAccFollowNode1" presStyleIdx="0" presStyleCnt="3" custScaleX="108481">
        <dgm:presLayoutVars>
          <dgm:bulletEnabled val="1"/>
        </dgm:presLayoutVars>
      </dgm:prSet>
      <dgm:spPr/>
      <dgm:t>
        <a:bodyPr/>
        <a:lstStyle/>
        <a:p>
          <a:endParaRPr lang="en-US"/>
        </a:p>
      </dgm:t>
    </dgm:pt>
    <dgm:pt modelId="{B25D614F-6C64-4F72-8AE6-CA3501535119}" type="pres">
      <dgm:prSet presAssocID="{B73BA9BB-E9DB-4249-8CF9-2736D95A1CAC}" presName="childTextHidden" presStyleLbl="bgAccFollowNode1" presStyleIdx="0" presStyleCnt="3"/>
      <dgm:spPr/>
      <dgm:t>
        <a:bodyPr/>
        <a:lstStyle/>
        <a:p>
          <a:endParaRPr lang="en-US"/>
        </a:p>
      </dgm:t>
    </dgm:pt>
    <dgm:pt modelId="{E9264BE0-2CA6-437D-858C-0D414882E174}" type="pres">
      <dgm:prSet presAssocID="{B73BA9BB-E9DB-4249-8CF9-2736D95A1CAC}" presName="parentText" presStyleLbl="node1" presStyleIdx="0" presStyleCnt="3">
        <dgm:presLayoutVars>
          <dgm:chMax val="1"/>
          <dgm:bulletEnabled val="1"/>
        </dgm:presLayoutVars>
      </dgm:prSet>
      <dgm:spPr/>
      <dgm:t>
        <a:bodyPr/>
        <a:lstStyle/>
        <a:p>
          <a:endParaRPr lang="en-US"/>
        </a:p>
      </dgm:t>
    </dgm:pt>
    <dgm:pt modelId="{65726D56-1FC7-4B5E-AAAF-81A9C7ED2ABE}" type="pres">
      <dgm:prSet presAssocID="{B73BA9BB-E9DB-4249-8CF9-2736D95A1CAC}" presName="aSpace" presStyleCnt="0"/>
      <dgm:spPr/>
      <dgm:t>
        <a:bodyPr/>
        <a:lstStyle/>
        <a:p>
          <a:endParaRPr lang="en-US"/>
        </a:p>
      </dgm:t>
    </dgm:pt>
    <dgm:pt modelId="{D8B71949-BFC4-4D83-BCBE-794E0A4E9259}" type="pres">
      <dgm:prSet presAssocID="{0ACDAA1E-F95E-412F-B515-5C48B88BA19E}" presName="compNode" presStyleCnt="0"/>
      <dgm:spPr/>
      <dgm:t>
        <a:bodyPr/>
        <a:lstStyle/>
        <a:p>
          <a:endParaRPr lang="en-US"/>
        </a:p>
      </dgm:t>
    </dgm:pt>
    <dgm:pt modelId="{03768357-EB43-4681-9B71-481B5F0D1790}" type="pres">
      <dgm:prSet presAssocID="{0ACDAA1E-F95E-412F-B515-5C48B88BA19E}" presName="noGeometry" presStyleCnt="0"/>
      <dgm:spPr/>
      <dgm:t>
        <a:bodyPr/>
        <a:lstStyle/>
        <a:p>
          <a:endParaRPr lang="en-US"/>
        </a:p>
      </dgm:t>
    </dgm:pt>
    <dgm:pt modelId="{0A098A2B-5775-4522-90BB-DAD8D888BD98}" type="pres">
      <dgm:prSet presAssocID="{0ACDAA1E-F95E-412F-B515-5C48B88BA19E}" presName="childTextVisible" presStyleLbl="bgAccFollowNode1" presStyleIdx="1" presStyleCnt="3" custScaleX="106897">
        <dgm:presLayoutVars>
          <dgm:bulletEnabled val="1"/>
        </dgm:presLayoutVars>
      </dgm:prSet>
      <dgm:spPr/>
      <dgm:t>
        <a:bodyPr/>
        <a:lstStyle/>
        <a:p>
          <a:endParaRPr lang="en-US"/>
        </a:p>
      </dgm:t>
    </dgm:pt>
    <dgm:pt modelId="{A6BBA0D5-6C87-491B-8795-9D088C35D74F}" type="pres">
      <dgm:prSet presAssocID="{0ACDAA1E-F95E-412F-B515-5C48B88BA19E}" presName="childTextHidden" presStyleLbl="bgAccFollowNode1" presStyleIdx="1" presStyleCnt="3"/>
      <dgm:spPr/>
      <dgm:t>
        <a:bodyPr/>
        <a:lstStyle/>
        <a:p>
          <a:endParaRPr lang="en-US"/>
        </a:p>
      </dgm:t>
    </dgm:pt>
    <dgm:pt modelId="{9030A74D-0373-4934-B517-C70D2CB48FB9}" type="pres">
      <dgm:prSet presAssocID="{0ACDAA1E-F95E-412F-B515-5C48B88BA19E}" presName="parentText" presStyleLbl="node1" presStyleIdx="1" presStyleCnt="3">
        <dgm:presLayoutVars>
          <dgm:chMax val="1"/>
          <dgm:bulletEnabled val="1"/>
        </dgm:presLayoutVars>
      </dgm:prSet>
      <dgm:spPr/>
      <dgm:t>
        <a:bodyPr/>
        <a:lstStyle/>
        <a:p>
          <a:endParaRPr lang="en-US"/>
        </a:p>
      </dgm:t>
    </dgm:pt>
    <dgm:pt modelId="{B196F62F-8253-4E32-A7BD-6D8FB627DFCE}" type="pres">
      <dgm:prSet presAssocID="{0ACDAA1E-F95E-412F-B515-5C48B88BA19E}" presName="aSpace" presStyleCnt="0"/>
      <dgm:spPr/>
      <dgm:t>
        <a:bodyPr/>
        <a:lstStyle/>
        <a:p>
          <a:endParaRPr lang="en-US"/>
        </a:p>
      </dgm:t>
    </dgm:pt>
    <dgm:pt modelId="{FAC0918B-C37F-4862-B9AD-693CA31CA390}" type="pres">
      <dgm:prSet presAssocID="{DAB10184-BF6E-487D-8432-6F360C865732}" presName="compNode" presStyleCnt="0"/>
      <dgm:spPr/>
      <dgm:t>
        <a:bodyPr/>
        <a:lstStyle/>
        <a:p>
          <a:endParaRPr lang="en-US"/>
        </a:p>
      </dgm:t>
    </dgm:pt>
    <dgm:pt modelId="{109FBC08-7688-423D-ABFD-E3DD0EDFEEAE}" type="pres">
      <dgm:prSet presAssocID="{DAB10184-BF6E-487D-8432-6F360C865732}" presName="noGeometry" presStyleCnt="0"/>
      <dgm:spPr/>
      <dgm:t>
        <a:bodyPr/>
        <a:lstStyle/>
        <a:p>
          <a:endParaRPr lang="en-US"/>
        </a:p>
      </dgm:t>
    </dgm:pt>
    <dgm:pt modelId="{39EF8939-823D-4506-9E43-BDF45EC3AA52}" type="pres">
      <dgm:prSet presAssocID="{DAB10184-BF6E-487D-8432-6F360C865732}" presName="childTextVisible" presStyleLbl="bgAccFollowNode1" presStyleIdx="2" presStyleCnt="3" custScaleX="110074">
        <dgm:presLayoutVars>
          <dgm:bulletEnabled val="1"/>
        </dgm:presLayoutVars>
      </dgm:prSet>
      <dgm:spPr/>
      <dgm:t>
        <a:bodyPr/>
        <a:lstStyle/>
        <a:p>
          <a:endParaRPr lang="en-US"/>
        </a:p>
      </dgm:t>
    </dgm:pt>
    <dgm:pt modelId="{91C11F80-504C-4DF3-AF61-49A3B2DFDEF7}" type="pres">
      <dgm:prSet presAssocID="{DAB10184-BF6E-487D-8432-6F360C865732}" presName="childTextHidden" presStyleLbl="bgAccFollowNode1" presStyleIdx="2" presStyleCnt="3"/>
      <dgm:spPr/>
      <dgm:t>
        <a:bodyPr/>
        <a:lstStyle/>
        <a:p>
          <a:endParaRPr lang="en-US"/>
        </a:p>
      </dgm:t>
    </dgm:pt>
    <dgm:pt modelId="{74B08290-39F3-436F-A704-240B48AB2AAD}" type="pres">
      <dgm:prSet presAssocID="{DAB10184-BF6E-487D-8432-6F360C865732}" presName="parentText" presStyleLbl="node1" presStyleIdx="2" presStyleCnt="3">
        <dgm:presLayoutVars>
          <dgm:chMax val="1"/>
          <dgm:bulletEnabled val="1"/>
        </dgm:presLayoutVars>
      </dgm:prSet>
      <dgm:spPr/>
      <dgm:t>
        <a:bodyPr/>
        <a:lstStyle/>
        <a:p>
          <a:endParaRPr lang="en-US"/>
        </a:p>
      </dgm:t>
    </dgm:pt>
  </dgm:ptLst>
  <dgm:cxnLst>
    <dgm:cxn modelId="{17E0F79B-26E6-44A2-B79B-FA5A5FF87CCA}" type="presOf" srcId="{24B77B70-D6F1-4CC1-945A-90B05D6B6300}" destId="{94774223-983A-4E8B-AB0C-DC5FD9C1DD73}" srcOrd="0" destOrd="0" presId="urn:microsoft.com/office/officeart/2005/8/layout/hProcess6"/>
    <dgm:cxn modelId="{5179D9A6-9CA1-417D-91B6-E02562A876F4}" type="presOf" srcId="{DAB10184-BF6E-487D-8432-6F360C865732}" destId="{74B08290-39F3-436F-A704-240B48AB2AAD}" srcOrd="0" destOrd="0" presId="urn:microsoft.com/office/officeart/2005/8/layout/hProcess6"/>
    <dgm:cxn modelId="{4AB67593-2783-4317-9902-EB317A4B418C}" type="presOf" srcId="{77465869-A670-454C-B1F1-3D82C78B9196}" destId="{39EF8939-823D-4506-9E43-BDF45EC3AA52}" srcOrd="0" destOrd="0" presId="urn:microsoft.com/office/officeart/2005/8/layout/hProcess6"/>
    <dgm:cxn modelId="{426FD188-BACD-4E68-B931-5B3270C4D38E}" srcId="{6E17915D-1BD4-4181-A4A7-E665633A9C6F}" destId="{B73BA9BB-E9DB-4249-8CF9-2736D95A1CAC}" srcOrd="0" destOrd="0" parTransId="{928029E7-1E93-4BAB-84E4-74D079FD339E}" sibTransId="{1E29040B-E384-4384-B487-813FBE3FE830}"/>
    <dgm:cxn modelId="{5209BA4E-60D7-438C-BC92-ABDFB5D052B5}" type="presOf" srcId="{5FD90860-F0FB-448C-A780-0303997E3A63}" destId="{A6BBA0D5-6C87-491B-8795-9D088C35D74F}" srcOrd="1" destOrd="2" presId="urn:microsoft.com/office/officeart/2005/8/layout/hProcess6"/>
    <dgm:cxn modelId="{2290D43D-9117-4F0E-BBD8-DB544663FBB3}" type="presOf" srcId="{0ACDAA1E-F95E-412F-B515-5C48B88BA19E}" destId="{9030A74D-0373-4934-B517-C70D2CB48FB9}" srcOrd="0" destOrd="0" presId="urn:microsoft.com/office/officeart/2005/8/layout/hProcess6"/>
    <dgm:cxn modelId="{95092194-B34E-41B8-9D3E-6C75CF7F4F64}" type="presOf" srcId="{3625D695-C6FE-409C-8DDD-F89F6E4DD170}" destId="{A6BBA0D5-6C87-491B-8795-9D088C35D74F}" srcOrd="1" destOrd="0" presId="urn:microsoft.com/office/officeart/2005/8/layout/hProcess6"/>
    <dgm:cxn modelId="{22D42F46-B00B-41FD-A5A9-60EB98FFE3F1}" srcId="{6E17915D-1BD4-4181-A4A7-E665633A9C6F}" destId="{0ACDAA1E-F95E-412F-B515-5C48B88BA19E}" srcOrd="1" destOrd="0" parTransId="{D9850C24-DEFB-40F9-A450-30217EEFFD84}" sibTransId="{F6C3A369-9F1E-48CA-A0CD-F2315FCC4B6D}"/>
    <dgm:cxn modelId="{DF248429-E54D-4F7C-8045-8430C899DFFF}" srcId="{6E17915D-1BD4-4181-A4A7-E665633A9C6F}" destId="{DAB10184-BF6E-487D-8432-6F360C865732}" srcOrd="2" destOrd="0" parTransId="{2497F4FA-A23C-4B66-87C5-8292E0201E87}" sibTransId="{EE07A975-D981-4E84-949A-1E01AEC4DB84}"/>
    <dgm:cxn modelId="{1E33BB19-293B-488B-A3A0-8BAD4F0D0D11}" type="presOf" srcId="{C6A99A35-56C3-458D-8A45-E5098BE49160}" destId="{39EF8939-823D-4506-9E43-BDF45EC3AA52}" srcOrd="0" destOrd="1" presId="urn:microsoft.com/office/officeart/2005/8/layout/hProcess6"/>
    <dgm:cxn modelId="{B696B106-1912-4B70-9B5A-1D2A60713F1D}" type="presOf" srcId="{3F0EEDC7-6ED6-446A-B714-DAE3DC7CFFF4}" destId="{A6BBA0D5-6C87-491B-8795-9D088C35D74F}" srcOrd="1" destOrd="1" presId="urn:microsoft.com/office/officeart/2005/8/layout/hProcess6"/>
    <dgm:cxn modelId="{65D5185C-AAC3-4D5A-9D4F-8B35312C4D74}" srcId="{DAB10184-BF6E-487D-8432-6F360C865732}" destId="{C6A99A35-56C3-458D-8A45-E5098BE49160}" srcOrd="1" destOrd="0" parTransId="{3D919229-2C21-4762-A617-226142D32E5C}" sibTransId="{29064913-C701-4100-A7AD-78BC130024B2}"/>
    <dgm:cxn modelId="{9E0E4DD8-8A3C-4582-ACD0-DA0552869440}" type="presOf" srcId="{3625D695-C6FE-409C-8DDD-F89F6E4DD170}" destId="{0A098A2B-5775-4522-90BB-DAD8D888BD98}" srcOrd="0" destOrd="0" presId="urn:microsoft.com/office/officeart/2005/8/layout/hProcess6"/>
    <dgm:cxn modelId="{07202279-8C14-4C20-860D-70A076DDD9C1}" type="presOf" srcId="{46FEF46E-394D-44A1-BF6D-0A9242A7D324}" destId="{94774223-983A-4E8B-AB0C-DC5FD9C1DD73}" srcOrd="0" destOrd="1" presId="urn:microsoft.com/office/officeart/2005/8/layout/hProcess6"/>
    <dgm:cxn modelId="{8BBE6DC7-4E16-45CD-9110-7E0B0D3E91C7}" srcId="{0ACDAA1E-F95E-412F-B515-5C48B88BA19E}" destId="{3625D695-C6FE-409C-8DDD-F89F6E4DD170}" srcOrd="0" destOrd="0" parTransId="{F9EDD5B1-9BAB-49B4-ADE8-A5330882DEDD}" sibTransId="{2F595F86-9B68-4356-ACA4-B210701CEF8F}"/>
    <dgm:cxn modelId="{5C3FBD96-1286-49ED-86E8-AE5D0C0D3DD3}" type="presOf" srcId="{5FD90860-F0FB-448C-A780-0303997E3A63}" destId="{0A098A2B-5775-4522-90BB-DAD8D888BD98}" srcOrd="0" destOrd="2" presId="urn:microsoft.com/office/officeart/2005/8/layout/hProcess6"/>
    <dgm:cxn modelId="{55A5C914-A1A0-483C-8435-A736291A4D1B}" type="presOf" srcId="{77465869-A670-454C-B1F1-3D82C78B9196}" destId="{91C11F80-504C-4DF3-AF61-49A3B2DFDEF7}" srcOrd="1" destOrd="0" presId="urn:microsoft.com/office/officeart/2005/8/layout/hProcess6"/>
    <dgm:cxn modelId="{4F5B8496-0EB9-408B-912D-DA2716CA5428}" srcId="{B73BA9BB-E9DB-4249-8CF9-2736D95A1CAC}" destId="{46FEF46E-394D-44A1-BF6D-0A9242A7D324}" srcOrd="1" destOrd="0" parTransId="{4B91E555-DA89-4A63-8BE0-3A32B6F01C4D}" sibTransId="{C0AF057D-EAB7-421A-AC66-95DD6994D386}"/>
    <dgm:cxn modelId="{7B512CCE-545A-4468-A1EC-979635532C69}" type="presOf" srcId="{26AA5866-88B1-4A8E-96D7-E29D7F932F88}" destId="{B25D614F-6C64-4F72-8AE6-CA3501535119}" srcOrd="1" destOrd="2" presId="urn:microsoft.com/office/officeart/2005/8/layout/hProcess6"/>
    <dgm:cxn modelId="{39BCCA76-0534-49E4-A0B9-BDD6D09B4858}" type="presOf" srcId="{B73BA9BB-E9DB-4249-8CF9-2736D95A1CAC}" destId="{E9264BE0-2CA6-437D-858C-0D414882E174}" srcOrd="0" destOrd="0" presId="urn:microsoft.com/office/officeart/2005/8/layout/hProcess6"/>
    <dgm:cxn modelId="{E623B1D2-91BE-41D4-9364-8C697EE3B025}" srcId="{B73BA9BB-E9DB-4249-8CF9-2736D95A1CAC}" destId="{26AA5866-88B1-4A8E-96D7-E29D7F932F88}" srcOrd="2" destOrd="0" parTransId="{12A743B3-6573-41D4-ABA9-04EB064A407B}" sibTransId="{CF0F0BE2-DA32-4736-87AD-903BBC39E6A5}"/>
    <dgm:cxn modelId="{6F6E5BDF-C87C-4977-B439-2405CE4B1279}" type="presOf" srcId="{46FEF46E-394D-44A1-BF6D-0A9242A7D324}" destId="{B25D614F-6C64-4F72-8AE6-CA3501535119}" srcOrd="1" destOrd="1" presId="urn:microsoft.com/office/officeart/2005/8/layout/hProcess6"/>
    <dgm:cxn modelId="{52EBC2E1-FAC7-4DCE-85BF-D425C7DFDBAF}" srcId="{0ACDAA1E-F95E-412F-B515-5C48B88BA19E}" destId="{3F0EEDC7-6ED6-446A-B714-DAE3DC7CFFF4}" srcOrd="1" destOrd="0" parTransId="{52069B73-CADF-4AEA-B922-A02C37F0A677}" sibTransId="{8E93F2C1-82AB-40EF-AC51-E7EECA1346B7}"/>
    <dgm:cxn modelId="{A7D3C6ED-FEC8-4208-B71B-C617392A9676}" type="presOf" srcId="{3F0EEDC7-6ED6-446A-B714-DAE3DC7CFFF4}" destId="{0A098A2B-5775-4522-90BB-DAD8D888BD98}" srcOrd="0" destOrd="1" presId="urn:microsoft.com/office/officeart/2005/8/layout/hProcess6"/>
    <dgm:cxn modelId="{BABC74FD-AFF5-4550-B793-05C7AB79DEBF}" srcId="{DAB10184-BF6E-487D-8432-6F360C865732}" destId="{77465869-A670-454C-B1F1-3D82C78B9196}" srcOrd="0" destOrd="0" parTransId="{B9F66FE8-DACF-48F5-9FF3-15769315789D}" sibTransId="{541098FC-D202-4C02-BA87-4950E0AE80D8}"/>
    <dgm:cxn modelId="{38E924ED-3586-4C4A-971B-DDAA145C04FD}" type="presOf" srcId="{26AA5866-88B1-4A8E-96D7-E29D7F932F88}" destId="{94774223-983A-4E8B-AB0C-DC5FD9C1DD73}" srcOrd="0" destOrd="2" presId="urn:microsoft.com/office/officeart/2005/8/layout/hProcess6"/>
    <dgm:cxn modelId="{A17A2CF2-D30C-4405-AE24-095986C74D90}" srcId="{B73BA9BB-E9DB-4249-8CF9-2736D95A1CAC}" destId="{24B77B70-D6F1-4CC1-945A-90B05D6B6300}" srcOrd="0" destOrd="0" parTransId="{F64B4936-FCDD-4528-85D0-6C8AFD4F90BE}" sibTransId="{BCC419CA-1D02-4591-9684-87B91EA4013A}"/>
    <dgm:cxn modelId="{3A3DCC14-A72F-4BDE-83EC-D34A346EACB4}" srcId="{0ACDAA1E-F95E-412F-B515-5C48B88BA19E}" destId="{5FD90860-F0FB-448C-A780-0303997E3A63}" srcOrd="2" destOrd="0" parTransId="{7B6867A2-E5DE-4245-9433-4ADDF1714978}" sibTransId="{85F00DC3-5553-447C-924E-B78E4D7F948C}"/>
    <dgm:cxn modelId="{59827199-EC93-4E0C-86DE-1BA2E2B423D1}" type="presOf" srcId="{C6A99A35-56C3-458D-8A45-E5098BE49160}" destId="{91C11F80-504C-4DF3-AF61-49A3B2DFDEF7}" srcOrd="1" destOrd="1" presId="urn:microsoft.com/office/officeart/2005/8/layout/hProcess6"/>
    <dgm:cxn modelId="{AA170738-E51A-4132-86F8-8B1444B6DC4A}" type="presOf" srcId="{24B77B70-D6F1-4CC1-945A-90B05D6B6300}" destId="{B25D614F-6C64-4F72-8AE6-CA3501535119}" srcOrd="1" destOrd="0" presId="urn:microsoft.com/office/officeart/2005/8/layout/hProcess6"/>
    <dgm:cxn modelId="{756170EF-8958-44AC-95F1-3C3B5A176246}" type="presOf" srcId="{6E17915D-1BD4-4181-A4A7-E665633A9C6F}" destId="{A7DC57C4-B154-4689-AAC2-C5771801498B}" srcOrd="0" destOrd="0" presId="urn:microsoft.com/office/officeart/2005/8/layout/hProcess6"/>
    <dgm:cxn modelId="{956471E6-CD8F-402C-A08F-BC5686673D02}" type="presParOf" srcId="{A7DC57C4-B154-4689-AAC2-C5771801498B}" destId="{B54CA6C9-5B49-492B-8835-E272E7AD4040}" srcOrd="0" destOrd="0" presId="urn:microsoft.com/office/officeart/2005/8/layout/hProcess6"/>
    <dgm:cxn modelId="{B4E8DDE9-C590-42E7-9EE7-4678748B49B2}" type="presParOf" srcId="{B54CA6C9-5B49-492B-8835-E272E7AD4040}" destId="{B263C56E-A69C-437B-AB70-82D45CF06874}" srcOrd="0" destOrd="0" presId="urn:microsoft.com/office/officeart/2005/8/layout/hProcess6"/>
    <dgm:cxn modelId="{8743E9C2-5015-412F-BA09-99AC0949ABF2}" type="presParOf" srcId="{B54CA6C9-5B49-492B-8835-E272E7AD4040}" destId="{94774223-983A-4E8B-AB0C-DC5FD9C1DD73}" srcOrd="1" destOrd="0" presId="urn:microsoft.com/office/officeart/2005/8/layout/hProcess6"/>
    <dgm:cxn modelId="{CD12C675-324B-4B01-9439-5908ABE22FB2}" type="presParOf" srcId="{B54CA6C9-5B49-492B-8835-E272E7AD4040}" destId="{B25D614F-6C64-4F72-8AE6-CA3501535119}" srcOrd="2" destOrd="0" presId="urn:microsoft.com/office/officeart/2005/8/layout/hProcess6"/>
    <dgm:cxn modelId="{BB4331EF-43E9-47AC-A630-A8556BF45310}" type="presParOf" srcId="{B54CA6C9-5B49-492B-8835-E272E7AD4040}" destId="{E9264BE0-2CA6-437D-858C-0D414882E174}" srcOrd="3" destOrd="0" presId="urn:microsoft.com/office/officeart/2005/8/layout/hProcess6"/>
    <dgm:cxn modelId="{D96BCF6D-3E08-4CD2-8313-55D6AA90A2EF}" type="presParOf" srcId="{A7DC57C4-B154-4689-AAC2-C5771801498B}" destId="{65726D56-1FC7-4B5E-AAAF-81A9C7ED2ABE}" srcOrd="1" destOrd="0" presId="urn:microsoft.com/office/officeart/2005/8/layout/hProcess6"/>
    <dgm:cxn modelId="{D85CBCFA-3AF4-4143-BDF6-4DDFAC4623B7}" type="presParOf" srcId="{A7DC57C4-B154-4689-AAC2-C5771801498B}" destId="{D8B71949-BFC4-4D83-BCBE-794E0A4E9259}" srcOrd="2" destOrd="0" presId="urn:microsoft.com/office/officeart/2005/8/layout/hProcess6"/>
    <dgm:cxn modelId="{6710CEFB-5F5C-4E19-B17A-A0962271EF05}" type="presParOf" srcId="{D8B71949-BFC4-4D83-BCBE-794E0A4E9259}" destId="{03768357-EB43-4681-9B71-481B5F0D1790}" srcOrd="0" destOrd="0" presId="urn:microsoft.com/office/officeart/2005/8/layout/hProcess6"/>
    <dgm:cxn modelId="{51D6DC22-0E84-4654-976A-B925F34C8C18}" type="presParOf" srcId="{D8B71949-BFC4-4D83-BCBE-794E0A4E9259}" destId="{0A098A2B-5775-4522-90BB-DAD8D888BD98}" srcOrd="1" destOrd="0" presId="urn:microsoft.com/office/officeart/2005/8/layout/hProcess6"/>
    <dgm:cxn modelId="{B6C3316E-D45E-495E-8E00-2B6154E4189A}" type="presParOf" srcId="{D8B71949-BFC4-4D83-BCBE-794E0A4E9259}" destId="{A6BBA0D5-6C87-491B-8795-9D088C35D74F}" srcOrd="2" destOrd="0" presId="urn:microsoft.com/office/officeart/2005/8/layout/hProcess6"/>
    <dgm:cxn modelId="{6586F099-2266-4B33-90D4-85B1FBFEC266}" type="presParOf" srcId="{D8B71949-BFC4-4D83-BCBE-794E0A4E9259}" destId="{9030A74D-0373-4934-B517-C70D2CB48FB9}" srcOrd="3" destOrd="0" presId="urn:microsoft.com/office/officeart/2005/8/layout/hProcess6"/>
    <dgm:cxn modelId="{168C2416-9A32-49F8-AB18-83006791CE6B}" type="presParOf" srcId="{A7DC57C4-B154-4689-AAC2-C5771801498B}" destId="{B196F62F-8253-4E32-A7BD-6D8FB627DFCE}" srcOrd="3" destOrd="0" presId="urn:microsoft.com/office/officeart/2005/8/layout/hProcess6"/>
    <dgm:cxn modelId="{029F4412-C8E9-414E-A1F3-18E92147D38D}" type="presParOf" srcId="{A7DC57C4-B154-4689-AAC2-C5771801498B}" destId="{FAC0918B-C37F-4862-B9AD-693CA31CA390}" srcOrd="4" destOrd="0" presId="urn:microsoft.com/office/officeart/2005/8/layout/hProcess6"/>
    <dgm:cxn modelId="{9178C0CD-B1DF-4FFF-8DD3-398A4FC52413}" type="presParOf" srcId="{FAC0918B-C37F-4862-B9AD-693CA31CA390}" destId="{109FBC08-7688-423D-ABFD-E3DD0EDFEEAE}" srcOrd="0" destOrd="0" presId="urn:microsoft.com/office/officeart/2005/8/layout/hProcess6"/>
    <dgm:cxn modelId="{A737D792-9FEF-4506-87AF-460CE432DC96}" type="presParOf" srcId="{FAC0918B-C37F-4862-B9AD-693CA31CA390}" destId="{39EF8939-823D-4506-9E43-BDF45EC3AA52}" srcOrd="1" destOrd="0" presId="urn:microsoft.com/office/officeart/2005/8/layout/hProcess6"/>
    <dgm:cxn modelId="{547DEB4B-1C55-4C49-89B3-89F50687E084}" type="presParOf" srcId="{FAC0918B-C37F-4862-B9AD-693CA31CA390}" destId="{91C11F80-504C-4DF3-AF61-49A3B2DFDEF7}" srcOrd="2" destOrd="0" presId="urn:microsoft.com/office/officeart/2005/8/layout/hProcess6"/>
    <dgm:cxn modelId="{39881CEB-241D-4A7E-AD69-FFEC375923DD}" type="presParOf" srcId="{FAC0918B-C37F-4862-B9AD-693CA31CA390}" destId="{74B08290-39F3-436F-A704-240B48AB2AAD}"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F3B35C-719A-43F3-AD81-7916598268A2}" type="doc">
      <dgm:prSet loTypeId="urn:microsoft.com/office/officeart/2005/8/layout/vList5" loCatId="list" qsTypeId="urn:microsoft.com/office/officeart/2005/8/quickstyle/simple1" qsCatId="simple" csTypeId="urn:microsoft.com/office/officeart/2005/8/colors/accent6_2" csCatId="accent6" phldr="1"/>
      <dgm:spPr/>
      <dgm:t>
        <a:bodyPr/>
        <a:lstStyle/>
        <a:p>
          <a:endParaRPr lang="en-US"/>
        </a:p>
      </dgm:t>
    </dgm:pt>
    <dgm:pt modelId="{9974843F-9DAA-44A3-A08E-E3931FDF6F4D}">
      <dgm:prSet phldrT="[Text]" custT="1"/>
      <dgm:spPr>
        <a:solidFill>
          <a:srgbClr val="00694E"/>
        </a:solidFill>
      </dgm:spPr>
      <dgm:t>
        <a:bodyPr/>
        <a:lstStyle/>
        <a:p>
          <a:r>
            <a:rPr lang="en-US" sz="1800" b="1" dirty="0" smtClean="0"/>
            <a:t>Strategic Leaders</a:t>
          </a:r>
          <a:endParaRPr lang="en-US" sz="1800" b="1" dirty="0"/>
        </a:p>
      </dgm:t>
    </dgm:pt>
    <dgm:pt modelId="{38F78AC4-786E-4153-AECE-FE1D3EABC475}" type="parTrans" cxnId="{73BD7A92-DB60-4BA4-B21E-3851701AEAA8}">
      <dgm:prSet/>
      <dgm:spPr/>
      <dgm:t>
        <a:bodyPr/>
        <a:lstStyle/>
        <a:p>
          <a:endParaRPr lang="en-US"/>
        </a:p>
      </dgm:t>
    </dgm:pt>
    <dgm:pt modelId="{16ED4B19-D40D-4FF6-8EC7-A379F59D7D10}" type="sibTrans" cxnId="{73BD7A92-DB60-4BA4-B21E-3851701AEAA8}">
      <dgm:prSet/>
      <dgm:spPr/>
      <dgm:t>
        <a:bodyPr/>
        <a:lstStyle/>
        <a:p>
          <a:endParaRPr lang="en-US"/>
        </a:p>
      </dgm:t>
    </dgm:pt>
    <dgm:pt modelId="{CEBDFF30-4D29-416A-BFDE-BF3838256784}">
      <dgm:prSet phldrT="[Text]" custT="1"/>
      <dgm:spPr>
        <a:solidFill>
          <a:srgbClr val="F3F8EE"/>
        </a:solidFill>
        <a:ln w="25400">
          <a:solidFill>
            <a:srgbClr val="00694E">
              <a:alpha val="90000"/>
            </a:srgbClr>
          </a:solidFill>
        </a:ln>
      </dgm:spPr>
      <dgm:t>
        <a:bodyPr lIns="27432" rIns="27432"/>
        <a:lstStyle/>
        <a:p>
          <a:pPr>
            <a:spcAft>
              <a:spcPts val="200"/>
            </a:spcAft>
          </a:pPr>
          <a:r>
            <a:rPr lang="en-US" sz="1100" dirty="0" smtClean="0"/>
            <a:t>Determines long-term strategy and priorities for the entire university. Creates structures, develops policies, aligns organizational priorities and allocates resources for large, complex organizations to achieve broad university goals. Decisions and actions directly influence the entire university.</a:t>
          </a:r>
          <a:endParaRPr lang="en-US" sz="1100" dirty="0"/>
        </a:p>
      </dgm:t>
    </dgm:pt>
    <dgm:pt modelId="{BBE22B79-3489-4772-8B8B-43F531214EDA}" type="parTrans" cxnId="{2962ECC3-4C35-43BD-951D-A39C9407BD39}">
      <dgm:prSet/>
      <dgm:spPr/>
      <dgm:t>
        <a:bodyPr/>
        <a:lstStyle/>
        <a:p>
          <a:endParaRPr lang="en-US"/>
        </a:p>
      </dgm:t>
    </dgm:pt>
    <dgm:pt modelId="{8C1798BD-F861-4C1D-A011-D85F330A4CAA}" type="sibTrans" cxnId="{2962ECC3-4C35-43BD-951D-A39C9407BD39}">
      <dgm:prSet/>
      <dgm:spPr/>
      <dgm:t>
        <a:bodyPr/>
        <a:lstStyle/>
        <a:p>
          <a:endParaRPr lang="en-US"/>
        </a:p>
      </dgm:t>
    </dgm:pt>
    <dgm:pt modelId="{D715A942-E170-46F8-B278-821892A2FC69}">
      <dgm:prSet phldrT="[Text]" custT="1"/>
      <dgm:spPr>
        <a:solidFill>
          <a:srgbClr val="00694E"/>
        </a:solidFill>
      </dgm:spPr>
      <dgm:t>
        <a:bodyPr/>
        <a:lstStyle/>
        <a:p>
          <a:r>
            <a:rPr lang="en-US" sz="1800" b="1" dirty="0" smtClean="0"/>
            <a:t>Operational Leaders</a:t>
          </a:r>
          <a:endParaRPr lang="en-US" sz="1800" b="1" dirty="0"/>
        </a:p>
      </dgm:t>
    </dgm:pt>
    <dgm:pt modelId="{382EF3D4-36C4-4F32-84B6-FF37F43BF787}" type="parTrans" cxnId="{F98E0D10-2A24-4C5E-89E1-9AB00EA0580C}">
      <dgm:prSet/>
      <dgm:spPr/>
      <dgm:t>
        <a:bodyPr/>
        <a:lstStyle/>
        <a:p>
          <a:endParaRPr lang="en-US"/>
        </a:p>
      </dgm:t>
    </dgm:pt>
    <dgm:pt modelId="{864F4214-C479-485C-B562-0FCACB449B5D}" type="sibTrans" cxnId="{F98E0D10-2A24-4C5E-89E1-9AB00EA0580C}">
      <dgm:prSet/>
      <dgm:spPr/>
      <dgm:t>
        <a:bodyPr/>
        <a:lstStyle/>
        <a:p>
          <a:endParaRPr lang="en-US"/>
        </a:p>
      </dgm:t>
    </dgm:pt>
    <dgm:pt modelId="{CBC94B0D-9D2E-4934-9C4F-B2CE5644EE49}">
      <dgm:prSet phldrT="[Text]" custT="1"/>
      <dgm:spPr>
        <a:solidFill>
          <a:srgbClr val="F3F8EE"/>
        </a:solidFill>
        <a:ln w="25400">
          <a:solidFill>
            <a:srgbClr val="00694E">
              <a:alpha val="90000"/>
            </a:srgbClr>
          </a:solidFill>
        </a:ln>
      </dgm:spPr>
      <dgm:t>
        <a:bodyPr lIns="27432" tIns="27432" rIns="27432" bIns="27432"/>
        <a:lstStyle/>
        <a:p>
          <a:pPr>
            <a:spcAft>
              <a:spcPts val="200"/>
            </a:spcAft>
          </a:pPr>
          <a:r>
            <a:rPr lang="en-US" sz="1100" dirty="0" smtClean="0"/>
            <a:t>Translates strategy into operating plans. Interacts cross-functionally to create programs, processes, and systems that enable execution of strategy. Directs complex initiatives, prioritizes resources, and manages a broad range of activities that affect an entire function or planning unit.</a:t>
          </a:r>
          <a:endParaRPr lang="en-US" sz="1100" dirty="0"/>
        </a:p>
      </dgm:t>
    </dgm:pt>
    <dgm:pt modelId="{7FCEF4AA-3756-4710-97C8-A5B14EFA7395}" type="parTrans" cxnId="{69184574-2CFF-415E-9257-65332F448196}">
      <dgm:prSet/>
      <dgm:spPr/>
      <dgm:t>
        <a:bodyPr/>
        <a:lstStyle/>
        <a:p>
          <a:endParaRPr lang="en-US"/>
        </a:p>
      </dgm:t>
    </dgm:pt>
    <dgm:pt modelId="{F739FFFE-DED3-4F33-A005-73808222A037}" type="sibTrans" cxnId="{69184574-2CFF-415E-9257-65332F448196}">
      <dgm:prSet/>
      <dgm:spPr/>
      <dgm:t>
        <a:bodyPr/>
        <a:lstStyle/>
        <a:p>
          <a:endParaRPr lang="en-US"/>
        </a:p>
      </dgm:t>
    </dgm:pt>
    <dgm:pt modelId="{34ECAE0F-3962-4309-8849-95E9AA6FAE43}">
      <dgm:prSet phldrT="[Text]" custT="1"/>
      <dgm:spPr>
        <a:solidFill>
          <a:srgbClr val="00694E"/>
        </a:solidFill>
      </dgm:spPr>
      <dgm:t>
        <a:bodyPr/>
        <a:lstStyle/>
        <a:p>
          <a:r>
            <a:rPr lang="en-US" sz="1800" b="1" dirty="0" smtClean="0"/>
            <a:t>Department Supervisors</a:t>
          </a:r>
          <a:endParaRPr lang="en-US" sz="1800" b="1" dirty="0"/>
        </a:p>
      </dgm:t>
    </dgm:pt>
    <dgm:pt modelId="{C525CB17-BDF2-48DB-89E0-9137535C7730}" type="parTrans" cxnId="{8D4A93BD-DD8D-4F03-9C2B-0F465A84DD93}">
      <dgm:prSet/>
      <dgm:spPr/>
      <dgm:t>
        <a:bodyPr/>
        <a:lstStyle/>
        <a:p>
          <a:endParaRPr lang="en-US"/>
        </a:p>
      </dgm:t>
    </dgm:pt>
    <dgm:pt modelId="{0DE2FD82-0468-48B8-86FB-B7C3E7831CA8}" type="sibTrans" cxnId="{8D4A93BD-DD8D-4F03-9C2B-0F465A84DD93}">
      <dgm:prSet/>
      <dgm:spPr/>
      <dgm:t>
        <a:bodyPr/>
        <a:lstStyle/>
        <a:p>
          <a:endParaRPr lang="en-US"/>
        </a:p>
      </dgm:t>
    </dgm:pt>
    <dgm:pt modelId="{4ABAAD29-E9AD-40A2-9425-7063CAC0ED22}">
      <dgm:prSet phldrT="[Text]" custT="1"/>
      <dgm:spPr>
        <a:solidFill>
          <a:srgbClr val="00694E"/>
        </a:solidFill>
      </dgm:spPr>
      <dgm:t>
        <a:bodyPr/>
        <a:lstStyle/>
        <a:p>
          <a:r>
            <a:rPr lang="en-US" sz="1800" b="1" dirty="0" smtClean="0"/>
            <a:t>Professional Experts</a:t>
          </a:r>
          <a:endParaRPr lang="en-US" sz="1800" b="1" dirty="0"/>
        </a:p>
      </dgm:t>
    </dgm:pt>
    <dgm:pt modelId="{9921C4B0-AEFC-4A5F-862A-1AC48F496ED5}" type="parTrans" cxnId="{00072FE0-7799-4DEF-A7E3-59FBA2DF6270}">
      <dgm:prSet/>
      <dgm:spPr/>
      <dgm:t>
        <a:bodyPr/>
        <a:lstStyle/>
        <a:p>
          <a:endParaRPr lang="en-US"/>
        </a:p>
      </dgm:t>
    </dgm:pt>
    <dgm:pt modelId="{21305B8F-E93A-4BFC-B492-C3F4B535F23A}" type="sibTrans" cxnId="{00072FE0-7799-4DEF-A7E3-59FBA2DF6270}">
      <dgm:prSet/>
      <dgm:spPr/>
      <dgm:t>
        <a:bodyPr/>
        <a:lstStyle/>
        <a:p>
          <a:endParaRPr lang="en-US"/>
        </a:p>
      </dgm:t>
    </dgm:pt>
    <dgm:pt modelId="{AA97ECF8-68E8-4A3A-98D0-5E73822B90A1}">
      <dgm:prSet phldrT="[Text]" custT="1"/>
      <dgm:spPr>
        <a:solidFill>
          <a:srgbClr val="00694E"/>
        </a:solidFill>
      </dgm:spPr>
      <dgm:t>
        <a:bodyPr/>
        <a:lstStyle/>
        <a:p>
          <a:r>
            <a:rPr lang="en-US" sz="1800" b="1" dirty="0" smtClean="0"/>
            <a:t>Coordinators and Organizers</a:t>
          </a:r>
          <a:endParaRPr lang="en-US" sz="1800" b="1" dirty="0"/>
        </a:p>
      </dgm:t>
    </dgm:pt>
    <dgm:pt modelId="{D663EACE-B867-4B7A-ABFF-BBDA81F43141}" type="parTrans" cxnId="{48AB14D3-9FA6-4365-B528-0F008FBF059F}">
      <dgm:prSet/>
      <dgm:spPr/>
      <dgm:t>
        <a:bodyPr/>
        <a:lstStyle/>
        <a:p>
          <a:endParaRPr lang="en-US"/>
        </a:p>
      </dgm:t>
    </dgm:pt>
    <dgm:pt modelId="{1D1818B2-D899-4FD0-8380-F1D442C0B39E}" type="sibTrans" cxnId="{48AB14D3-9FA6-4365-B528-0F008FBF059F}">
      <dgm:prSet/>
      <dgm:spPr/>
      <dgm:t>
        <a:bodyPr/>
        <a:lstStyle/>
        <a:p>
          <a:endParaRPr lang="en-US"/>
        </a:p>
      </dgm:t>
    </dgm:pt>
    <dgm:pt modelId="{B7723EBE-83D6-4AF2-BE88-8996667F1310}">
      <dgm:prSet phldrT="[Text]" custT="1"/>
      <dgm:spPr>
        <a:solidFill>
          <a:srgbClr val="00694E"/>
        </a:solidFill>
      </dgm:spPr>
      <dgm:t>
        <a:bodyPr/>
        <a:lstStyle/>
        <a:p>
          <a:r>
            <a:rPr lang="en-US" sz="1800" b="1" dirty="0" smtClean="0"/>
            <a:t>Service  Providers</a:t>
          </a:r>
          <a:endParaRPr lang="en-US" sz="1800" b="1" dirty="0"/>
        </a:p>
      </dgm:t>
    </dgm:pt>
    <dgm:pt modelId="{A2F6D1A7-7252-4B09-9D6F-CD1766BDF6BE}" type="parTrans" cxnId="{52F0C5BF-7504-4A87-8DBD-B4AAD6ACCC93}">
      <dgm:prSet/>
      <dgm:spPr/>
      <dgm:t>
        <a:bodyPr/>
        <a:lstStyle/>
        <a:p>
          <a:endParaRPr lang="en-US"/>
        </a:p>
      </dgm:t>
    </dgm:pt>
    <dgm:pt modelId="{9CE5765A-6EFD-4EAE-8BC0-9CC3AA0CB274}" type="sibTrans" cxnId="{52F0C5BF-7504-4A87-8DBD-B4AAD6ACCC93}">
      <dgm:prSet/>
      <dgm:spPr/>
      <dgm:t>
        <a:bodyPr/>
        <a:lstStyle/>
        <a:p>
          <a:endParaRPr lang="en-US"/>
        </a:p>
      </dgm:t>
    </dgm:pt>
    <dgm:pt modelId="{0F01AFDD-A33F-4CD0-B619-7101ADC8A0FE}">
      <dgm:prSet phldrT="[Text]" custT="1"/>
      <dgm:spPr>
        <a:solidFill>
          <a:srgbClr val="F3F8EE"/>
        </a:solidFill>
        <a:ln w="25400">
          <a:solidFill>
            <a:srgbClr val="00694E">
              <a:alpha val="90000"/>
            </a:srgbClr>
          </a:solidFill>
        </a:ln>
      </dgm:spPr>
      <dgm:t>
        <a:bodyPr lIns="27432" tIns="27432" rIns="27432" bIns="27432"/>
        <a:lstStyle/>
        <a:p>
          <a:pPr>
            <a:spcAft>
              <a:spcPts val="200"/>
            </a:spcAft>
          </a:pPr>
          <a:r>
            <a:rPr lang="en-US" sz="1100" dirty="0" smtClean="0"/>
            <a:t>Uses deep technical expertise to develop and interpret guidelines, design new processes, and resolve complex issues. Provides consultation and direction on all matters related to area of expertise. Prioritizes and plans multi-phase projects.</a:t>
          </a:r>
          <a:endParaRPr lang="en-US" sz="1100" dirty="0"/>
        </a:p>
      </dgm:t>
    </dgm:pt>
    <dgm:pt modelId="{F3786495-B228-4748-84CA-9BF9D1038F8D}" type="parTrans" cxnId="{E3C0D98C-344E-44E6-89AA-5396013A5AFB}">
      <dgm:prSet/>
      <dgm:spPr/>
      <dgm:t>
        <a:bodyPr/>
        <a:lstStyle/>
        <a:p>
          <a:endParaRPr lang="en-US"/>
        </a:p>
      </dgm:t>
    </dgm:pt>
    <dgm:pt modelId="{59C80FB4-7985-4744-8206-120736B30BC8}" type="sibTrans" cxnId="{E3C0D98C-344E-44E6-89AA-5396013A5AFB}">
      <dgm:prSet/>
      <dgm:spPr/>
      <dgm:t>
        <a:bodyPr/>
        <a:lstStyle/>
        <a:p>
          <a:endParaRPr lang="en-US"/>
        </a:p>
      </dgm:t>
    </dgm:pt>
    <dgm:pt modelId="{82664426-9DFF-428A-8498-5E51F812E296}">
      <dgm:prSet phldrT="[Text]" custT="1"/>
      <dgm:spPr>
        <a:solidFill>
          <a:srgbClr val="F3F8EE"/>
        </a:solidFill>
        <a:ln w="25400">
          <a:solidFill>
            <a:srgbClr val="00694E">
              <a:alpha val="90000"/>
            </a:srgbClr>
          </a:solidFill>
        </a:ln>
      </dgm:spPr>
      <dgm:t>
        <a:bodyPr lIns="27432" tIns="27432" rIns="27432" bIns="27432"/>
        <a:lstStyle/>
        <a:p>
          <a:pPr>
            <a:spcAft>
              <a:spcPts val="200"/>
            </a:spcAft>
          </a:pPr>
          <a:r>
            <a:rPr lang="en-US" sz="1100" dirty="0" smtClean="0"/>
            <a:t>Coordinates processes, resources, and tasks to help improve efficiency and effectiveness of operations for a department or unit. Organizes and schedules activities and events using general guidelines. Uses technical knowledge and expertise to analyze information and solve difficult and sometimes unusual problems.</a:t>
          </a:r>
          <a:endParaRPr lang="en-US" sz="1100" dirty="0"/>
        </a:p>
      </dgm:t>
    </dgm:pt>
    <dgm:pt modelId="{F338132E-DC3D-43D6-BEB8-3CC1E90611FD}" type="parTrans" cxnId="{B96BDCB2-5970-4E99-8D24-A3AB41F78B4D}">
      <dgm:prSet/>
      <dgm:spPr/>
      <dgm:t>
        <a:bodyPr/>
        <a:lstStyle/>
        <a:p>
          <a:endParaRPr lang="en-US"/>
        </a:p>
      </dgm:t>
    </dgm:pt>
    <dgm:pt modelId="{E0F470B1-06EB-4974-A8C6-783E028AC5C7}" type="sibTrans" cxnId="{B96BDCB2-5970-4E99-8D24-A3AB41F78B4D}">
      <dgm:prSet/>
      <dgm:spPr/>
      <dgm:t>
        <a:bodyPr/>
        <a:lstStyle/>
        <a:p>
          <a:endParaRPr lang="en-US"/>
        </a:p>
      </dgm:t>
    </dgm:pt>
    <dgm:pt modelId="{298F6094-43B0-43C8-96C4-B2B51CCE395B}">
      <dgm:prSet phldrT="[Text]" custT="1"/>
      <dgm:spPr>
        <a:solidFill>
          <a:srgbClr val="F3F8EE"/>
        </a:solidFill>
        <a:ln w="25400">
          <a:solidFill>
            <a:srgbClr val="00694E">
              <a:alpha val="90000"/>
            </a:srgbClr>
          </a:solidFill>
        </a:ln>
      </dgm:spPr>
      <dgm:t>
        <a:bodyPr lIns="27432" tIns="27432" rIns="27432" bIns="27432"/>
        <a:lstStyle/>
        <a:p>
          <a:pPr>
            <a:spcAft>
              <a:spcPts val="200"/>
            </a:spcAft>
          </a:pPr>
          <a:r>
            <a:rPr lang="en-US" sz="1100" dirty="0" smtClean="0"/>
            <a:t>Interacts directly with department’s client base to provide information, services, products or materials. Uses specialized knowledge to answer questions, provide guidance, and troubleshoot problems. Performs transactional activities, often in fast-paced, high-volume situations, to carry-out the department’s work.</a:t>
          </a:r>
          <a:endParaRPr lang="en-US" sz="1100" dirty="0"/>
        </a:p>
      </dgm:t>
    </dgm:pt>
    <dgm:pt modelId="{5B34AC96-F443-4DC0-A93C-AEA93186C3F9}" type="parTrans" cxnId="{0446F7FA-019E-4B13-8384-3B632A7A1C5B}">
      <dgm:prSet/>
      <dgm:spPr/>
      <dgm:t>
        <a:bodyPr/>
        <a:lstStyle/>
        <a:p>
          <a:endParaRPr lang="en-US"/>
        </a:p>
      </dgm:t>
    </dgm:pt>
    <dgm:pt modelId="{458AEDEB-AD6F-4BBD-B705-5761EBE5FF6C}" type="sibTrans" cxnId="{0446F7FA-019E-4B13-8384-3B632A7A1C5B}">
      <dgm:prSet/>
      <dgm:spPr/>
      <dgm:t>
        <a:bodyPr/>
        <a:lstStyle/>
        <a:p>
          <a:endParaRPr lang="en-US"/>
        </a:p>
      </dgm:t>
    </dgm:pt>
    <dgm:pt modelId="{5E943F32-368F-4969-B2DF-245EA8599FED}">
      <dgm:prSet phldrT="[Text]" custT="1"/>
      <dgm:spPr>
        <a:solidFill>
          <a:srgbClr val="F3F8EE"/>
        </a:solidFill>
        <a:ln w="25400">
          <a:solidFill>
            <a:srgbClr val="00694E">
              <a:alpha val="90000"/>
            </a:srgbClr>
          </a:solidFill>
        </a:ln>
      </dgm:spPr>
      <dgm:t>
        <a:bodyPr lIns="27432" tIns="27432" rIns="27432" bIns="27432"/>
        <a:lstStyle/>
        <a:p>
          <a:pPr>
            <a:spcAft>
              <a:spcPts val="200"/>
            </a:spcAft>
          </a:pPr>
          <a:endParaRPr lang="en-US" sz="1000" dirty="0"/>
        </a:p>
      </dgm:t>
    </dgm:pt>
    <dgm:pt modelId="{2EEBD88A-28AD-41E1-AF37-7D795536962D}" type="sibTrans" cxnId="{E7FA34F4-641D-43B3-9F94-0A3DB5F1AA13}">
      <dgm:prSet/>
      <dgm:spPr/>
      <dgm:t>
        <a:bodyPr/>
        <a:lstStyle/>
        <a:p>
          <a:endParaRPr lang="en-US"/>
        </a:p>
      </dgm:t>
    </dgm:pt>
    <dgm:pt modelId="{867BD388-8E85-4F6E-A098-E1336B109824}" type="parTrans" cxnId="{E7FA34F4-641D-43B3-9F94-0A3DB5F1AA13}">
      <dgm:prSet/>
      <dgm:spPr/>
      <dgm:t>
        <a:bodyPr/>
        <a:lstStyle/>
        <a:p>
          <a:endParaRPr lang="en-US"/>
        </a:p>
      </dgm:t>
    </dgm:pt>
    <dgm:pt modelId="{7BD8CA8A-4318-4777-8FA1-5ECF8B152240}">
      <dgm:prSet phldrT="[Text]" custT="1"/>
      <dgm:spPr>
        <a:solidFill>
          <a:srgbClr val="F3F8EE"/>
        </a:solidFill>
        <a:ln w="25400">
          <a:solidFill>
            <a:srgbClr val="00694E">
              <a:alpha val="90000"/>
            </a:srgbClr>
          </a:solidFill>
        </a:ln>
      </dgm:spPr>
      <dgm:t>
        <a:bodyPr lIns="27432" tIns="27432" rIns="27432" bIns="27432"/>
        <a:lstStyle/>
        <a:p>
          <a:pPr>
            <a:spcAft>
              <a:spcPts val="200"/>
            </a:spcAft>
          </a:pPr>
          <a:endParaRPr lang="en-US" sz="1000" dirty="0"/>
        </a:p>
      </dgm:t>
    </dgm:pt>
    <dgm:pt modelId="{2B5811C7-DF57-4990-A540-D7CE28B4FDCD}" type="parTrans" cxnId="{759E63C0-2B96-4668-AA58-2AD004108BC5}">
      <dgm:prSet/>
      <dgm:spPr/>
      <dgm:t>
        <a:bodyPr/>
        <a:lstStyle/>
        <a:p>
          <a:endParaRPr lang="en-US"/>
        </a:p>
      </dgm:t>
    </dgm:pt>
    <dgm:pt modelId="{FF458FBD-2537-42F1-9305-6A6248A95C74}" type="sibTrans" cxnId="{759E63C0-2B96-4668-AA58-2AD004108BC5}">
      <dgm:prSet/>
      <dgm:spPr/>
      <dgm:t>
        <a:bodyPr/>
        <a:lstStyle/>
        <a:p>
          <a:endParaRPr lang="en-US"/>
        </a:p>
      </dgm:t>
    </dgm:pt>
    <dgm:pt modelId="{16A7225E-B4D7-42C5-8913-C0FC7F5FF2E4}">
      <dgm:prSet phldrT="[Text]" custT="1"/>
      <dgm:spPr>
        <a:solidFill>
          <a:srgbClr val="F3F8EE"/>
        </a:solidFill>
        <a:ln w="25400">
          <a:solidFill>
            <a:srgbClr val="00694E">
              <a:alpha val="90000"/>
            </a:srgbClr>
          </a:solidFill>
        </a:ln>
      </dgm:spPr>
      <dgm:t>
        <a:bodyPr lIns="27432" tIns="27432" rIns="27432" bIns="27432"/>
        <a:lstStyle/>
        <a:p>
          <a:pPr>
            <a:spcAft>
              <a:spcPts val="200"/>
            </a:spcAft>
          </a:pPr>
          <a:r>
            <a:rPr lang="en-US" sz="1100" dirty="0" smtClean="0"/>
            <a:t>Supervises daily activities and outcomes of a work group. Ensures proper execution of work processes and achievement of assigned goals and standards. Provides guidance, training, and direction using established guidelines and policies.</a:t>
          </a:r>
          <a:endParaRPr lang="en-US" sz="1100" dirty="0"/>
        </a:p>
      </dgm:t>
    </dgm:pt>
    <dgm:pt modelId="{94DD85DF-5DE8-46BC-A8B0-1A127E40A08B}" type="parTrans" cxnId="{5A8F2D06-7E80-4F88-A5DA-008959C9353F}">
      <dgm:prSet/>
      <dgm:spPr/>
      <dgm:t>
        <a:bodyPr/>
        <a:lstStyle/>
        <a:p>
          <a:endParaRPr lang="en-US"/>
        </a:p>
      </dgm:t>
    </dgm:pt>
    <dgm:pt modelId="{C0316ECA-026F-4217-A6EC-F0C001443676}" type="sibTrans" cxnId="{5A8F2D06-7E80-4F88-A5DA-008959C9353F}">
      <dgm:prSet/>
      <dgm:spPr/>
      <dgm:t>
        <a:bodyPr/>
        <a:lstStyle/>
        <a:p>
          <a:endParaRPr lang="en-US"/>
        </a:p>
      </dgm:t>
    </dgm:pt>
    <dgm:pt modelId="{88557D1E-DB8E-4F43-BBA1-52A5F0E2A354}" type="pres">
      <dgm:prSet presAssocID="{9DF3B35C-719A-43F3-AD81-7916598268A2}" presName="Name0" presStyleCnt="0">
        <dgm:presLayoutVars>
          <dgm:dir/>
          <dgm:animLvl val="lvl"/>
          <dgm:resizeHandles val="exact"/>
        </dgm:presLayoutVars>
      </dgm:prSet>
      <dgm:spPr/>
      <dgm:t>
        <a:bodyPr/>
        <a:lstStyle/>
        <a:p>
          <a:endParaRPr lang="en-US"/>
        </a:p>
      </dgm:t>
    </dgm:pt>
    <dgm:pt modelId="{FA7C24FF-C719-4827-AED4-11D56A206D8A}" type="pres">
      <dgm:prSet presAssocID="{9974843F-9DAA-44A3-A08E-E3931FDF6F4D}" presName="linNode" presStyleCnt="0"/>
      <dgm:spPr/>
      <dgm:t>
        <a:bodyPr/>
        <a:lstStyle/>
        <a:p>
          <a:endParaRPr lang="en-US"/>
        </a:p>
      </dgm:t>
    </dgm:pt>
    <dgm:pt modelId="{F9EA0824-7FB4-4955-984E-27F68DC9C58A}" type="pres">
      <dgm:prSet presAssocID="{9974843F-9DAA-44A3-A08E-E3931FDF6F4D}" presName="parentText" presStyleLbl="node1" presStyleIdx="0" presStyleCnt="6" custScaleX="64347" custLinFactNeighborX="-10289">
        <dgm:presLayoutVars>
          <dgm:chMax val="1"/>
          <dgm:bulletEnabled val="1"/>
        </dgm:presLayoutVars>
      </dgm:prSet>
      <dgm:spPr/>
      <dgm:t>
        <a:bodyPr/>
        <a:lstStyle/>
        <a:p>
          <a:endParaRPr lang="en-US"/>
        </a:p>
      </dgm:t>
    </dgm:pt>
    <dgm:pt modelId="{BDAE57D8-F0D8-4897-8EA4-A1CEA68845B3}" type="pres">
      <dgm:prSet presAssocID="{9974843F-9DAA-44A3-A08E-E3931FDF6F4D}" presName="descendantText" presStyleLbl="alignAccFollowNode1" presStyleIdx="0" presStyleCnt="6" custScaleX="121115">
        <dgm:presLayoutVars>
          <dgm:bulletEnabled val="1"/>
        </dgm:presLayoutVars>
      </dgm:prSet>
      <dgm:spPr/>
      <dgm:t>
        <a:bodyPr/>
        <a:lstStyle/>
        <a:p>
          <a:endParaRPr lang="en-US"/>
        </a:p>
      </dgm:t>
    </dgm:pt>
    <dgm:pt modelId="{83F0A0A4-1D0E-4A2E-9524-035EA96DDD52}" type="pres">
      <dgm:prSet presAssocID="{16ED4B19-D40D-4FF6-8EC7-A379F59D7D10}" presName="sp" presStyleCnt="0"/>
      <dgm:spPr/>
      <dgm:t>
        <a:bodyPr/>
        <a:lstStyle/>
        <a:p>
          <a:endParaRPr lang="en-US"/>
        </a:p>
      </dgm:t>
    </dgm:pt>
    <dgm:pt modelId="{872300B1-700F-4D4F-BC31-4BA8CBD51641}" type="pres">
      <dgm:prSet presAssocID="{D715A942-E170-46F8-B278-821892A2FC69}" presName="linNode" presStyleCnt="0"/>
      <dgm:spPr/>
      <dgm:t>
        <a:bodyPr/>
        <a:lstStyle/>
        <a:p>
          <a:endParaRPr lang="en-US"/>
        </a:p>
      </dgm:t>
    </dgm:pt>
    <dgm:pt modelId="{A077C30C-84E4-4842-8449-9F054FDA4E46}" type="pres">
      <dgm:prSet presAssocID="{D715A942-E170-46F8-B278-821892A2FC69}" presName="parentText" presStyleLbl="node1" presStyleIdx="1" presStyleCnt="6" custScaleX="64347" custLinFactNeighborX="-10289">
        <dgm:presLayoutVars>
          <dgm:chMax val="1"/>
          <dgm:bulletEnabled val="1"/>
        </dgm:presLayoutVars>
      </dgm:prSet>
      <dgm:spPr/>
      <dgm:t>
        <a:bodyPr/>
        <a:lstStyle/>
        <a:p>
          <a:endParaRPr lang="en-US"/>
        </a:p>
      </dgm:t>
    </dgm:pt>
    <dgm:pt modelId="{EB61DB4E-8BC0-4963-8115-8C0BF187C1D3}" type="pres">
      <dgm:prSet presAssocID="{D715A942-E170-46F8-B278-821892A2FC69}" presName="descendantText" presStyleLbl="alignAccFollowNode1" presStyleIdx="1" presStyleCnt="6" custScaleX="121115">
        <dgm:presLayoutVars>
          <dgm:bulletEnabled val="1"/>
        </dgm:presLayoutVars>
      </dgm:prSet>
      <dgm:spPr/>
      <dgm:t>
        <a:bodyPr/>
        <a:lstStyle/>
        <a:p>
          <a:endParaRPr lang="en-US"/>
        </a:p>
      </dgm:t>
    </dgm:pt>
    <dgm:pt modelId="{4AB97C99-8217-4359-9D92-E3CFBE4614A3}" type="pres">
      <dgm:prSet presAssocID="{864F4214-C479-485C-B562-0FCACB449B5D}" presName="sp" presStyleCnt="0"/>
      <dgm:spPr/>
      <dgm:t>
        <a:bodyPr/>
        <a:lstStyle/>
        <a:p>
          <a:endParaRPr lang="en-US"/>
        </a:p>
      </dgm:t>
    </dgm:pt>
    <dgm:pt modelId="{0E44AA6F-3A16-49C6-9995-26EFF5D0EA6D}" type="pres">
      <dgm:prSet presAssocID="{34ECAE0F-3962-4309-8849-95E9AA6FAE43}" presName="linNode" presStyleCnt="0"/>
      <dgm:spPr/>
      <dgm:t>
        <a:bodyPr/>
        <a:lstStyle/>
        <a:p>
          <a:endParaRPr lang="en-US"/>
        </a:p>
      </dgm:t>
    </dgm:pt>
    <dgm:pt modelId="{CE81B6A8-DD25-4D76-A5A7-0EC9946948C1}" type="pres">
      <dgm:prSet presAssocID="{34ECAE0F-3962-4309-8849-95E9AA6FAE43}" presName="parentText" presStyleLbl="node1" presStyleIdx="2" presStyleCnt="6" custScaleX="64347" custLinFactNeighborX="-10289">
        <dgm:presLayoutVars>
          <dgm:chMax val="1"/>
          <dgm:bulletEnabled val="1"/>
        </dgm:presLayoutVars>
      </dgm:prSet>
      <dgm:spPr/>
      <dgm:t>
        <a:bodyPr/>
        <a:lstStyle/>
        <a:p>
          <a:endParaRPr lang="en-US"/>
        </a:p>
      </dgm:t>
    </dgm:pt>
    <dgm:pt modelId="{08CEDB95-2C2D-48CD-94AF-0C8DF0FC5381}" type="pres">
      <dgm:prSet presAssocID="{34ECAE0F-3962-4309-8849-95E9AA6FAE43}" presName="descendantText" presStyleLbl="alignAccFollowNode1" presStyleIdx="2" presStyleCnt="6" custScaleX="121115">
        <dgm:presLayoutVars>
          <dgm:bulletEnabled val="1"/>
        </dgm:presLayoutVars>
      </dgm:prSet>
      <dgm:spPr/>
      <dgm:t>
        <a:bodyPr/>
        <a:lstStyle/>
        <a:p>
          <a:endParaRPr lang="en-US"/>
        </a:p>
      </dgm:t>
    </dgm:pt>
    <dgm:pt modelId="{2762361F-D4F7-499C-9925-E96B4A07789C}" type="pres">
      <dgm:prSet presAssocID="{0DE2FD82-0468-48B8-86FB-B7C3E7831CA8}" presName="sp" presStyleCnt="0"/>
      <dgm:spPr/>
      <dgm:t>
        <a:bodyPr/>
        <a:lstStyle/>
        <a:p>
          <a:endParaRPr lang="en-US"/>
        </a:p>
      </dgm:t>
    </dgm:pt>
    <dgm:pt modelId="{F1CE3DA8-C05D-4EF5-A89A-4F8F8B200802}" type="pres">
      <dgm:prSet presAssocID="{4ABAAD29-E9AD-40A2-9425-7063CAC0ED22}" presName="linNode" presStyleCnt="0"/>
      <dgm:spPr/>
      <dgm:t>
        <a:bodyPr/>
        <a:lstStyle/>
        <a:p>
          <a:endParaRPr lang="en-US"/>
        </a:p>
      </dgm:t>
    </dgm:pt>
    <dgm:pt modelId="{8E48E449-0108-4D76-837F-8DCBB688D14B}" type="pres">
      <dgm:prSet presAssocID="{4ABAAD29-E9AD-40A2-9425-7063CAC0ED22}" presName="parentText" presStyleLbl="node1" presStyleIdx="3" presStyleCnt="6" custScaleX="64347" custLinFactNeighborX="-10289">
        <dgm:presLayoutVars>
          <dgm:chMax val="1"/>
          <dgm:bulletEnabled val="1"/>
        </dgm:presLayoutVars>
      </dgm:prSet>
      <dgm:spPr/>
      <dgm:t>
        <a:bodyPr/>
        <a:lstStyle/>
        <a:p>
          <a:endParaRPr lang="en-US"/>
        </a:p>
      </dgm:t>
    </dgm:pt>
    <dgm:pt modelId="{1F9ED54C-67B3-4FDF-BF17-5C0FD248EF38}" type="pres">
      <dgm:prSet presAssocID="{4ABAAD29-E9AD-40A2-9425-7063CAC0ED22}" presName="descendantText" presStyleLbl="alignAccFollowNode1" presStyleIdx="3" presStyleCnt="6" custScaleX="121115">
        <dgm:presLayoutVars>
          <dgm:bulletEnabled val="1"/>
        </dgm:presLayoutVars>
      </dgm:prSet>
      <dgm:spPr/>
      <dgm:t>
        <a:bodyPr/>
        <a:lstStyle/>
        <a:p>
          <a:endParaRPr lang="en-US"/>
        </a:p>
      </dgm:t>
    </dgm:pt>
    <dgm:pt modelId="{0543F110-4FE4-42DF-95A5-F1ECEE1FBD20}" type="pres">
      <dgm:prSet presAssocID="{21305B8F-E93A-4BFC-B492-C3F4B535F23A}" presName="sp" presStyleCnt="0"/>
      <dgm:spPr/>
      <dgm:t>
        <a:bodyPr/>
        <a:lstStyle/>
        <a:p>
          <a:endParaRPr lang="en-US"/>
        </a:p>
      </dgm:t>
    </dgm:pt>
    <dgm:pt modelId="{726EA786-A467-444D-A1D6-AF162941705F}" type="pres">
      <dgm:prSet presAssocID="{AA97ECF8-68E8-4A3A-98D0-5E73822B90A1}" presName="linNode" presStyleCnt="0"/>
      <dgm:spPr/>
      <dgm:t>
        <a:bodyPr/>
        <a:lstStyle/>
        <a:p>
          <a:endParaRPr lang="en-US"/>
        </a:p>
      </dgm:t>
    </dgm:pt>
    <dgm:pt modelId="{FF27509E-7E54-40DB-AFA4-665A648BFBC4}" type="pres">
      <dgm:prSet presAssocID="{AA97ECF8-68E8-4A3A-98D0-5E73822B90A1}" presName="parentText" presStyleLbl="node1" presStyleIdx="4" presStyleCnt="6" custScaleX="64347" custLinFactNeighborX="-10289">
        <dgm:presLayoutVars>
          <dgm:chMax val="1"/>
          <dgm:bulletEnabled val="1"/>
        </dgm:presLayoutVars>
      </dgm:prSet>
      <dgm:spPr/>
      <dgm:t>
        <a:bodyPr/>
        <a:lstStyle/>
        <a:p>
          <a:endParaRPr lang="en-US"/>
        </a:p>
      </dgm:t>
    </dgm:pt>
    <dgm:pt modelId="{6BCF28F6-2601-4E58-8063-CE1486400B61}" type="pres">
      <dgm:prSet presAssocID="{AA97ECF8-68E8-4A3A-98D0-5E73822B90A1}" presName="descendantText" presStyleLbl="alignAccFollowNode1" presStyleIdx="4" presStyleCnt="6" custScaleX="121115" custLinFactNeighborY="0">
        <dgm:presLayoutVars>
          <dgm:bulletEnabled val="1"/>
        </dgm:presLayoutVars>
      </dgm:prSet>
      <dgm:spPr/>
      <dgm:t>
        <a:bodyPr/>
        <a:lstStyle/>
        <a:p>
          <a:endParaRPr lang="en-US"/>
        </a:p>
      </dgm:t>
    </dgm:pt>
    <dgm:pt modelId="{1C2AACBE-BED5-47C5-98C6-1A67584132B4}" type="pres">
      <dgm:prSet presAssocID="{1D1818B2-D899-4FD0-8380-F1D442C0B39E}" presName="sp" presStyleCnt="0"/>
      <dgm:spPr/>
      <dgm:t>
        <a:bodyPr/>
        <a:lstStyle/>
        <a:p>
          <a:endParaRPr lang="en-US"/>
        </a:p>
      </dgm:t>
    </dgm:pt>
    <dgm:pt modelId="{2FA7313B-83E9-4158-968C-AE3DC9A58AE7}" type="pres">
      <dgm:prSet presAssocID="{B7723EBE-83D6-4AF2-BE88-8996667F1310}" presName="linNode" presStyleCnt="0"/>
      <dgm:spPr/>
      <dgm:t>
        <a:bodyPr/>
        <a:lstStyle/>
        <a:p>
          <a:endParaRPr lang="en-US"/>
        </a:p>
      </dgm:t>
    </dgm:pt>
    <dgm:pt modelId="{1DF899C9-44D8-471E-964E-003A61DD437E}" type="pres">
      <dgm:prSet presAssocID="{B7723EBE-83D6-4AF2-BE88-8996667F1310}" presName="parentText" presStyleLbl="node1" presStyleIdx="5" presStyleCnt="6" custScaleX="64347" custLinFactNeighborX="-10289">
        <dgm:presLayoutVars>
          <dgm:chMax val="1"/>
          <dgm:bulletEnabled val="1"/>
        </dgm:presLayoutVars>
      </dgm:prSet>
      <dgm:spPr/>
      <dgm:t>
        <a:bodyPr/>
        <a:lstStyle/>
        <a:p>
          <a:endParaRPr lang="en-US"/>
        </a:p>
      </dgm:t>
    </dgm:pt>
    <dgm:pt modelId="{5C7F0761-19DB-4D55-AAEC-1E055D104183}" type="pres">
      <dgm:prSet presAssocID="{B7723EBE-83D6-4AF2-BE88-8996667F1310}" presName="descendantText" presStyleLbl="alignAccFollowNode1" presStyleIdx="5" presStyleCnt="6" custScaleX="121115">
        <dgm:presLayoutVars>
          <dgm:bulletEnabled val="1"/>
        </dgm:presLayoutVars>
      </dgm:prSet>
      <dgm:spPr/>
      <dgm:t>
        <a:bodyPr/>
        <a:lstStyle/>
        <a:p>
          <a:endParaRPr lang="en-US"/>
        </a:p>
      </dgm:t>
    </dgm:pt>
  </dgm:ptLst>
  <dgm:cxnLst>
    <dgm:cxn modelId="{8D4A93BD-DD8D-4F03-9C2B-0F465A84DD93}" srcId="{9DF3B35C-719A-43F3-AD81-7916598268A2}" destId="{34ECAE0F-3962-4309-8849-95E9AA6FAE43}" srcOrd="2" destOrd="0" parTransId="{C525CB17-BDF2-48DB-89E0-9137535C7730}" sibTransId="{0DE2FD82-0468-48B8-86FB-B7C3E7831CA8}"/>
    <dgm:cxn modelId="{758DACEA-A08C-4998-B0C8-B686A6835FBF}" type="presOf" srcId="{5E943F32-368F-4969-B2DF-245EA8599FED}" destId="{08CEDB95-2C2D-48CD-94AF-0C8DF0FC5381}" srcOrd="0" destOrd="2" presId="urn:microsoft.com/office/officeart/2005/8/layout/vList5"/>
    <dgm:cxn modelId="{B2C4DCDD-D082-4CD2-AB64-F02398CB9A16}" type="presOf" srcId="{298F6094-43B0-43C8-96C4-B2B51CCE395B}" destId="{5C7F0761-19DB-4D55-AAEC-1E055D104183}" srcOrd="0" destOrd="0" presId="urn:microsoft.com/office/officeart/2005/8/layout/vList5"/>
    <dgm:cxn modelId="{5D09A41F-7D27-465D-9357-6C1950D1B8BC}" type="presOf" srcId="{16A7225E-B4D7-42C5-8913-C0FC7F5FF2E4}" destId="{08CEDB95-2C2D-48CD-94AF-0C8DF0FC5381}" srcOrd="0" destOrd="1" presId="urn:microsoft.com/office/officeart/2005/8/layout/vList5"/>
    <dgm:cxn modelId="{48AB14D3-9FA6-4365-B528-0F008FBF059F}" srcId="{9DF3B35C-719A-43F3-AD81-7916598268A2}" destId="{AA97ECF8-68E8-4A3A-98D0-5E73822B90A1}" srcOrd="4" destOrd="0" parTransId="{D663EACE-B867-4B7A-ABFF-BBDA81F43141}" sibTransId="{1D1818B2-D899-4FD0-8380-F1D442C0B39E}"/>
    <dgm:cxn modelId="{52F0C5BF-7504-4A87-8DBD-B4AAD6ACCC93}" srcId="{9DF3B35C-719A-43F3-AD81-7916598268A2}" destId="{B7723EBE-83D6-4AF2-BE88-8996667F1310}" srcOrd="5" destOrd="0" parTransId="{A2F6D1A7-7252-4B09-9D6F-CD1766BDF6BE}" sibTransId="{9CE5765A-6EFD-4EAE-8BC0-9CC3AA0CB274}"/>
    <dgm:cxn modelId="{1F4F3256-3D4C-4796-B4D6-AEE4ED3FAE7F}" type="presOf" srcId="{82664426-9DFF-428A-8498-5E51F812E296}" destId="{6BCF28F6-2601-4E58-8063-CE1486400B61}" srcOrd="0" destOrd="0" presId="urn:microsoft.com/office/officeart/2005/8/layout/vList5"/>
    <dgm:cxn modelId="{E7FA34F4-641D-43B3-9F94-0A3DB5F1AA13}" srcId="{34ECAE0F-3962-4309-8849-95E9AA6FAE43}" destId="{5E943F32-368F-4969-B2DF-245EA8599FED}" srcOrd="2" destOrd="0" parTransId="{867BD388-8E85-4F6E-A098-E1336B109824}" sibTransId="{2EEBD88A-28AD-41E1-AF37-7D795536962D}"/>
    <dgm:cxn modelId="{69184574-2CFF-415E-9257-65332F448196}" srcId="{D715A942-E170-46F8-B278-821892A2FC69}" destId="{CBC94B0D-9D2E-4934-9C4F-B2CE5644EE49}" srcOrd="0" destOrd="0" parTransId="{7FCEF4AA-3756-4710-97C8-A5B14EFA7395}" sibTransId="{F739FFFE-DED3-4F33-A005-73808222A037}"/>
    <dgm:cxn modelId="{2962ECC3-4C35-43BD-951D-A39C9407BD39}" srcId="{9974843F-9DAA-44A3-A08E-E3931FDF6F4D}" destId="{CEBDFF30-4D29-416A-BFDE-BF3838256784}" srcOrd="0" destOrd="0" parTransId="{BBE22B79-3489-4772-8B8B-43F531214EDA}" sibTransId="{8C1798BD-F861-4C1D-A011-D85F330A4CAA}"/>
    <dgm:cxn modelId="{0446F7FA-019E-4B13-8384-3B632A7A1C5B}" srcId="{B7723EBE-83D6-4AF2-BE88-8996667F1310}" destId="{298F6094-43B0-43C8-96C4-B2B51CCE395B}" srcOrd="0" destOrd="0" parTransId="{5B34AC96-F443-4DC0-A93C-AEA93186C3F9}" sibTransId="{458AEDEB-AD6F-4BBD-B705-5761EBE5FF6C}"/>
    <dgm:cxn modelId="{DF787EC6-EBDC-4BDD-BA34-EECB464C0E66}" type="presOf" srcId="{9974843F-9DAA-44A3-A08E-E3931FDF6F4D}" destId="{F9EA0824-7FB4-4955-984E-27F68DC9C58A}" srcOrd="0" destOrd="0" presId="urn:microsoft.com/office/officeart/2005/8/layout/vList5"/>
    <dgm:cxn modelId="{2D407B62-1953-485B-98C5-4F90E2AD38A8}" type="presOf" srcId="{0F01AFDD-A33F-4CD0-B619-7101ADC8A0FE}" destId="{1F9ED54C-67B3-4FDF-BF17-5C0FD248EF38}" srcOrd="0" destOrd="0" presId="urn:microsoft.com/office/officeart/2005/8/layout/vList5"/>
    <dgm:cxn modelId="{B96BDCB2-5970-4E99-8D24-A3AB41F78B4D}" srcId="{AA97ECF8-68E8-4A3A-98D0-5E73822B90A1}" destId="{82664426-9DFF-428A-8498-5E51F812E296}" srcOrd="0" destOrd="0" parTransId="{F338132E-DC3D-43D6-BEB8-3CC1E90611FD}" sibTransId="{E0F470B1-06EB-4974-A8C6-783E028AC5C7}"/>
    <dgm:cxn modelId="{4B4A502A-5AA2-4401-83F5-FEB5F3C94867}" type="presOf" srcId="{D715A942-E170-46F8-B278-821892A2FC69}" destId="{A077C30C-84E4-4842-8449-9F054FDA4E46}" srcOrd="0" destOrd="0" presId="urn:microsoft.com/office/officeart/2005/8/layout/vList5"/>
    <dgm:cxn modelId="{4FAECC8E-F0BD-4F90-BC89-5B7DF7BA64C7}" type="presOf" srcId="{B7723EBE-83D6-4AF2-BE88-8996667F1310}" destId="{1DF899C9-44D8-471E-964E-003A61DD437E}" srcOrd="0" destOrd="0" presId="urn:microsoft.com/office/officeart/2005/8/layout/vList5"/>
    <dgm:cxn modelId="{F98E0D10-2A24-4C5E-89E1-9AB00EA0580C}" srcId="{9DF3B35C-719A-43F3-AD81-7916598268A2}" destId="{D715A942-E170-46F8-B278-821892A2FC69}" srcOrd="1" destOrd="0" parTransId="{382EF3D4-36C4-4F32-84B6-FF37F43BF787}" sibTransId="{864F4214-C479-485C-B562-0FCACB449B5D}"/>
    <dgm:cxn modelId="{C5F52923-7F93-40E7-A808-1500FDEEFCB6}" type="presOf" srcId="{CEBDFF30-4D29-416A-BFDE-BF3838256784}" destId="{BDAE57D8-F0D8-4897-8EA4-A1CEA68845B3}" srcOrd="0" destOrd="0" presId="urn:microsoft.com/office/officeart/2005/8/layout/vList5"/>
    <dgm:cxn modelId="{EAC28B0A-539A-435A-ACD2-82F54E8660A3}" type="presOf" srcId="{CBC94B0D-9D2E-4934-9C4F-B2CE5644EE49}" destId="{EB61DB4E-8BC0-4963-8115-8C0BF187C1D3}" srcOrd="0" destOrd="0" presId="urn:microsoft.com/office/officeart/2005/8/layout/vList5"/>
    <dgm:cxn modelId="{B3BB8812-B289-4B50-BA9A-4C8CB99581B6}" type="presOf" srcId="{9DF3B35C-719A-43F3-AD81-7916598268A2}" destId="{88557D1E-DB8E-4F43-BBA1-52A5F0E2A354}" srcOrd="0" destOrd="0" presId="urn:microsoft.com/office/officeart/2005/8/layout/vList5"/>
    <dgm:cxn modelId="{461B64CE-BFDE-44C8-B82F-E7C0BE49720D}" type="presOf" srcId="{4ABAAD29-E9AD-40A2-9425-7063CAC0ED22}" destId="{8E48E449-0108-4D76-837F-8DCBB688D14B}" srcOrd="0" destOrd="0" presId="urn:microsoft.com/office/officeart/2005/8/layout/vList5"/>
    <dgm:cxn modelId="{3A79DE89-79A5-4042-9763-3EDD30B54C01}" type="presOf" srcId="{7BD8CA8A-4318-4777-8FA1-5ECF8B152240}" destId="{08CEDB95-2C2D-48CD-94AF-0C8DF0FC5381}" srcOrd="0" destOrd="0" presId="urn:microsoft.com/office/officeart/2005/8/layout/vList5"/>
    <dgm:cxn modelId="{73BD7A92-DB60-4BA4-B21E-3851701AEAA8}" srcId="{9DF3B35C-719A-43F3-AD81-7916598268A2}" destId="{9974843F-9DAA-44A3-A08E-E3931FDF6F4D}" srcOrd="0" destOrd="0" parTransId="{38F78AC4-786E-4153-AECE-FE1D3EABC475}" sibTransId="{16ED4B19-D40D-4FF6-8EC7-A379F59D7D10}"/>
    <dgm:cxn modelId="{5A8F2D06-7E80-4F88-A5DA-008959C9353F}" srcId="{34ECAE0F-3962-4309-8849-95E9AA6FAE43}" destId="{16A7225E-B4D7-42C5-8913-C0FC7F5FF2E4}" srcOrd="1" destOrd="0" parTransId="{94DD85DF-5DE8-46BC-A8B0-1A127E40A08B}" sibTransId="{C0316ECA-026F-4217-A6EC-F0C001443676}"/>
    <dgm:cxn modelId="{00072FE0-7799-4DEF-A7E3-59FBA2DF6270}" srcId="{9DF3B35C-719A-43F3-AD81-7916598268A2}" destId="{4ABAAD29-E9AD-40A2-9425-7063CAC0ED22}" srcOrd="3" destOrd="0" parTransId="{9921C4B0-AEFC-4A5F-862A-1AC48F496ED5}" sibTransId="{21305B8F-E93A-4BFC-B492-C3F4B535F23A}"/>
    <dgm:cxn modelId="{759E63C0-2B96-4668-AA58-2AD004108BC5}" srcId="{34ECAE0F-3962-4309-8849-95E9AA6FAE43}" destId="{7BD8CA8A-4318-4777-8FA1-5ECF8B152240}" srcOrd="0" destOrd="0" parTransId="{2B5811C7-DF57-4990-A540-D7CE28B4FDCD}" sibTransId="{FF458FBD-2537-42F1-9305-6A6248A95C74}"/>
    <dgm:cxn modelId="{E3C0D98C-344E-44E6-89AA-5396013A5AFB}" srcId="{4ABAAD29-E9AD-40A2-9425-7063CAC0ED22}" destId="{0F01AFDD-A33F-4CD0-B619-7101ADC8A0FE}" srcOrd="0" destOrd="0" parTransId="{F3786495-B228-4748-84CA-9BF9D1038F8D}" sibTransId="{59C80FB4-7985-4744-8206-120736B30BC8}"/>
    <dgm:cxn modelId="{44656D98-AF3C-48D9-B5E6-702864C50676}" type="presOf" srcId="{34ECAE0F-3962-4309-8849-95E9AA6FAE43}" destId="{CE81B6A8-DD25-4D76-A5A7-0EC9946948C1}" srcOrd="0" destOrd="0" presId="urn:microsoft.com/office/officeart/2005/8/layout/vList5"/>
    <dgm:cxn modelId="{82770226-C261-4764-8CAD-FA4B4547B486}" type="presOf" srcId="{AA97ECF8-68E8-4A3A-98D0-5E73822B90A1}" destId="{FF27509E-7E54-40DB-AFA4-665A648BFBC4}" srcOrd="0" destOrd="0" presId="urn:microsoft.com/office/officeart/2005/8/layout/vList5"/>
    <dgm:cxn modelId="{48AEE381-7E0A-4171-9A0E-ED90C6808F07}" type="presParOf" srcId="{88557D1E-DB8E-4F43-BBA1-52A5F0E2A354}" destId="{FA7C24FF-C719-4827-AED4-11D56A206D8A}" srcOrd="0" destOrd="0" presId="urn:microsoft.com/office/officeart/2005/8/layout/vList5"/>
    <dgm:cxn modelId="{13FE99EB-5FB1-4CB0-95BE-754CD28772A4}" type="presParOf" srcId="{FA7C24FF-C719-4827-AED4-11D56A206D8A}" destId="{F9EA0824-7FB4-4955-984E-27F68DC9C58A}" srcOrd="0" destOrd="0" presId="urn:microsoft.com/office/officeart/2005/8/layout/vList5"/>
    <dgm:cxn modelId="{0EBDEB72-9DDB-437D-97A2-C42C9C67319C}" type="presParOf" srcId="{FA7C24FF-C719-4827-AED4-11D56A206D8A}" destId="{BDAE57D8-F0D8-4897-8EA4-A1CEA68845B3}" srcOrd="1" destOrd="0" presId="urn:microsoft.com/office/officeart/2005/8/layout/vList5"/>
    <dgm:cxn modelId="{6C2E9386-93F3-4EC0-A505-42CA429719BB}" type="presParOf" srcId="{88557D1E-DB8E-4F43-BBA1-52A5F0E2A354}" destId="{83F0A0A4-1D0E-4A2E-9524-035EA96DDD52}" srcOrd="1" destOrd="0" presId="urn:microsoft.com/office/officeart/2005/8/layout/vList5"/>
    <dgm:cxn modelId="{7F5EE9EC-1C27-4593-A8DA-96AA9574A563}" type="presParOf" srcId="{88557D1E-DB8E-4F43-BBA1-52A5F0E2A354}" destId="{872300B1-700F-4D4F-BC31-4BA8CBD51641}" srcOrd="2" destOrd="0" presId="urn:microsoft.com/office/officeart/2005/8/layout/vList5"/>
    <dgm:cxn modelId="{C54A91B5-5B8A-444D-8676-1BD619D3F2C4}" type="presParOf" srcId="{872300B1-700F-4D4F-BC31-4BA8CBD51641}" destId="{A077C30C-84E4-4842-8449-9F054FDA4E46}" srcOrd="0" destOrd="0" presId="urn:microsoft.com/office/officeart/2005/8/layout/vList5"/>
    <dgm:cxn modelId="{2E691444-02D3-4539-A260-6A085A088739}" type="presParOf" srcId="{872300B1-700F-4D4F-BC31-4BA8CBD51641}" destId="{EB61DB4E-8BC0-4963-8115-8C0BF187C1D3}" srcOrd="1" destOrd="0" presId="urn:microsoft.com/office/officeart/2005/8/layout/vList5"/>
    <dgm:cxn modelId="{14DA0FAC-8C93-4611-8B78-37A48730E9E8}" type="presParOf" srcId="{88557D1E-DB8E-4F43-BBA1-52A5F0E2A354}" destId="{4AB97C99-8217-4359-9D92-E3CFBE4614A3}" srcOrd="3" destOrd="0" presId="urn:microsoft.com/office/officeart/2005/8/layout/vList5"/>
    <dgm:cxn modelId="{F0F73BFC-08C5-4FE5-877D-98FAC2E4DE7E}" type="presParOf" srcId="{88557D1E-DB8E-4F43-BBA1-52A5F0E2A354}" destId="{0E44AA6F-3A16-49C6-9995-26EFF5D0EA6D}" srcOrd="4" destOrd="0" presId="urn:microsoft.com/office/officeart/2005/8/layout/vList5"/>
    <dgm:cxn modelId="{CCE5F430-E8F0-4443-A63D-AE9F91ACD259}" type="presParOf" srcId="{0E44AA6F-3A16-49C6-9995-26EFF5D0EA6D}" destId="{CE81B6A8-DD25-4D76-A5A7-0EC9946948C1}" srcOrd="0" destOrd="0" presId="urn:microsoft.com/office/officeart/2005/8/layout/vList5"/>
    <dgm:cxn modelId="{9837303C-82DB-4230-96E1-DA2D1196E821}" type="presParOf" srcId="{0E44AA6F-3A16-49C6-9995-26EFF5D0EA6D}" destId="{08CEDB95-2C2D-48CD-94AF-0C8DF0FC5381}" srcOrd="1" destOrd="0" presId="urn:microsoft.com/office/officeart/2005/8/layout/vList5"/>
    <dgm:cxn modelId="{C5DC8B79-AAAA-4DC9-94EF-6DA4BD190440}" type="presParOf" srcId="{88557D1E-DB8E-4F43-BBA1-52A5F0E2A354}" destId="{2762361F-D4F7-499C-9925-E96B4A07789C}" srcOrd="5" destOrd="0" presId="urn:microsoft.com/office/officeart/2005/8/layout/vList5"/>
    <dgm:cxn modelId="{FB93B0AF-2595-4C4A-8A06-13A5F17C34FB}" type="presParOf" srcId="{88557D1E-DB8E-4F43-BBA1-52A5F0E2A354}" destId="{F1CE3DA8-C05D-4EF5-A89A-4F8F8B200802}" srcOrd="6" destOrd="0" presId="urn:microsoft.com/office/officeart/2005/8/layout/vList5"/>
    <dgm:cxn modelId="{A215DB1F-FB36-4910-8721-2A07A99E56A6}" type="presParOf" srcId="{F1CE3DA8-C05D-4EF5-A89A-4F8F8B200802}" destId="{8E48E449-0108-4D76-837F-8DCBB688D14B}" srcOrd="0" destOrd="0" presId="urn:microsoft.com/office/officeart/2005/8/layout/vList5"/>
    <dgm:cxn modelId="{B571A9DF-8C31-4B03-82A0-16579C29E3B8}" type="presParOf" srcId="{F1CE3DA8-C05D-4EF5-A89A-4F8F8B200802}" destId="{1F9ED54C-67B3-4FDF-BF17-5C0FD248EF38}" srcOrd="1" destOrd="0" presId="urn:microsoft.com/office/officeart/2005/8/layout/vList5"/>
    <dgm:cxn modelId="{09D7CDF5-E6D1-4597-A259-852399365BFB}" type="presParOf" srcId="{88557D1E-DB8E-4F43-BBA1-52A5F0E2A354}" destId="{0543F110-4FE4-42DF-95A5-F1ECEE1FBD20}" srcOrd="7" destOrd="0" presId="urn:microsoft.com/office/officeart/2005/8/layout/vList5"/>
    <dgm:cxn modelId="{87624B8F-B87C-4E72-AD88-8C302CADC2EF}" type="presParOf" srcId="{88557D1E-DB8E-4F43-BBA1-52A5F0E2A354}" destId="{726EA786-A467-444D-A1D6-AF162941705F}" srcOrd="8" destOrd="0" presId="urn:microsoft.com/office/officeart/2005/8/layout/vList5"/>
    <dgm:cxn modelId="{8BAFFAE3-E985-4E5A-8D8B-E2A4D4F8AB68}" type="presParOf" srcId="{726EA786-A467-444D-A1D6-AF162941705F}" destId="{FF27509E-7E54-40DB-AFA4-665A648BFBC4}" srcOrd="0" destOrd="0" presId="urn:microsoft.com/office/officeart/2005/8/layout/vList5"/>
    <dgm:cxn modelId="{ED123476-887A-45FA-84A9-27C4831EA719}" type="presParOf" srcId="{726EA786-A467-444D-A1D6-AF162941705F}" destId="{6BCF28F6-2601-4E58-8063-CE1486400B61}" srcOrd="1" destOrd="0" presId="urn:microsoft.com/office/officeart/2005/8/layout/vList5"/>
    <dgm:cxn modelId="{4F9878BC-4588-4C04-B274-C565AEF7B7B7}" type="presParOf" srcId="{88557D1E-DB8E-4F43-BBA1-52A5F0E2A354}" destId="{1C2AACBE-BED5-47C5-98C6-1A67584132B4}" srcOrd="9" destOrd="0" presId="urn:microsoft.com/office/officeart/2005/8/layout/vList5"/>
    <dgm:cxn modelId="{F76D45CE-6C7E-4D1E-AB97-28912828955C}" type="presParOf" srcId="{88557D1E-DB8E-4F43-BBA1-52A5F0E2A354}" destId="{2FA7313B-83E9-4158-968C-AE3DC9A58AE7}" srcOrd="10" destOrd="0" presId="urn:microsoft.com/office/officeart/2005/8/layout/vList5"/>
    <dgm:cxn modelId="{09B31B04-EC13-446C-AFD1-E40A3DBE5D7F}" type="presParOf" srcId="{2FA7313B-83E9-4158-968C-AE3DC9A58AE7}" destId="{1DF899C9-44D8-471E-964E-003A61DD437E}" srcOrd="0" destOrd="0" presId="urn:microsoft.com/office/officeart/2005/8/layout/vList5"/>
    <dgm:cxn modelId="{5C73B894-A432-4EAA-A697-69C5B0A8B957}" type="presParOf" srcId="{2FA7313B-83E9-4158-968C-AE3DC9A58AE7}" destId="{5C7F0761-19DB-4D55-AAEC-1E055D10418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0504D5-8A3B-466B-902F-D91F58CAACF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14E47E7-5C2C-470C-AB41-F355FEEB0895}">
      <dgm:prSet phldrT="[Text]" custT="1"/>
      <dgm:spPr>
        <a:solidFill>
          <a:srgbClr val="C0143C"/>
        </a:solidFill>
      </dgm:spPr>
      <dgm:t>
        <a:bodyPr/>
        <a:lstStyle/>
        <a:p>
          <a:r>
            <a:rPr lang="en-US" sz="1800" dirty="0" smtClean="0"/>
            <a:t>Leadership</a:t>
          </a:r>
          <a:endParaRPr lang="en-US" sz="1800" dirty="0"/>
        </a:p>
      </dgm:t>
    </dgm:pt>
    <dgm:pt modelId="{1C229681-BDCB-4447-8ADD-1005645CA110}" type="parTrans" cxnId="{1FD4B068-AA88-42FB-BA81-123065CE84E6}">
      <dgm:prSet/>
      <dgm:spPr/>
      <dgm:t>
        <a:bodyPr/>
        <a:lstStyle/>
        <a:p>
          <a:endParaRPr lang="en-US" sz="1800"/>
        </a:p>
      </dgm:t>
    </dgm:pt>
    <dgm:pt modelId="{6A1EA278-53B5-4B65-AFA5-89CA5163F862}" type="sibTrans" cxnId="{1FD4B068-AA88-42FB-BA81-123065CE84E6}">
      <dgm:prSet/>
      <dgm:spPr/>
      <dgm:t>
        <a:bodyPr/>
        <a:lstStyle/>
        <a:p>
          <a:endParaRPr lang="en-US" sz="1800"/>
        </a:p>
      </dgm:t>
    </dgm:pt>
    <dgm:pt modelId="{67A8C51F-BB85-4360-B049-2B05AAA6D2BD}">
      <dgm:prSet phldrT="[Text]" custT="1"/>
      <dgm:spPr>
        <a:solidFill>
          <a:srgbClr val="EF8200"/>
        </a:solidFill>
      </dgm:spPr>
      <dgm:t>
        <a:bodyPr/>
        <a:lstStyle/>
        <a:p>
          <a:r>
            <a:rPr lang="en-US" sz="1800" dirty="0" smtClean="0"/>
            <a:t>Relationships</a:t>
          </a:r>
          <a:endParaRPr lang="en-US" sz="1800" dirty="0"/>
        </a:p>
      </dgm:t>
    </dgm:pt>
    <dgm:pt modelId="{7FB8FCA9-B37E-493A-891F-DF20E7F7B158}" type="parTrans" cxnId="{BFA3CC3B-1DFE-4703-B448-A4BCEF16F3C9}">
      <dgm:prSet/>
      <dgm:spPr/>
      <dgm:t>
        <a:bodyPr/>
        <a:lstStyle/>
        <a:p>
          <a:endParaRPr lang="en-US" sz="1800"/>
        </a:p>
      </dgm:t>
    </dgm:pt>
    <dgm:pt modelId="{B2553755-1F6D-47A0-8D5A-45596AD7AABE}" type="sibTrans" cxnId="{BFA3CC3B-1DFE-4703-B448-A4BCEF16F3C9}">
      <dgm:prSet/>
      <dgm:spPr/>
      <dgm:t>
        <a:bodyPr/>
        <a:lstStyle/>
        <a:p>
          <a:endParaRPr lang="en-US" sz="1800"/>
        </a:p>
      </dgm:t>
    </dgm:pt>
    <dgm:pt modelId="{483AF994-2D47-41F0-B719-A2963360D026}">
      <dgm:prSet phldrT="[Text]" custT="1"/>
      <dgm:spPr>
        <a:solidFill>
          <a:srgbClr val="F4AA00"/>
        </a:solidFill>
      </dgm:spPr>
      <dgm:t>
        <a:bodyPr/>
        <a:lstStyle/>
        <a:p>
          <a:r>
            <a:rPr lang="en-US" sz="1800" dirty="0" smtClean="0"/>
            <a:t>Communication</a:t>
          </a:r>
          <a:endParaRPr lang="en-US" sz="1800" dirty="0"/>
        </a:p>
      </dgm:t>
    </dgm:pt>
    <dgm:pt modelId="{6882525A-F1BB-430A-86A3-950C5260758F}" type="parTrans" cxnId="{5BE80333-5A6B-4B9F-9668-E3B6F8E9C8D4}">
      <dgm:prSet/>
      <dgm:spPr/>
      <dgm:t>
        <a:bodyPr/>
        <a:lstStyle/>
        <a:p>
          <a:endParaRPr lang="en-US" sz="1800"/>
        </a:p>
      </dgm:t>
    </dgm:pt>
    <dgm:pt modelId="{0B41E0E6-3EE7-4082-9048-DA50F5F20DB1}" type="sibTrans" cxnId="{5BE80333-5A6B-4B9F-9668-E3B6F8E9C8D4}">
      <dgm:prSet/>
      <dgm:spPr/>
      <dgm:t>
        <a:bodyPr/>
        <a:lstStyle/>
        <a:p>
          <a:endParaRPr lang="en-US" sz="1800"/>
        </a:p>
      </dgm:t>
    </dgm:pt>
    <dgm:pt modelId="{033C251D-ECBC-49EE-8034-58EE0A49B4BC}">
      <dgm:prSet phldrT="[Text]" custT="1"/>
      <dgm:spPr>
        <a:solidFill>
          <a:srgbClr val="00694E"/>
        </a:solidFill>
      </dgm:spPr>
      <dgm:t>
        <a:bodyPr/>
        <a:lstStyle/>
        <a:p>
          <a:r>
            <a:rPr lang="en-US" sz="1800" dirty="0" smtClean="0"/>
            <a:t>Planning &amp; Managing Work</a:t>
          </a:r>
          <a:endParaRPr lang="en-US" sz="1800" dirty="0"/>
        </a:p>
      </dgm:t>
    </dgm:pt>
    <dgm:pt modelId="{74DACA9D-4BB6-4628-B0B8-FFB67C2AE0A9}" type="parTrans" cxnId="{10C5EA48-A67C-4A02-B937-10B1EB7BBEA2}">
      <dgm:prSet/>
      <dgm:spPr/>
      <dgm:t>
        <a:bodyPr/>
        <a:lstStyle/>
        <a:p>
          <a:endParaRPr lang="en-US" sz="1800"/>
        </a:p>
      </dgm:t>
    </dgm:pt>
    <dgm:pt modelId="{82D8E302-A943-4A0B-A7D0-044E69D6C7A6}" type="sibTrans" cxnId="{10C5EA48-A67C-4A02-B937-10B1EB7BBEA2}">
      <dgm:prSet/>
      <dgm:spPr/>
      <dgm:t>
        <a:bodyPr/>
        <a:lstStyle/>
        <a:p>
          <a:endParaRPr lang="en-US" sz="1800"/>
        </a:p>
      </dgm:t>
    </dgm:pt>
    <dgm:pt modelId="{0190893B-0D80-460F-8B8D-6C81C54A7190}">
      <dgm:prSet phldrT="[Text]" custT="1"/>
      <dgm:spPr>
        <a:solidFill>
          <a:srgbClr val="69913B"/>
        </a:solidFill>
      </dgm:spPr>
      <dgm:t>
        <a:bodyPr/>
        <a:lstStyle/>
        <a:p>
          <a:r>
            <a:rPr lang="en-US" sz="1800" dirty="0" smtClean="0"/>
            <a:t>Analyzing Information</a:t>
          </a:r>
          <a:endParaRPr lang="en-US" sz="1800" dirty="0"/>
        </a:p>
      </dgm:t>
    </dgm:pt>
    <dgm:pt modelId="{A040771A-2B84-44BB-9DA9-F8D8294F1DD6}" type="parTrans" cxnId="{6248E533-AF77-4CA2-85CD-16BFF33C880D}">
      <dgm:prSet/>
      <dgm:spPr/>
      <dgm:t>
        <a:bodyPr/>
        <a:lstStyle/>
        <a:p>
          <a:endParaRPr lang="en-US" sz="1800"/>
        </a:p>
      </dgm:t>
    </dgm:pt>
    <dgm:pt modelId="{F57ED433-8B2E-4C05-836D-A75B6F560FEE}" type="sibTrans" cxnId="{6248E533-AF77-4CA2-85CD-16BFF33C880D}">
      <dgm:prSet/>
      <dgm:spPr/>
      <dgm:t>
        <a:bodyPr/>
        <a:lstStyle/>
        <a:p>
          <a:endParaRPr lang="en-US" sz="1800"/>
        </a:p>
      </dgm:t>
    </dgm:pt>
    <dgm:pt modelId="{F8ABE444-1EB9-4811-8CFD-AEF67C1CA169}">
      <dgm:prSet phldrT="[Text]" custT="1"/>
      <dgm:spPr>
        <a:solidFill>
          <a:srgbClr val="007396"/>
        </a:solidFill>
      </dgm:spPr>
      <dgm:t>
        <a:bodyPr/>
        <a:lstStyle/>
        <a:p>
          <a:r>
            <a:rPr lang="en-US" sz="1800" dirty="0" smtClean="0"/>
            <a:t>Flexibility &amp; Creativity</a:t>
          </a:r>
          <a:endParaRPr lang="en-US" sz="1800" dirty="0"/>
        </a:p>
      </dgm:t>
    </dgm:pt>
    <dgm:pt modelId="{8A2101C9-1710-496E-965A-B3D679636BD2}" type="parTrans" cxnId="{DDEB6668-C7CC-4E87-B07E-E0A653FA171B}">
      <dgm:prSet/>
      <dgm:spPr/>
      <dgm:t>
        <a:bodyPr/>
        <a:lstStyle/>
        <a:p>
          <a:endParaRPr lang="en-US" sz="1800"/>
        </a:p>
      </dgm:t>
    </dgm:pt>
    <dgm:pt modelId="{EB5B7052-F3A1-4279-AC12-DCC0BF244C6D}" type="sibTrans" cxnId="{DDEB6668-C7CC-4E87-B07E-E0A653FA171B}">
      <dgm:prSet/>
      <dgm:spPr/>
      <dgm:t>
        <a:bodyPr/>
        <a:lstStyle/>
        <a:p>
          <a:endParaRPr lang="en-US" sz="1800"/>
        </a:p>
      </dgm:t>
    </dgm:pt>
    <dgm:pt modelId="{07C03237-FED0-4952-A73E-C4F7FFBFD170}">
      <dgm:prSet phldrT="[Text]" custT="1"/>
      <dgm:spPr>
        <a:solidFill>
          <a:srgbClr val="673BB8"/>
        </a:solidFill>
      </dgm:spPr>
      <dgm:t>
        <a:bodyPr/>
        <a:lstStyle/>
        <a:p>
          <a:r>
            <a:rPr lang="en-US" sz="1800" dirty="0" smtClean="0"/>
            <a:t>Tools &amp; Technology</a:t>
          </a:r>
          <a:endParaRPr lang="en-US" sz="1800" dirty="0"/>
        </a:p>
      </dgm:t>
    </dgm:pt>
    <dgm:pt modelId="{DF6285AB-DFCE-49A9-B96A-A51FEC87C130}" type="parTrans" cxnId="{63AFF1BC-5A46-48C5-AAC2-E2F19E1AB44E}">
      <dgm:prSet/>
      <dgm:spPr/>
      <dgm:t>
        <a:bodyPr/>
        <a:lstStyle/>
        <a:p>
          <a:endParaRPr lang="en-US" sz="1800"/>
        </a:p>
      </dgm:t>
    </dgm:pt>
    <dgm:pt modelId="{8BC76188-A57C-479B-A412-D40233BFD05A}" type="sibTrans" cxnId="{63AFF1BC-5A46-48C5-AAC2-E2F19E1AB44E}">
      <dgm:prSet/>
      <dgm:spPr/>
      <dgm:t>
        <a:bodyPr/>
        <a:lstStyle/>
        <a:p>
          <a:endParaRPr lang="en-US" sz="1800"/>
        </a:p>
      </dgm:t>
    </dgm:pt>
    <dgm:pt modelId="{CC236EC1-6CC4-40E5-8627-6BFD151CF08A}">
      <dgm:prSet phldrT="[Text]" custT="1"/>
      <dgm:spPr>
        <a:solidFill>
          <a:srgbClr val="776F67"/>
        </a:solidFill>
      </dgm:spPr>
      <dgm:t>
        <a:bodyPr/>
        <a:lstStyle/>
        <a:p>
          <a:r>
            <a:rPr lang="en-US" sz="1800" dirty="0" smtClean="0"/>
            <a:t>Job-Specific Expertise</a:t>
          </a:r>
          <a:endParaRPr lang="en-US" sz="1800" dirty="0"/>
        </a:p>
      </dgm:t>
    </dgm:pt>
    <dgm:pt modelId="{6EE0A026-46DA-47A0-9645-D77CA685A650}" type="parTrans" cxnId="{6C006E33-8AD0-40D0-90DD-7CB11BDDA44E}">
      <dgm:prSet/>
      <dgm:spPr/>
      <dgm:t>
        <a:bodyPr/>
        <a:lstStyle/>
        <a:p>
          <a:endParaRPr lang="en-US" sz="1800"/>
        </a:p>
      </dgm:t>
    </dgm:pt>
    <dgm:pt modelId="{3E8D76BB-B237-4043-ABD6-142A0E6F687F}" type="sibTrans" cxnId="{6C006E33-8AD0-40D0-90DD-7CB11BDDA44E}">
      <dgm:prSet/>
      <dgm:spPr/>
      <dgm:t>
        <a:bodyPr/>
        <a:lstStyle/>
        <a:p>
          <a:endParaRPr lang="en-US" sz="1800"/>
        </a:p>
      </dgm:t>
    </dgm:pt>
    <dgm:pt modelId="{DD0E74DD-20DB-40F8-BCF2-1913C7EA2029}">
      <dgm:prSet phldrT="[Text]" custT="1"/>
      <dgm:spPr>
        <a:solidFill>
          <a:srgbClr val="6EB4CD"/>
        </a:solidFill>
      </dgm:spPr>
      <dgm:t>
        <a:bodyPr/>
        <a:lstStyle/>
        <a:p>
          <a:r>
            <a:rPr lang="en-US" sz="1800" dirty="0" smtClean="0"/>
            <a:t>Personal Characteristics</a:t>
          </a:r>
          <a:endParaRPr lang="en-US" sz="1800" dirty="0"/>
        </a:p>
      </dgm:t>
    </dgm:pt>
    <dgm:pt modelId="{FC0DDE8D-FC1F-4F3B-95A1-A0E839FCD743}" type="parTrans" cxnId="{D11CFB3B-4BB3-4237-8299-9D2A78D3DC2F}">
      <dgm:prSet/>
      <dgm:spPr/>
      <dgm:t>
        <a:bodyPr/>
        <a:lstStyle/>
        <a:p>
          <a:endParaRPr lang="en-US" sz="1800"/>
        </a:p>
      </dgm:t>
    </dgm:pt>
    <dgm:pt modelId="{57B8E55D-69A6-4BD1-A841-FAB067ACB7A3}" type="sibTrans" cxnId="{D11CFB3B-4BB3-4237-8299-9D2A78D3DC2F}">
      <dgm:prSet/>
      <dgm:spPr/>
      <dgm:t>
        <a:bodyPr/>
        <a:lstStyle/>
        <a:p>
          <a:endParaRPr lang="en-US" sz="1800"/>
        </a:p>
      </dgm:t>
    </dgm:pt>
    <dgm:pt modelId="{759251B5-DF71-4C08-B7CE-6639D0D03934}" type="pres">
      <dgm:prSet presAssocID="{FF0504D5-8A3B-466B-902F-D91F58CAACF4}" presName="diagram" presStyleCnt="0">
        <dgm:presLayoutVars>
          <dgm:dir/>
          <dgm:resizeHandles val="exact"/>
        </dgm:presLayoutVars>
      </dgm:prSet>
      <dgm:spPr/>
      <dgm:t>
        <a:bodyPr/>
        <a:lstStyle/>
        <a:p>
          <a:endParaRPr lang="en-US"/>
        </a:p>
      </dgm:t>
    </dgm:pt>
    <dgm:pt modelId="{6FFEDF8B-ABC4-402B-A390-D53675BB3F83}" type="pres">
      <dgm:prSet presAssocID="{C14E47E7-5C2C-470C-AB41-F355FEEB0895}" presName="node" presStyleLbl="node1" presStyleIdx="0" presStyleCnt="9">
        <dgm:presLayoutVars>
          <dgm:bulletEnabled val="1"/>
        </dgm:presLayoutVars>
      </dgm:prSet>
      <dgm:spPr/>
      <dgm:t>
        <a:bodyPr/>
        <a:lstStyle/>
        <a:p>
          <a:endParaRPr lang="en-US"/>
        </a:p>
      </dgm:t>
    </dgm:pt>
    <dgm:pt modelId="{3E68BBB0-B9AE-4387-91D3-47E28F7CA83D}" type="pres">
      <dgm:prSet presAssocID="{6A1EA278-53B5-4B65-AFA5-89CA5163F862}" presName="sibTrans" presStyleCnt="0"/>
      <dgm:spPr/>
    </dgm:pt>
    <dgm:pt modelId="{D0C52167-E851-4F12-B8A4-BBA28DDE21C2}" type="pres">
      <dgm:prSet presAssocID="{67A8C51F-BB85-4360-B049-2B05AAA6D2BD}" presName="node" presStyleLbl="node1" presStyleIdx="1" presStyleCnt="9">
        <dgm:presLayoutVars>
          <dgm:bulletEnabled val="1"/>
        </dgm:presLayoutVars>
      </dgm:prSet>
      <dgm:spPr/>
      <dgm:t>
        <a:bodyPr/>
        <a:lstStyle/>
        <a:p>
          <a:endParaRPr lang="en-US"/>
        </a:p>
      </dgm:t>
    </dgm:pt>
    <dgm:pt modelId="{736B539D-0FCE-4FF3-A92C-9989C41362B4}" type="pres">
      <dgm:prSet presAssocID="{B2553755-1F6D-47A0-8D5A-45596AD7AABE}" presName="sibTrans" presStyleCnt="0"/>
      <dgm:spPr/>
    </dgm:pt>
    <dgm:pt modelId="{273FC9B1-DAA8-4566-B3E6-6D2CDA223D65}" type="pres">
      <dgm:prSet presAssocID="{483AF994-2D47-41F0-B719-A2963360D026}" presName="node" presStyleLbl="node1" presStyleIdx="2" presStyleCnt="9">
        <dgm:presLayoutVars>
          <dgm:bulletEnabled val="1"/>
        </dgm:presLayoutVars>
      </dgm:prSet>
      <dgm:spPr/>
      <dgm:t>
        <a:bodyPr/>
        <a:lstStyle/>
        <a:p>
          <a:endParaRPr lang="en-US"/>
        </a:p>
      </dgm:t>
    </dgm:pt>
    <dgm:pt modelId="{AD2CD321-AF01-43F8-93F7-C99AA53C78DD}" type="pres">
      <dgm:prSet presAssocID="{0B41E0E6-3EE7-4082-9048-DA50F5F20DB1}" presName="sibTrans" presStyleCnt="0"/>
      <dgm:spPr/>
    </dgm:pt>
    <dgm:pt modelId="{18B2A19B-CEE6-41C0-A1B7-A3D392080A21}" type="pres">
      <dgm:prSet presAssocID="{033C251D-ECBC-49EE-8034-58EE0A49B4BC}" presName="node" presStyleLbl="node1" presStyleIdx="3" presStyleCnt="9">
        <dgm:presLayoutVars>
          <dgm:bulletEnabled val="1"/>
        </dgm:presLayoutVars>
      </dgm:prSet>
      <dgm:spPr/>
      <dgm:t>
        <a:bodyPr/>
        <a:lstStyle/>
        <a:p>
          <a:endParaRPr lang="en-US"/>
        </a:p>
      </dgm:t>
    </dgm:pt>
    <dgm:pt modelId="{0C377D0F-14EA-45A4-9CB8-86A2F2106C68}" type="pres">
      <dgm:prSet presAssocID="{82D8E302-A943-4A0B-A7D0-044E69D6C7A6}" presName="sibTrans" presStyleCnt="0"/>
      <dgm:spPr/>
    </dgm:pt>
    <dgm:pt modelId="{7BBD5A23-76C0-45E5-9823-6350980A7993}" type="pres">
      <dgm:prSet presAssocID="{0190893B-0D80-460F-8B8D-6C81C54A7190}" presName="node" presStyleLbl="node1" presStyleIdx="4" presStyleCnt="9">
        <dgm:presLayoutVars>
          <dgm:bulletEnabled val="1"/>
        </dgm:presLayoutVars>
      </dgm:prSet>
      <dgm:spPr/>
      <dgm:t>
        <a:bodyPr/>
        <a:lstStyle/>
        <a:p>
          <a:endParaRPr lang="en-US"/>
        </a:p>
      </dgm:t>
    </dgm:pt>
    <dgm:pt modelId="{56E73E0B-7460-4A89-B72B-655F13214F81}" type="pres">
      <dgm:prSet presAssocID="{F57ED433-8B2E-4C05-836D-A75B6F560FEE}" presName="sibTrans" presStyleCnt="0"/>
      <dgm:spPr/>
    </dgm:pt>
    <dgm:pt modelId="{8F659D1F-F0F8-4078-B97A-1CEDD6233388}" type="pres">
      <dgm:prSet presAssocID="{F8ABE444-1EB9-4811-8CFD-AEF67C1CA169}" presName="node" presStyleLbl="node1" presStyleIdx="5" presStyleCnt="9">
        <dgm:presLayoutVars>
          <dgm:bulletEnabled val="1"/>
        </dgm:presLayoutVars>
      </dgm:prSet>
      <dgm:spPr/>
      <dgm:t>
        <a:bodyPr/>
        <a:lstStyle/>
        <a:p>
          <a:endParaRPr lang="en-US"/>
        </a:p>
      </dgm:t>
    </dgm:pt>
    <dgm:pt modelId="{A8B4413B-0726-4BBB-8713-57C33048152D}" type="pres">
      <dgm:prSet presAssocID="{EB5B7052-F3A1-4279-AC12-DCC0BF244C6D}" presName="sibTrans" presStyleCnt="0"/>
      <dgm:spPr/>
    </dgm:pt>
    <dgm:pt modelId="{E72C7E40-A173-4FCD-8A4D-67042E02F2B4}" type="pres">
      <dgm:prSet presAssocID="{DD0E74DD-20DB-40F8-BCF2-1913C7EA2029}" presName="node" presStyleLbl="node1" presStyleIdx="6" presStyleCnt="9">
        <dgm:presLayoutVars>
          <dgm:bulletEnabled val="1"/>
        </dgm:presLayoutVars>
      </dgm:prSet>
      <dgm:spPr/>
      <dgm:t>
        <a:bodyPr/>
        <a:lstStyle/>
        <a:p>
          <a:endParaRPr lang="en-US"/>
        </a:p>
      </dgm:t>
    </dgm:pt>
    <dgm:pt modelId="{60CA3D8C-D5F1-4687-A585-F026BC310E51}" type="pres">
      <dgm:prSet presAssocID="{57B8E55D-69A6-4BD1-A841-FAB067ACB7A3}" presName="sibTrans" presStyleCnt="0"/>
      <dgm:spPr/>
    </dgm:pt>
    <dgm:pt modelId="{883F4F09-2669-4485-B473-AD7C6DCCDBC5}" type="pres">
      <dgm:prSet presAssocID="{07C03237-FED0-4952-A73E-C4F7FFBFD170}" presName="node" presStyleLbl="node1" presStyleIdx="7" presStyleCnt="9">
        <dgm:presLayoutVars>
          <dgm:bulletEnabled val="1"/>
        </dgm:presLayoutVars>
      </dgm:prSet>
      <dgm:spPr/>
      <dgm:t>
        <a:bodyPr/>
        <a:lstStyle/>
        <a:p>
          <a:endParaRPr lang="en-US"/>
        </a:p>
      </dgm:t>
    </dgm:pt>
    <dgm:pt modelId="{6BBC93CF-D50D-4409-821C-A6C7DD9CB2E6}" type="pres">
      <dgm:prSet presAssocID="{8BC76188-A57C-479B-A412-D40233BFD05A}" presName="sibTrans" presStyleCnt="0"/>
      <dgm:spPr/>
    </dgm:pt>
    <dgm:pt modelId="{DD31979A-2A40-4D3C-BB38-5EB7FA5FA3B8}" type="pres">
      <dgm:prSet presAssocID="{CC236EC1-6CC4-40E5-8627-6BFD151CF08A}" presName="node" presStyleLbl="node1" presStyleIdx="8" presStyleCnt="9">
        <dgm:presLayoutVars>
          <dgm:bulletEnabled val="1"/>
        </dgm:presLayoutVars>
      </dgm:prSet>
      <dgm:spPr/>
      <dgm:t>
        <a:bodyPr/>
        <a:lstStyle/>
        <a:p>
          <a:endParaRPr lang="en-US"/>
        </a:p>
      </dgm:t>
    </dgm:pt>
  </dgm:ptLst>
  <dgm:cxnLst>
    <dgm:cxn modelId="{C7321769-781F-4AE7-B8B1-1E14406A71ED}" type="presOf" srcId="{483AF994-2D47-41F0-B719-A2963360D026}" destId="{273FC9B1-DAA8-4566-B3E6-6D2CDA223D65}" srcOrd="0" destOrd="0" presId="urn:microsoft.com/office/officeart/2005/8/layout/default"/>
    <dgm:cxn modelId="{6248E533-AF77-4CA2-85CD-16BFF33C880D}" srcId="{FF0504D5-8A3B-466B-902F-D91F58CAACF4}" destId="{0190893B-0D80-460F-8B8D-6C81C54A7190}" srcOrd="4" destOrd="0" parTransId="{A040771A-2B84-44BB-9DA9-F8D8294F1DD6}" sibTransId="{F57ED433-8B2E-4C05-836D-A75B6F560FEE}"/>
    <dgm:cxn modelId="{63AFF1BC-5A46-48C5-AAC2-E2F19E1AB44E}" srcId="{FF0504D5-8A3B-466B-902F-D91F58CAACF4}" destId="{07C03237-FED0-4952-A73E-C4F7FFBFD170}" srcOrd="7" destOrd="0" parTransId="{DF6285AB-DFCE-49A9-B96A-A51FEC87C130}" sibTransId="{8BC76188-A57C-479B-A412-D40233BFD05A}"/>
    <dgm:cxn modelId="{ECBC03C8-4A18-4ACC-B927-1FF55A5B699E}" type="presOf" srcId="{F8ABE444-1EB9-4811-8CFD-AEF67C1CA169}" destId="{8F659D1F-F0F8-4078-B97A-1CEDD6233388}" srcOrd="0" destOrd="0" presId="urn:microsoft.com/office/officeart/2005/8/layout/default"/>
    <dgm:cxn modelId="{10C5EA48-A67C-4A02-B937-10B1EB7BBEA2}" srcId="{FF0504D5-8A3B-466B-902F-D91F58CAACF4}" destId="{033C251D-ECBC-49EE-8034-58EE0A49B4BC}" srcOrd="3" destOrd="0" parTransId="{74DACA9D-4BB6-4628-B0B8-FFB67C2AE0A9}" sibTransId="{82D8E302-A943-4A0B-A7D0-044E69D6C7A6}"/>
    <dgm:cxn modelId="{1FD4B068-AA88-42FB-BA81-123065CE84E6}" srcId="{FF0504D5-8A3B-466B-902F-D91F58CAACF4}" destId="{C14E47E7-5C2C-470C-AB41-F355FEEB0895}" srcOrd="0" destOrd="0" parTransId="{1C229681-BDCB-4447-8ADD-1005645CA110}" sibTransId="{6A1EA278-53B5-4B65-AFA5-89CA5163F862}"/>
    <dgm:cxn modelId="{C7FBD1C7-F6CA-4F93-A7B7-370F45E68979}" type="presOf" srcId="{DD0E74DD-20DB-40F8-BCF2-1913C7EA2029}" destId="{E72C7E40-A173-4FCD-8A4D-67042E02F2B4}" srcOrd="0" destOrd="0" presId="urn:microsoft.com/office/officeart/2005/8/layout/default"/>
    <dgm:cxn modelId="{8FC720D0-7632-4043-AAB7-53FB0E05D395}" type="presOf" srcId="{C14E47E7-5C2C-470C-AB41-F355FEEB0895}" destId="{6FFEDF8B-ABC4-402B-A390-D53675BB3F83}" srcOrd="0" destOrd="0" presId="urn:microsoft.com/office/officeart/2005/8/layout/default"/>
    <dgm:cxn modelId="{A10319DE-C427-40C5-AD7C-22EFE0F8F04F}" type="presOf" srcId="{07C03237-FED0-4952-A73E-C4F7FFBFD170}" destId="{883F4F09-2669-4485-B473-AD7C6DCCDBC5}" srcOrd="0" destOrd="0" presId="urn:microsoft.com/office/officeart/2005/8/layout/default"/>
    <dgm:cxn modelId="{DDEB6668-C7CC-4E87-B07E-E0A653FA171B}" srcId="{FF0504D5-8A3B-466B-902F-D91F58CAACF4}" destId="{F8ABE444-1EB9-4811-8CFD-AEF67C1CA169}" srcOrd="5" destOrd="0" parTransId="{8A2101C9-1710-496E-965A-B3D679636BD2}" sibTransId="{EB5B7052-F3A1-4279-AC12-DCC0BF244C6D}"/>
    <dgm:cxn modelId="{D11CFB3B-4BB3-4237-8299-9D2A78D3DC2F}" srcId="{FF0504D5-8A3B-466B-902F-D91F58CAACF4}" destId="{DD0E74DD-20DB-40F8-BCF2-1913C7EA2029}" srcOrd="6" destOrd="0" parTransId="{FC0DDE8D-FC1F-4F3B-95A1-A0E839FCD743}" sibTransId="{57B8E55D-69A6-4BD1-A841-FAB067ACB7A3}"/>
    <dgm:cxn modelId="{BFA3CC3B-1DFE-4703-B448-A4BCEF16F3C9}" srcId="{FF0504D5-8A3B-466B-902F-D91F58CAACF4}" destId="{67A8C51F-BB85-4360-B049-2B05AAA6D2BD}" srcOrd="1" destOrd="0" parTransId="{7FB8FCA9-B37E-493A-891F-DF20E7F7B158}" sibTransId="{B2553755-1F6D-47A0-8D5A-45596AD7AABE}"/>
    <dgm:cxn modelId="{72EF9CCC-3082-409C-A189-77E8B4657724}" type="presOf" srcId="{033C251D-ECBC-49EE-8034-58EE0A49B4BC}" destId="{18B2A19B-CEE6-41C0-A1B7-A3D392080A21}" srcOrd="0" destOrd="0" presId="urn:microsoft.com/office/officeart/2005/8/layout/default"/>
    <dgm:cxn modelId="{17BA0F63-803D-4AC3-83CE-117E7F41A7A3}" type="presOf" srcId="{CC236EC1-6CC4-40E5-8627-6BFD151CF08A}" destId="{DD31979A-2A40-4D3C-BB38-5EB7FA5FA3B8}" srcOrd="0" destOrd="0" presId="urn:microsoft.com/office/officeart/2005/8/layout/default"/>
    <dgm:cxn modelId="{5BE80333-5A6B-4B9F-9668-E3B6F8E9C8D4}" srcId="{FF0504D5-8A3B-466B-902F-D91F58CAACF4}" destId="{483AF994-2D47-41F0-B719-A2963360D026}" srcOrd="2" destOrd="0" parTransId="{6882525A-F1BB-430A-86A3-950C5260758F}" sibTransId="{0B41E0E6-3EE7-4082-9048-DA50F5F20DB1}"/>
    <dgm:cxn modelId="{4A2102ED-FBE3-4162-9ABB-D52FC7A96218}" type="presOf" srcId="{67A8C51F-BB85-4360-B049-2B05AAA6D2BD}" destId="{D0C52167-E851-4F12-B8A4-BBA28DDE21C2}" srcOrd="0" destOrd="0" presId="urn:microsoft.com/office/officeart/2005/8/layout/default"/>
    <dgm:cxn modelId="{1E612A64-538A-433E-923A-37C1AC09E494}" type="presOf" srcId="{0190893B-0D80-460F-8B8D-6C81C54A7190}" destId="{7BBD5A23-76C0-45E5-9823-6350980A7993}" srcOrd="0" destOrd="0" presId="urn:microsoft.com/office/officeart/2005/8/layout/default"/>
    <dgm:cxn modelId="{FF103996-7301-4729-8695-509C4ECDF1B3}" type="presOf" srcId="{FF0504D5-8A3B-466B-902F-D91F58CAACF4}" destId="{759251B5-DF71-4C08-B7CE-6639D0D03934}" srcOrd="0" destOrd="0" presId="urn:microsoft.com/office/officeart/2005/8/layout/default"/>
    <dgm:cxn modelId="{6C006E33-8AD0-40D0-90DD-7CB11BDDA44E}" srcId="{FF0504D5-8A3B-466B-902F-D91F58CAACF4}" destId="{CC236EC1-6CC4-40E5-8627-6BFD151CF08A}" srcOrd="8" destOrd="0" parTransId="{6EE0A026-46DA-47A0-9645-D77CA685A650}" sibTransId="{3E8D76BB-B237-4043-ABD6-142A0E6F687F}"/>
    <dgm:cxn modelId="{1E650715-1B42-466E-BE4B-7559DF5EEF0C}" type="presParOf" srcId="{759251B5-DF71-4C08-B7CE-6639D0D03934}" destId="{6FFEDF8B-ABC4-402B-A390-D53675BB3F83}" srcOrd="0" destOrd="0" presId="urn:microsoft.com/office/officeart/2005/8/layout/default"/>
    <dgm:cxn modelId="{8459AF9B-290A-4114-92C4-DB61B18AC52B}" type="presParOf" srcId="{759251B5-DF71-4C08-B7CE-6639D0D03934}" destId="{3E68BBB0-B9AE-4387-91D3-47E28F7CA83D}" srcOrd="1" destOrd="0" presId="urn:microsoft.com/office/officeart/2005/8/layout/default"/>
    <dgm:cxn modelId="{ABD99572-158F-4A36-B8DE-614D9BE590F1}" type="presParOf" srcId="{759251B5-DF71-4C08-B7CE-6639D0D03934}" destId="{D0C52167-E851-4F12-B8A4-BBA28DDE21C2}" srcOrd="2" destOrd="0" presId="urn:microsoft.com/office/officeart/2005/8/layout/default"/>
    <dgm:cxn modelId="{E98C1095-64DC-4600-B5B8-2529F861820C}" type="presParOf" srcId="{759251B5-DF71-4C08-B7CE-6639D0D03934}" destId="{736B539D-0FCE-4FF3-A92C-9989C41362B4}" srcOrd="3" destOrd="0" presId="urn:microsoft.com/office/officeart/2005/8/layout/default"/>
    <dgm:cxn modelId="{7B5490F1-7B4B-4B70-96BD-EF898E0B1564}" type="presParOf" srcId="{759251B5-DF71-4C08-B7CE-6639D0D03934}" destId="{273FC9B1-DAA8-4566-B3E6-6D2CDA223D65}" srcOrd="4" destOrd="0" presId="urn:microsoft.com/office/officeart/2005/8/layout/default"/>
    <dgm:cxn modelId="{04650405-520F-4D00-809B-1442E7EFBA07}" type="presParOf" srcId="{759251B5-DF71-4C08-B7CE-6639D0D03934}" destId="{AD2CD321-AF01-43F8-93F7-C99AA53C78DD}" srcOrd="5" destOrd="0" presId="urn:microsoft.com/office/officeart/2005/8/layout/default"/>
    <dgm:cxn modelId="{7748033E-2E6B-44AD-9DC6-45486F61FDDD}" type="presParOf" srcId="{759251B5-DF71-4C08-B7CE-6639D0D03934}" destId="{18B2A19B-CEE6-41C0-A1B7-A3D392080A21}" srcOrd="6" destOrd="0" presId="urn:microsoft.com/office/officeart/2005/8/layout/default"/>
    <dgm:cxn modelId="{D808F79A-6945-4569-BCC4-02DB14587452}" type="presParOf" srcId="{759251B5-DF71-4C08-B7CE-6639D0D03934}" destId="{0C377D0F-14EA-45A4-9CB8-86A2F2106C68}" srcOrd="7" destOrd="0" presId="urn:microsoft.com/office/officeart/2005/8/layout/default"/>
    <dgm:cxn modelId="{ACEACB28-9F67-4479-A6FE-F1E684D129E8}" type="presParOf" srcId="{759251B5-DF71-4C08-B7CE-6639D0D03934}" destId="{7BBD5A23-76C0-45E5-9823-6350980A7993}" srcOrd="8" destOrd="0" presId="urn:microsoft.com/office/officeart/2005/8/layout/default"/>
    <dgm:cxn modelId="{8F540AB0-DEBD-49F3-A9C5-2A5B017E13BD}" type="presParOf" srcId="{759251B5-DF71-4C08-B7CE-6639D0D03934}" destId="{56E73E0B-7460-4A89-B72B-655F13214F81}" srcOrd="9" destOrd="0" presId="urn:microsoft.com/office/officeart/2005/8/layout/default"/>
    <dgm:cxn modelId="{B9E02771-C671-4710-9B75-0CF93AFCDAAF}" type="presParOf" srcId="{759251B5-DF71-4C08-B7CE-6639D0D03934}" destId="{8F659D1F-F0F8-4078-B97A-1CEDD6233388}" srcOrd="10" destOrd="0" presId="urn:microsoft.com/office/officeart/2005/8/layout/default"/>
    <dgm:cxn modelId="{53687890-8BD0-4616-88C5-0350223D9EE4}" type="presParOf" srcId="{759251B5-DF71-4C08-B7CE-6639D0D03934}" destId="{A8B4413B-0726-4BBB-8713-57C33048152D}" srcOrd="11" destOrd="0" presId="urn:microsoft.com/office/officeart/2005/8/layout/default"/>
    <dgm:cxn modelId="{A0E8299A-BC56-4501-8731-7D5F435E597D}" type="presParOf" srcId="{759251B5-DF71-4C08-B7CE-6639D0D03934}" destId="{E72C7E40-A173-4FCD-8A4D-67042E02F2B4}" srcOrd="12" destOrd="0" presId="urn:microsoft.com/office/officeart/2005/8/layout/default"/>
    <dgm:cxn modelId="{7C0AF3E1-3CCB-4007-90DE-29C06FE0389E}" type="presParOf" srcId="{759251B5-DF71-4C08-B7CE-6639D0D03934}" destId="{60CA3D8C-D5F1-4687-A585-F026BC310E51}" srcOrd="13" destOrd="0" presId="urn:microsoft.com/office/officeart/2005/8/layout/default"/>
    <dgm:cxn modelId="{4FB90D6B-2B34-4EA2-87D8-E901802D453D}" type="presParOf" srcId="{759251B5-DF71-4C08-B7CE-6639D0D03934}" destId="{883F4F09-2669-4485-B473-AD7C6DCCDBC5}" srcOrd="14" destOrd="0" presId="urn:microsoft.com/office/officeart/2005/8/layout/default"/>
    <dgm:cxn modelId="{3B8865C7-B9C6-416D-B3E4-7B7FD61B9BB2}" type="presParOf" srcId="{759251B5-DF71-4C08-B7CE-6639D0D03934}" destId="{6BBC93CF-D50D-4409-821C-A6C7DD9CB2E6}" srcOrd="15" destOrd="0" presId="urn:microsoft.com/office/officeart/2005/8/layout/default"/>
    <dgm:cxn modelId="{3892F4F0-8860-4CB5-BD81-C707F4C32473}" type="presParOf" srcId="{759251B5-DF71-4C08-B7CE-6639D0D03934}" destId="{DD31979A-2A40-4D3C-BB38-5EB7FA5FA3B8}"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D6ACD5-BAD3-461F-877B-4EB8B3F204E8}"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19F10FAF-55A8-40BF-959D-ABE9AC8B73D9}">
      <dgm:prSet phldrT="[Text]" custT="1"/>
      <dgm:spPr>
        <a:solidFill>
          <a:srgbClr val="00694E"/>
        </a:solidFill>
      </dgm:spPr>
      <dgm:t>
        <a:bodyPr/>
        <a:lstStyle/>
        <a:p>
          <a:r>
            <a:rPr lang="en-US" sz="2400" b="1" dirty="0" smtClean="0"/>
            <a:t>1. Change Network/CFAO</a:t>
          </a:r>
          <a:endParaRPr lang="en-US" sz="2400" b="1" dirty="0"/>
        </a:p>
      </dgm:t>
    </dgm:pt>
    <dgm:pt modelId="{90A25A66-899F-4B7E-B0E8-AC21F467A8F7}" type="parTrans" cxnId="{230ACF82-B4DF-40D9-9F43-B19326CCBEFD}">
      <dgm:prSet/>
      <dgm:spPr/>
      <dgm:t>
        <a:bodyPr/>
        <a:lstStyle/>
        <a:p>
          <a:endParaRPr lang="en-US"/>
        </a:p>
      </dgm:t>
    </dgm:pt>
    <dgm:pt modelId="{BFA9A781-3408-40C3-8815-4FC1437F71EC}" type="sibTrans" cxnId="{230ACF82-B4DF-40D9-9F43-B19326CCBEFD}">
      <dgm:prSet/>
      <dgm:spPr>
        <a:solidFill>
          <a:srgbClr val="0070C0"/>
        </a:solidFill>
      </dgm:spPr>
      <dgm:t>
        <a:bodyPr/>
        <a:lstStyle/>
        <a:p>
          <a:endParaRPr lang="en-US"/>
        </a:p>
      </dgm:t>
    </dgm:pt>
    <dgm:pt modelId="{A3D76A11-98E0-42C5-825E-DE570BF6E47E}">
      <dgm:prSet phldrT="[Text]" custT="1"/>
      <dgm:spPr>
        <a:solidFill>
          <a:srgbClr val="00694E"/>
        </a:solidFill>
      </dgm:spPr>
      <dgm:t>
        <a:bodyPr/>
        <a:lstStyle/>
        <a:p>
          <a:r>
            <a:rPr lang="en-US" sz="2800" b="1" dirty="0" smtClean="0"/>
            <a:t>3. Tier 2  </a:t>
          </a:r>
        </a:p>
      </dgm:t>
    </dgm:pt>
    <dgm:pt modelId="{D1C1F98C-C32C-4FAE-AC7E-6F0B2F8AB83E}" type="parTrans" cxnId="{7ECF44F1-15B9-46F2-A810-452E2DE9B467}">
      <dgm:prSet/>
      <dgm:spPr/>
      <dgm:t>
        <a:bodyPr/>
        <a:lstStyle/>
        <a:p>
          <a:endParaRPr lang="en-US"/>
        </a:p>
      </dgm:t>
    </dgm:pt>
    <dgm:pt modelId="{917023B0-E822-48AE-9261-505390E34A2D}" type="sibTrans" cxnId="{7ECF44F1-15B9-46F2-A810-452E2DE9B467}">
      <dgm:prSet/>
      <dgm:spPr>
        <a:solidFill>
          <a:srgbClr val="0070C0"/>
        </a:solidFill>
      </dgm:spPr>
      <dgm:t>
        <a:bodyPr/>
        <a:lstStyle/>
        <a:p>
          <a:endParaRPr lang="en-US"/>
        </a:p>
      </dgm:t>
    </dgm:pt>
    <dgm:pt modelId="{2FDDF701-998C-496E-ACD4-86C5E7675046}">
      <dgm:prSet phldrT="[Text]" custT="1"/>
      <dgm:spPr>
        <a:solidFill>
          <a:srgbClr val="00694E"/>
        </a:solidFill>
      </dgm:spPr>
      <dgm:t>
        <a:bodyPr/>
        <a:lstStyle/>
        <a:p>
          <a:r>
            <a:rPr lang="en-US" sz="2800" b="1" dirty="0" smtClean="0"/>
            <a:t>4. Tier 3 </a:t>
          </a:r>
        </a:p>
      </dgm:t>
    </dgm:pt>
    <dgm:pt modelId="{60356896-D6E5-4E62-B937-10A748C818CB}" type="parTrans" cxnId="{A7E20FAA-5112-4CD3-8BE1-A0F53580FEB0}">
      <dgm:prSet/>
      <dgm:spPr/>
      <dgm:t>
        <a:bodyPr/>
        <a:lstStyle/>
        <a:p>
          <a:endParaRPr lang="en-US"/>
        </a:p>
      </dgm:t>
    </dgm:pt>
    <dgm:pt modelId="{1FBDA9A0-2224-40E4-AAA2-C3AFB39B5C2B}" type="sibTrans" cxnId="{A7E20FAA-5112-4CD3-8BE1-A0F53580FEB0}">
      <dgm:prSet/>
      <dgm:spPr/>
      <dgm:t>
        <a:bodyPr/>
        <a:lstStyle/>
        <a:p>
          <a:endParaRPr lang="en-US"/>
        </a:p>
      </dgm:t>
    </dgm:pt>
    <dgm:pt modelId="{3B83DF55-A039-43C4-B1DF-D57A52578943}">
      <dgm:prSet phldrT="[Text]" custT="1"/>
      <dgm:spPr>
        <a:solidFill>
          <a:srgbClr val="00694E"/>
        </a:solidFill>
      </dgm:spPr>
      <dgm:t>
        <a:bodyPr/>
        <a:lstStyle/>
        <a:p>
          <a:r>
            <a:rPr lang="en-US" sz="2400" b="1" dirty="0" smtClean="0"/>
            <a:t>2. FCC (OIT/ESC)</a:t>
          </a:r>
          <a:endParaRPr lang="en-US" sz="2400" b="1" dirty="0"/>
        </a:p>
      </dgm:t>
    </dgm:pt>
    <dgm:pt modelId="{6C508C1A-056D-4431-B104-D4B0707D0176}" type="parTrans" cxnId="{5695E73C-0BF6-4888-8DCC-326A60E7496A}">
      <dgm:prSet/>
      <dgm:spPr/>
      <dgm:t>
        <a:bodyPr/>
        <a:lstStyle/>
        <a:p>
          <a:endParaRPr lang="en-US"/>
        </a:p>
      </dgm:t>
    </dgm:pt>
    <dgm:pt modelId="{17DCA909-2CC3-4BE2-9440-4022B8C4404F}" type="sibTrans" cxnId="{5695E73C-0BF6-4888-8DCC-326A60E7496A}">
      <dgm:prSet/>
      <dgm:spPr>
        <a:solidFill>
          <a:srgbClr val="0070C0"/>
        </a:solidFill>
      </dgm:spPr>
      <dgm:t>
        <a:bodyPr/>
        <a:lstStyle/>
        <a:p>
          <a:endParaRPr lang="en-US"/>
        </a:p>
      </dgm:t>
    </dgm:pt>
    <dgm:pt modelId="{354E5898-137C-499E-93D8-6C15BB3DC8D1}" type="pres">
      <dgm:prSet presAssocID="{4CD6ACD5-BAD3-461F-877B-4EB8B3F204E8}" presName="linearFlow" presStyleCnt="0">
        <dgm:presLayoutVars>
          <dgm:resizeHandles val="exact"/>
        </dgm:presLayoutVars>
      </dgm:prSet>
      <dgm:spPr/>
      <dgm:t>
        <a:bodyPr/>
        <a:lstStyle/>
        <a:p>
          <a:endParaRPr lang="en-US"/>
        </a:p>
      </dgm:t>
    </dgm:pt>
    <dgm:pt modelId="{063A81B3-92C8-42F6-AB03-A35D64E43F76}" type="pres">
      <dgm:prSet presAssocID="{19F10FAF-55A8-40BF-959D-ABE9AC8B73D9}" presName="node" presStyleLbl="node1" presStyleIdx="0" presStyleCnt="4" custScaleX="308955" custLinFactNeighborX="-224" custLinFactNeighborY="8216">
        <dgm:presLayoutVars>
          <dgm:bulletEnabled val="1"/>
        </dgm:presLayoutVars>
      </dgm:prSet>
      <dgm:spPr/>
      <dgm:t>
        <a:bodyPr/>
        <a:lstStyle/>
        <a:p>
          <a:endParaRPr lang="en-US"/>
        </a:p>
      </dgm:t>
    </dgm:pt>
    <dgm:pt modelId="{A518BBFF-D363-4603-A063-53F2E04ED6B1}" type="pres">
      <dgm:prSet presAssocID="{BFA9A781-3408-40C3-8815-4FC1437F71EC}" presName="sibTrans" presStyleLbl="sibTrans2D1" presStyleIdx="0" presStyleCnt="3"/>
      <dgm:spPr/>
      <dgm:t>
        <a:bodyPr/>
        <a:lstStyle/>
        <a:p>
          <a:endParaRPr lang="en-US"/>
        </a:p>
      </dgm:t>
    </dgm:pt>
    <dgm:pt modelId="{55DFA062-9505-41B9-9EAA-43FD23050B56}" type="pres">
      <dgm:prSet presAssocID="{BFA9A781-3408-40C3-8815-4FC1437F71EC}" presName="connectorText" presStyleLbl="sibTrans2D1" presStyleIdx="0" presStyleCnt="3"/>
      <dgm:spPr/>
      <dgm:t>
        <a:bodyPr/>
        <a:lstStyle/>
        <a:p>
          <a:endParaRPr lang="en-US"/>
        </a:p>
      </dgm:t>
    </dgm:pt>
    <dgm:pt modelId="{363033B2-CFEE-4352-BB16-651DEA9FCD33}" type="pres">
      <dgm:prSet presAssocID="{3B83DF55-A039-43C4-B1DF-D57A52578943}" presName="node" presStyleLbl="node1" presStyleIdx="1" presStyleCnt="4" custScaleX="314768">
        <dgm:presLayoutVars>
          <dgm:bulletEnabled val="1"/>
        </dgm:presLayoutVars>
      </dgm:prSet>
      <dgm:spPr/>
      <dgm:t>
        <a:bodyPr/>
        <a:lstStyle/>
        <a:p>
          <a:endParaRPr lang="en-US"/>
        </a:p>
      </dgm:t>
    </dgm:pt>
    <dgm:pt modelId="{7FF45620-3A09-47E0-B841-0592DEC7BE65}" type="pres">
      <dgm:prSet presAssocID="{17DCA909-2CC3-4BE2-9440-4022B8C4404F}" presName="sibTrans" presStyleLbl="sibTrans2D1" presStyleIdx="1" presStyleCnt="3"/>
      <dgm:spPr/>
      <dgm:t>
        <a:bodyPr/>
        <a:lstStyle/>
        <a:p>
          <a:endParaRPr lang="en-US"/>
        </a:p>
      </dgm:t>
    </dgm:pt>
    <dgm:pt modelId="{CE02410A-BC65-4838-837E-C00107A141D8}" type="pres">
      <dgm:prSet presAssocID="{17DCA909-2CC3-4BE2-9440-4022B8C4404F}" presName="connectorText" presStyleLbl="sibTrans2D1" presStyleIdx="1" presStyleCnt="3"/>
      <dgm:spPr/>
      <dgm:t>
        <a:bodyPr/>
        <a:lstStyle/>
        <a:p>
          <a:endParaRPr lang="en-US"/>
        </a:p>
      </dgm:t>
    </dgm:pt>
    <dgm:pt modelId="{A9F7D9F2-973D-462E-A02E-6C7CBA1B9B2C}" type="pres">
      <dgm:prSet presAssocID="{A3D76A11-98E0-42C5-825E-DE570BF6E47E}" presName="node" presStyleLbl="node1" presStyleIdx="2" presStyleCnt="4" custScaleX="312606">
        <dgm:presLayoutVars>
          <dgm:bulletEnabled val="1"/>
        </dgm:presLayoutVars>
      </dgm:prSet>
      <dgm:spPr/>
      <dgm:t>
        <a:bodyPr/>
        <a:lstStyle/>
        <a:p>
          <a:endParaRPr lang="en-US"/>
        </a:p>
      </dgm:t>
    </dgm:pt>
    <dgm:pt modelId="{50196A70-08CB-4664-927B-61B0F15A6F38}" type="pres">
      <dgm:prSet presAssocID="{917023B0-E822-48AE-9261-505390E34A2D}" presName="sibTrans" presStyleLbl="sibTrans2D1" presStyleIdx="2" presStyleCnt="3"/>
      <dgm:spPr/>
      <dgm:t>
        <a:bodyPr/>
        <a:lstStyle/>
        <a:p>
          <a:endParaRPr lang="en-US"/>
        </a:p>
      </dgm:t>
    </dgm:pt>
    <dgm:pt modelId="{1F3C9B93-B469-457B-90A3-4690DDB61DAF}" type="pres">
      <dgm:prSet presAssocID="{917023B0-E822-48AE-9261-505390E34A2D}" presName="connectorText" presStyleLbl="sibTrans2D1" presStyleIdx="2" presStyleCnt="3"/>
      <dgm:spPr/>
      <dgm:t>
        <a:bodyPr/>
        <a:lstStyle/>
        <a:p>
          <a:endParaRPr lang="en-US"/>
        </a:p>
      </dgm:t>
    </dgm:pt>
    <dgm:pt modelId="{DC1BE6D0-912E-4631-BC99-4F4A86E19E82}" type="pres">
      <dgm:prSet presAssocID="{2FDDF701-998C-496E-ACD4-86C5E7675046}" presName="node" presStyleLbl="node1" presStyleIdx="3" presStyleCnt="4" custScaleX="321029">
        <dgm:presLayoutVars>
          <dgm:bulletEnabled val="1"/>
        </dgm:presLayoutVars>
      </dgm:prSet>
      <dgm:spPr/>
      <dgm:t>
        <a:bodyPr/>
        <a:lstStyle/>
        <a:p>
          <a:endParaRPr lang="en-US"/>
        </a:p>
      </dgm:t>
    </dgm:pt>
  </dgm:ptLst>
  <dgm:cxnLst>
    <dgm:cxn modelId="{E907E597-0989-498B-A5A8-8D25585AC40C}" type="presOf" srcId="{4CD6ACD5-BAD3-461F-877B-4EB8B3F204E8}" destId="{354E5898-137C-499E-93D8-6C15BB3DC8D1}" srcOrd="0" destOrd="0" presId="urn:microsoft.com/office/officeart/2005/8/layout/process2"/>
    <dgm:cxn modelId="{64F90BB1-F902-442E-B84F-7AA2AC07CE16}" type="presOf" srcId="{17DCA909-2CC3-4BE2-9440-4022B8C4404F}" destId="{CE02410A-BC65-4838-837E-C00107A141D8}" srcOrd="1" destOrd="0" presId="urn:microsoft.com/office/officeart/2005/8/layout/process2"/>
    <dgm:cxn modelId="{A7E20FAA-5112-4CD3-8BE1-A0F53580FEB0}" srcId="{4CD6ACD5-BAD3-461F-877B-4EB8B3F204E8}" destId="{2FDDF701-998C-496E-ACD4-86C5E7675046}" srcOrd="3" destOrd="0" parTransId="{60356896-D6E5-4E62-B937-10A748C818CB}" sibTransId="{1FBDA9A0-2224-40E4-AAA2-C3AFB39B5C2B}"/>
    <dgm:cxn modelId="{76A11B6A-5040-4D06-9E3B-B39E90693C7D}" type="presOf" srcId="{2FDDF701-998C-496E-ACD4-86C5E7675046}" destId="{DC1BE6D0-912E-4631-BC99-4F4A86E19E82}" srcOrd="0" destOrd="0" presId="urn:microsoft.com/office/officeart/2005/8/layout/process2"/>
    <dgm:cxn modelId="{5C227720-2C27-4823-B6D0-2CC2BDED9039}" type="presOf" srcId="{BFA9A781-3408-40C3-8815-4FC1437F71EC}" destId="{55DFA062-9505-41B9-9EAA-43FD23050B56}" srcOrd="1" destOrd="0" presId="urn:microsoft.com/office/officeart/2005/8/layout/process2"/>
    <dgm:cxn modelId="{7ECF44F1-15B9-46F2-A810-452E2DE9B467}" srcId="{4CD6ACD5-BAD3-461F-877B-4EB8B3F204E8}" destId="{A3D76A11-98E0-42C5-825E-DE570BF6E47E}" srcOrd="2" destOrd="0" parTransId="{D1C1F98C-C32C-4FAE-AC7E-6F0B2F8AB83E}" sibTransId="{917023B0-E822-48AE-9261-505390E34A2D}"/>
    <dgm:cxn modelId="{DF7AE4D9-CE87-480C-98AE-815FE2145103}" type="presOf" srcId="{3B83DF55-A039-43C4-B1DF-D57A52578943}" destId="{363033B2-CFEE-4352-BB16-651DEA9FCD33}" srcOrd="0" destOrd="0" presId="urn:microsoft.com/office/officeart/2005/8/layout/process2"/>
    <dgm:cxn modelId="{856440A4-08F4-4EF5-AEC7-DBEB1F5CCF1E}" type="presOf" srcId="{17DCA909-2CC3-4BE2-9440-4022B8C4404F}" destId="{7FF45620-3A09-47E0-B841-0592DEC7BE65}" srcOrd="0" destOrd="0" presId="urn:microsoft.com/office/officeart/2005/8/layout/process2"/>
    <dgm:cxn modelId="{71F6AD1A-28CC-4C44-A745-A076933EAA75}" type="presOf" srcId="{19F10FAF-55A8-40BF-959D-ABE9AC8B73D9}" destId="{063A81B3-92C8-42F6-AB03-A35D64E43F76}" srcOrd="0" destOrd="0" presId="urn:microsoft.com/office/officeart/2005/8/layout/process2"/>
    <dgm:cxn modelId="{5695E73C-0BF6-4888-8DCC-326A60E7496A}" srcId="{4CD6ACD5-BAD3-461F-877B-4EB8B3F204E8}" destId="{3B83DF55-A039-43C4-B1DF-D57A52578943}" srcOrd="1" destOrd="0" parTransId="{6C508C1A-056D-4431-B104-D4B0707D0176}" sibTransId="{17DCA909-2CC3-4BE2-9440-4022B8C4404F}"/>
    <dgm:cxn modelId="{A70DAA6A-6E54-4712-A51C-6E67C147A3FF}" type="presOf" srcId="{BFA9A781-3408-40C3-8815-4FC1437F71EC}" destId="{A518BBFF-D363-4603-A063-53F2E04ED6B1}" srcOrd="0" destOrd="0" presId="urn:microsoft.com/office/officeart/2005/8/layout/process2"/>
    <dgm:cxn modelId="{FBE42C37-EEDA-44F9-8E87-0CD2A7B44B1A}" type="presOf" srcId="{A3D76A11-98E0-42C5-825E-DE570BF6E47E}" destId="{A9F7D9F2-973D-462E-A02E-6C7CBA1B9B2C}" srcOrd="0" destOrd="0" presId="urn:microsoft.com/office/officeart/2005/8/layout/process2"/>
    <dgm:cxn modelId="{230ACF82-B4DF-40D9-9F43-B19326CCBEFD}" srcId="{4CD6ACD5-BAD3-461F-877B-4EB8B3F204E8}" destId="{19F10FAF-55A8-40BF-959D-ABE9AC8B73D9}" srcOrd="0" destOrd="0" parTransId="{90A25A66-899F-4B7E-B0E8-AC21F467A8F7}" sibTransId="{BFA9A781-3408-40C3-8815-4FC1437F71EC}"/>
    <dgm:cxn modelId="{BC96554E-6787-4027-BDA5-E424887523C7}" type="presOf" srcId="{917023B0-E822-48AE-9261-505390E34A2D}" destId="{1F3C9B93-B469-457B-90A3-4690DDB61DAF}" srcOrd="1" destOrd="0" presId="urn:microsoft.com/office/officeart/2005/8/layout/process2"/>
    <dgm:cxn modelId="{B1094305-7C3B-4C57-BC67-369445C8B342}" type="presOf" srcId="{917023B0-E822-48AE-9261-505390E34A2D}" destId="{50196A70-08CB-4664-927B-61B0F15A6F38}" srcOrd="0" destOrd="0" presId="urn:microsoft.com/office/officeart/2005/8/layout/process2"/>
    <dgm:cxn modelId="{B10D4A5F-EB55-46CA-A18D-3D8CCDAF71D7}" type="presParOf" srcId="{354E5898-137C-499E-93D8-6C15BB3DC8D1}" destId="{063A81B3-92C8-42F6-AB03-A35D64E43F76}" srcOrd="0" destOrd="0" presId="urn:microsoft.com/office/officeart/2005/8/layout/process2"/>
    <dgm:cxn modelId="{10F29F54-691F-4795-982E-83A81B8F71E2}" type="presParOf" srcId="{354E5898-137C-499E-93D8-6C15BB3DC8D1}" destId="{A518BBFF-D363-4603-A063-53F2E04ED6B1}" srcOrd="1" destOrd="0" presId="urn:microsoft.com/office/officeart/2005/8/layout/process2"/>
    <dgm:cxn modelId="{42F54499-EEEE-4CB3-BC25-4B077B5B0DC8}" type="presParOf" srcId="{A518BBFF-D363-4603-A063-53F2E04ED6B1}" destId="{55DFA062-9505-41B9-9EAA-43FD23050B56}" srcOrd="0" destOrd="0" presId="urn:microsoft.com/office/officeart/2005/8/layout/process2"/>
    <dgm:cxn modelId="{BBE625CB-AFD3-4872-835E-0AE8A58EF04B}" type="presParOf" srcId="{354E5898-137C-499E-93D8-6C15BB3DC8D1}" destId="{363033B2-CFEE-4352-BB16-651DEA9FCD33}" srcOrd="2" destOrd="0" presId="urn:microsoft.com/office/officeart/2005/8/layout/process2"/>
    <dgm:cxn modelId="{830808B1-00CA-453F-814D-B51DD3EAFA2B}" type="presParOf" srcId="{354E5898-137C-499E-93D8-6C15BB3DC8D1}" destId="{7FF45620-3A09-47E0-B841-0592DEC7BE65}" srcOrd="3" destOrd="0" presId="urn:microsoft.com/office/officeart/2005/8/layout/process2"/>
    <dgm:cxn modelId="{F3842C25-BFBB-4805-9C0F-0CB44CDAD944}" type="presParOf" srcId="{7FF45620-3A09-47E0-B841-0592DEC7BE65}" destId="{CE02410A-BC65-4838-837E-C00107A141D8}" srcOrd="0" destOrd="0" presId="urn:microsoft.com/office/officeart/2005/8/layout/process2"/>
    <dgm:cxn modelId="{69245250-CF39-477A-A2E0-2A1B217FBA07}" type="presParOf" srcId="{354E5898-137C-499E-93D8-6C15BB3DC8D1}" destId="{A9F7D9F2-973D-462E-A02E-6C7CBA1B9B2C}" srcOrd="4" destOrd="0" presId="urn:microsoft.com/office/officeart/2005/8/layout/process2"/>
    <dgm:cxn modelId="{6ED3E99F-BF99-4752-A300-AB93AC8B1996}" type="presParOf" srcId="{354E5898-137C-499E-93D8-6C15BB3DC8D1}" destId="{50196A70-08CB-4664-927B-61B0F15A6F38}" srcOrd="5" destOrd="0" presId="urn:microsoft.com/office/officeart/2005/8/layout/process2"/>
    <dgm:cxn modelId="{42A0DFE9-3959-49C6-B1A3-18E6D7C26C44}" type="presParOf" srcId="{50196A70-08CB-4664-927B-61B0F15A6F38}" destId="{1F3C9B93-B469-457B-90A3-4690DDB61DAF}" srcOrd="0" destOrd="0" presId="urn:microsoft.com/office/officeart/2005/8/layout/process2"/>
    <dgm:cxn modelId="{642081BD-CAA3-4E97-828D-18EF64E1A222}" type="presParOf" srcId="{354E5898-137C-499E-93D8-6C15BB3DC8D1}" destId="{DC1BE6D0-912E-4631-BC99-4F4A86E19E82}"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74223-983A-4E8B-AB0C-DC5FD9C1DD73}">
      <dsp:nvSpPr>
        <dsp:cNvPr id="0" name=""/>
        <dsp:cNvSpPr/>
      </dsp:nvSpPr>
      <dsp:spPr>
        <a:xfrm>
          <a:off x="436310" y="22168"/>
          <a:ext cx="2258232" cy="1819654"/>
        </a:xfrm>
        <a:prstGeom prst="rightArrow">
          <a:avLst>
            <a:gd name="adj1" fmla="val 70000"/>
            <a:gd name="adj2" fmla="val 50000"/>
          </a:avLst>
        </a:prstGeom>
        <a:solidFill>
          <a:srgbClr val="E5E8F3">
            <a:alpha val="89804"/>
          </a:srgb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Success Profiles for Primary Roles</a:t>
          </a:r>
          <a:endParaRPr lang="en-US" sz="1100" kern="1200" dirty="0"/>
        </a:p>
        <a:p>
          <a:pPr marL="57150" lvl="1" indent="-57150" algn="l" defTabSz="488950">
            <a:lnSpc>
              <a:spcPct val="90000"/>
            </a:lnSpc>
            <a:spcBef>
              <a:spcPct val="0"/>
            </a:spcBef>
            <a:spcAft>
              <a:spcPct val="15000"/>
            </a:spcAft>
            <a:buChar char="••"/>
          </a:pPr>
          <a:r>
            <a:rPr lang="en-US" sz="1100" kern="1200" dirty="0" smtClean="0"/>
            <a:t>Competency Dictionary</a:t>
          </a:r>
          <a:endParaRPr lang="en-US" sz="1100" kern="1200" dirty="0"/>
        </a:p>
        <a:p>
          <a:pPr marL="57150" lvl="1" indent="-57150" algn="l" defTabSz="488950">
            <a:lnSpc>
              <a:spcPct val="90000"/>
            </a:lnSpc>
            <a:spcBef>
              <a:spcPct val="0"/>
            </a:spcBef>
            <a:spcAft>
              <a:spcPct val="15000"/>
            </a:spcAft>
            <a:buChar char="••"/>
          </a:pPr>
          <a:r>
            <a:rPr lang="en-US" sz="1100" kern="1200" dirty="0" smtClean="0"/>
            <a:t>Targeted Development Opportunities</a:t>
          </a:r>
          <a:endParaRPr lang="en-US" sz="1100" kern="1200" dirty="0"/>
        </a:p>
      </dsp:txBody>
      <dsp:txXfrm>
        <a:off x="1000868" y="295116"/>
        <a:ext cx="1100888" cy="1273758"/>
      </dsp:txXfrm>
    </dsp:sp>
    <dsp:sp modelId="{E9264BE0-2CA6-437D-858C-0D414882E174}">
      <dsp:nvSpPr>
        <dsp:cNvPr id="0" name=""/>
        <dsp:cNvSpPr/>
      </dsp:nvSpPr>
      <dsp:spPr>
        <a:xfrm>
          <a:off x="4163" y="411574"/>
          <a:ext cx="1040842" cy="1040842"/>
        </a:xfrm>
        <a:prstGeom prst="ellipse">
          <a:avLst/>
        </a:prstGeom>
        <a:solidFill>
          <a:srgbClr val="4472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CTF</a:t>
          </a:r>
          <a:endParaRPr lang="en-US" sz="2600" kern="1200" dirty="0"/>
        </a:p>
      </dsp:txBody>
      <dsp:txXfrm>
        <a:off x="156591" y="564002"/>
        <a:ext cx="735986" cy="735986"/>
      </dsp:txXfrm>
    </dsp:sp>
    <dsp:sp modelId="{0A098A2B-5775-4522-90BB-DAD8D888BD98}">
      <dsp:nvSpPr>
        <dsp:cNvPr id="0" name=""/>
        <dsp:cNvSpPr/>
      </dsp:nvSpPr>
      <dsp:spPr>
        <a:xfrm>
          <a:off x="3273282" y="22168"/>
          <a:ext cx="2225258" cy="1819654"/>
        </a:xfrm>
        <a:prstGeom prst="rightArrow">
          <a:avLst>
            <a:gd name="adj1" fmla="val 70000"/>
            <a:gd name="adj2" fmla="val 50000"/>
          </a:avLst>
        </a:prstGeom>
        <a:solidFill>
          <a:srgbClr val="E9F3F0">
            <a:alpha val="89804"/>
          </a:srgb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Access to on-line learning</a:t>
          </a:r>
          <a:endParaRPr lang="en-US" sz="1100" kern="1200" dirty="0"/>
        </a:p>
        <a:p>
          <a:pPr marL="57150" lvl="1" indent="-57150" algn="l" defTabSz="488950">
            <a:lnSpc>
              <a:spcPct val="90000"/>
            </a:lnSpc>
            <a:spcBef>
              <a:spcPct val="0"/>
            </a:spcBef>
            <a:spcAft>
              <a:spcPct val="15000"/>
            </a:spcAft>
            <a:buChar char="••"/>
          </a:pPr>
          <a:r>
            <a:rPr lang="en-US" sz="1100" kern="1200" dirty="0" smtClean="0"/>
            <a:t>Participation Records</a:t>
          </a:r>
          <a:endParaRPr lang="en-US" sz="1100" kern="1200" dirty="0"/>
        </a:p>
        <a:p>
          <a:pPr marL="57150" lvl="1" indent="-57150" algn="l" defTabSz="488950">
            <a:lnSpc>
              <a:spcPct val="90000"/>
            </a:lnSpc>
            <a:spcBef>
              <a:spcPct val="0"/>
            </a:spcBef>
            <a:spcAft>
              <a:spcPct val="15000"/>
            </a:spcAft>
            <a:buChar char="••"/>
          </a:pPr>
          <a:r>
            <a:rPr lang="en-US" sz="1100" kern="1200" dirty="0" smtClean="0"/>
            <a:t>Link to reports &amp; resources</a:t>
          </a:r>
          <a:endParaRPr lang="en-US" sz="1100" kern="1200" dirty="0"/>
        </a:p>
      </dsp:txBody>
      <dsp:txXfrm>
        <a:off x="3829596" y="295116"/>
        <a:ext cx="1084813" cy="1273758"/>
      </dsp:txXfrm>
    </dsp:sp>
    <dsp:sp modelId="{9030A74D-0373-4934-B517-C70D2CB48FB9}">
      <dsp:nvSpPr>
        <dsp:cNvPr id="0" name=""/>
        <dsp:cNvSpPr/>
      </dsp:nvSpPr>
      <dsp:spPr>
        <a:xfrm>
          <a:off x="2824647" y="411574"/>
          <a:ext cx="1040842" cy="1040842"/>
        </a:xfrm>
        <a:prstGeom prst="ellipse">
          <a:avLst/>
        </a:prstGeom>
        <a:solidFill>
          <a:srgbClr val="43BB8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LMS</a:t>
          </a:r>
          <a:endParaRPr lang="en-US" sz="2600" kern="1200" dirty="0"/>
        </a:p>
      </dsp:txBody>
      <dsp:txXfrm>
        <a:off x="2977075" y="564002"/>
        <a:ext cx="735986" cy="735986"/>
      </dsp:txXfrm>
    </dsp:sp>
    <dsp:sp modelId="{39EF8939-823D-4506-9E43-BDF45EC3AA52}">
      <dsp:nvSpPr>
        <dsp:cNvPr id="0" name=""/>
        <dsp:cNvSpPr/>
      </dsp:nvSpPr>
      <dsp:spPr>
        <a:xfrm>
          <a:off x="6044212" y="22168"/>
          <a:ext cx="2291393" cy="1819654"/>
        </a:xfrm>
        <a:prstGeom prst="rightArrow">
          <a:avLst>
            <a:gd name="adj1" fmla="val 70000"/>
            <a:gd name="adj2" fmla="val 50000"/>
          </a:avLst>
        </a:prstGeom>
        <a:solidFill>
          <a:srgbClr val="E8F0E4">
            <a:alpha val="89804"/>
          </a:srgb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Collection of Learning Experiences</a:t>
          </a:r>
          <a:endParaRPr lang="en-US" sz="1100" kern="1200" dirty="0"/>
        </a:p>
        <a:p>
          <a:pPr marL="57150" lvl="1" indent="-57150" algn="l" defTabSz="488950">
            <a:lnSpc>
              <a:spcPct val="90000"/>
            </a:lnSpc>
            <a:spcBef>
              <a:spcPct val="0"/>
            </a:spcBef>
            <a:spcAft>
              <a:spcPct val="15000"/>
            </a:spcAft>
            <a:buChar char="••"/>
          </a:pPr>
          <a:r>
            <a:rPr lang="en-US" sz="1100" kern="1200" dirty="0" smtClean="0"/>
            <a:t>Employee &amp; Supervisor involvement</a:t>
          </a:r>
          <a:endParaRPr lang="en-US" sz="1100" kern="1200" dirty="0"/>
        </a:p>
      </dsp:txBody>
      <dsp:txXfrm>
        <a:off x="6617060" y="295116"/>
        <a:ext cx="1117054" cy="1273758"/>
      </dsp:txXfrm>
    </dsp:sp>
    <dsp:sp modelId="{74B08290-39F3-436F-A704-240B48AB2AAD}">
      <dsp:nvSpPr>
        <dsp:cNvPr id="0" name=""/>
        <dsp:cNvSpPr/>
      </dsp:nvSpPr>
      <dsp:spPr>
        <a:xfrm>
          <a:off x="5628645" y="411574"/>
          <a:ext cx="1040842" cy="1040842"/>
        </a:xfrm>
        <a:prstGeom prst="ellipse">
          <a:avLst/>
        </a:prstGeom>
        <a:solidFill>
          <a:srgbClr val="70AD4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Certs</a:t>
          </a:r>
          <a:endParaRPr lang="en-US" sz="2600" kern="1200" dirty="0"/>
        </a:p>
      </dsp:txBody>
      <dsp:txXfrm>
        <a:off x="5781073" y="564002"/>
        <a:ext cx="735986" cy="7359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E57D8-F0D8-4897-8EA4-A1CEA68845B3}">
      <dsp:nvSpPr>
        <dsp:cNvPr id="0" name=""/>
        <dsp:cNvSpPr/>
      </dsp:nvSpPr>
      <dsp:spPr>
        <a:xfrm rot="5400000">
          <a:off x="4714184" y="-2766188"/>
          <a:ext cx="586166" cy="6267602"/>
        </a:xfrm>
        <a:prstGeom prst="round2SameRect">
          <a:avLst/>
        </a:prstGeom>
        <a:solidFill>
          <a:srgbClr val="F3F8EE"/>
        </a:solidFill>
        <a:ln w="25400" cap="flat" cmpd="sng" algn="ctr">
          <a:solidFill>
            <a:srgbClr val="00694E">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432" tIns="123825" rIns="27432" bIns="123825" numCol="1" spcCol="1270" anchor="ctr" anchorCtr="0">
          <a:noAutofit/>
        </a:bodyPr>
        <a:lstStyle/>
        <a:p>
          <a:pPr marL="57150" lvl="1" indent="-57150" algn="l" defTabSz="488950">
            <a:lnSpc>
              <a:spcPct val="90000"/>
            </a:lnSpc>
            <a:spcBef>
              <a:spcPct val="0"/>
            </a:spcBef>
            <a:spcAft>
              <a:spcPts val="200"/>
            </a:spcAft>
            <a:buChar char="••"/>
          </a:pPr>
          <a:r>
            <a:rPr lang="en-US" sz="1100" kern="1200" dirty="0" smtClean="0"/>
            <a:t>Determines long-term strategy and priorities for the entire university. Creates structures, develops policies, aligns organizational priorities and allocates resources for large, complex organizations to achieve broad university goals. Decisions and actions directly influence the entire university.</a:t>
          </a:r>
          <a:endParaRPr lang="en-US" sz="1100" kern="1200" dirty="0"/>
        </a:p>
      </dsp:txBody>
      <dsp:txXfrm rot="-5400000">
        <a:off x="1873466" y="103144"/>
        <a:ext cx="6238988" cy="528938"/>
      </dsp:txXfrm>
    </dsp:sp>
    <dsp:sp modelId="{F9EA0824-7FB4-4955-984E-27F68DC9C58A}">
      <dsp:nvSpPr>
        <dsp:cNvPr id="0" name=""/>
        <dsp:cNvSpPr/>
      </dsp:nvSpPr>
      <dsp:spPr>
        <a:xfrm>
          <a:off x="0" y="1258"/>
          <a:ext cx="1873071" cy="732708"/>
        </a:xfrm>
        <a:prstGeom prst="roundRect">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Strategic Leaders</a:t>
          </a:r>
          <a:endParaRPr lang="en-US" sz="1800" b="1" kern="1200" dirty="0"/>
        </a:p>
      </dsp:txBody>
      <dsp:txXfrm>
        <a:off x="35768" y="37026"/>
        <a:ext cx="1801535" cy="661172"/>
      </dsp:txXfrm>
    </dsp:sp>
    <dsp:sp modelId="{EB61DB4E-8BC0-4963-8115-8C0BF187C1D3}">
      <dsp:nvSpPr>
        <dsp:cNvPr id="0" name=""/>
        <dsp:cNvSpPr/>
      </dsp:nvSpPr>
      <dsp:spPr>
        <a:xfrm rot="5400000">
          <a:off x="4714184" y="-1996844"/>
          <a:ext cx="586166" cy="6267602"/>
        </a:xfrm>
        <a:prstGeom prst="round2SameRect">
          <a:avLst/>
        </a:prstGeom>
        <a:solidFill>
          <a:srgbClr val="F3F8EE"/>
        </a:solidFill>
        <a:ln w="25400" cap="flat" cmpd="sng" algn="ctr">
          <a:solidFill>
            <a:srgbClr val="00694E">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432" tIns="27432" rIns="27432" bIns="27432" numCol="1" spcCol="1270" anchor="ctr" anchorCtr="0">
          <a:noAutofit/>
        </a:bodyPr>
        <a:lstStyle/>
        <a:p>
          <a:pPr marL="57150" lvl="1" indent="-57150" algn="l" defTabSz="488950">
            <a:lnSpc>
              <a:spcPct val="90000"/>
            </a:lnSpc>
            <a:spcBef>
              <a:spcPct val="0"/>
            </a:spcBef>
            <a:spcAft>
              <a:spcPts val="200"/>
            </a:spcAft>
            <a:buChar char="••"/>
          </a:pPr>
          <a:r>
            <a:rPr lang="en-US" sz="1100" kern="1200" dirty="0" smtClean="0"/>
            <a:t>Translates strategy into operating plans. Interacts cross-functionally to create programs, processes, and systems that enable execution of strategy. Directs complex initiatives, prioritizes resources, and manages a broad range of activities that affect an entire function or planning unit.</a:t>
          </a:r>
          <a:endParaRPr lang="en-US" sz="1100" kern="1200" dirty="0"/>
        </a:p>
      </dsp:txBody>
      <dsp:txXfrm rot="-5400000">
        <a:off x="1873466" y="872488"/>
        <a:ext cx="6238988" cy="528938"/>
      </dsp:txXfrm>
    </dsp:sp>
    <dsp:sp modelId="{A077C30C-84E4-4842-8449-9F054FDA4E46}">
      <dsp:nvSpPr>
        <dsp:cNvPr id="0" name=""/>
        <dsp:cNvSpPr/>
      </dsp:nvSpPr>
      <dsp:spPr>
        <a:xfrm>
          <a:off x="0" y="770602"/>
          <a:ext cx="1873071" cy="732708"/>
        </a:xfrm>
        <a:prstGeom prst="roundRect">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Operational Leaders</a:t>
          </a:r>
          <a:endParaRPr lang="en-US" sz="1800" b="1" kern="1200" dirty="0"/>
        </a:p>
      </dsp:txBody>
      <dsp:txXfrm>
        <a:off x="35768" y="806370"/>
        <a:ext cx="1801535" cy="661172"/>
      </dsp:txXfrm>
    </dsp:sp>
    <dsp:sp modelId="{08CEDB95-2C2D-48CD-94AF-0C8DF0FC5381}">
      <dsp:nvSpPr>
        <dsp:cNvPr id="0" name=""/>
        <dsp:cNvSpPr/>
      </dsp:nvSpPr>
      <dsp:spPr>
        <a:xfrm rot="5400000">
          <a:off x="4714184" y="-1227500"/>
          <a:ext cx="586166" cy="6267602"/>
        </a:xfrm>
        <a:prstGeom prst="round2SameRect">
          <a:avLst/>
        </a:prstGeom>
        <a:solidFill>
          <a:srgbClr val="F3F8EE"/>
        </a:solidFill>
        <a:ln w="25400" cap="flat" cmpd="sng" algn="ctr">
          <a:solidFill>
            <a:srgbClr val="00694E">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432" tIns="27432" rIns="27432" bIns="27432" numCol="1" spcCol="1270" anchor="ctr" anchorCtr="0">
          <a:noAutofit/>
        </a:bodyPr>
        <a:lstStyle/>
        <a:p>
          <a:pPr marL="57150" lvl="1" indent="-57150" algn="l" defTabSz="444500">
            <a:lnSpc>
              <a:spcPct val="90000"/>
            </a:lnSpc>
            <a:spcBef>
              <a:spcPct val="0"/>
            </a:spcBef>
            <a:spcAft>
              <a:spcPts val="200"/>
            </a:spcAft>
            <a:buChar char="••"/>
          </a:pPr>
          <a:endParaRPr lang="en-US" sz="1000" kern="1200" dirty="0"/>
        </a:p>
        <a:p>
          <a:pPr marL="57150" lvl="1" indent="-57150" algn="l" defTabSz="488950">
            <a:lnSpc>
              <a:spcPct val="90000"/>
            </a:lnSpc>
            <a:spcBef>
              <a:spcPct val="0"/>
            </a:spcBef>
            <a:spcAft>
              <a:spcPts val="200"/>
            </a:spcAft>
            <a:buChar char="••"/>
          </a:pPr>
          <a:r>
            <a:rPr lang="en-US" sz="1100" kern="1200" dirty="0" smtClean="0"/>
            <a:t>Supervises daily activities and outcomes of a work group. Ensures proper execution of work processes and achievement of assigned goals and standards. Provides guidance, training, and direction using established guidelines and policies.</a:t>
          </a:r>
          <a:endParaRPr lang="en-US" sz="1100" kern="1200" dirty="0"/>
        </a:p>
        <a:p>
          <a:pPr marL="57150" lvl="1" indent="-57150" algn="l" defTabSz="444500">
            <a:lnSpc>
              <a:spcPct val="90000"/>
            </a:lnSpc>
            <a:spcBef>
              <a:spcPct val="0"/>
            </a:spcBef>
            <a:spcAft>
              <a:spcPts val="200"/>
            </a:spcAft>
            <a:buChar char="••"/>
          </a:pPr>
          <a:endParaRPr lang="en-US" sz="1000" kern="1200" dirty="0"/>
        </a:p>
      </dsp:txBody>
      <dsp:txXfrm rot="-5400000">
        <a:off x="1873466" y="1641832"/>
        <a:ext cx="6238988" cy="528938"/>
      </dsp:txXfrm>
    </dsp:sp>
    <dsp:sp modelId="{CE81B6A8-DD25-4D76-A5A7-0EC9946948C1}">
      <dsp:nvSpPr>
        <dsp:cNvPr id="0" name=""/>
        <dsp:cNvSpPr/>
      </dsp:nvSpPr>
      <dsp:spPr>
        <a:xfrm>
          <a:off x="0" y="1539946"/>
          <a:ext cx="1873071" cy="732708"/>
        </a:xfrm>
        <a:prstGeom prst="roundRect">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Department Supervisors</a:t>
          </a:r>
          <a:endParaRPr lang="en-US" sz="1800" b="1" kern="1200" dirty="0"/>
        </a:p>
      </dsp:txBody>
      <dsp:txXfrm>
        <a:off x="35768" y="1575714"/>
        <a:ext cx="1801535" cy="661172"/>
      </dsp:txXfrm>
    </dsp:sp>
    <dsp:sp modelId="{1F9ED54C-67B3-4FDF-BF17-5C0FD248EF38}">
      <dsp:nvSpPr>
        <dsp:cNvPr id="0" name=""/>
        <dsp:cNvSpPr/>
      </dsp:nvSpPr>
      <dsp:spPr>
        <a:xfrm rot="5400000">
          <a:off x="4714184" y="-458156"/>
          <a:ext cx="586166" cy="6267602"/>
        </a:xfrm>
        <a:prstGeom prst="round2SameRect">
          <a:avLst/>
        </a:prstGeom>
        <a:solidFill>
          <a:srgbClr val="F3F8EE"/>
        </a:solidFill>
        <a:ln w="25400" cap="flat" cmpd="sng" algn="ctr">
          <a:solidFill>
            <a:srgbClr val="00694E">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432" tIns="27432" rIns="27432" bIns="27432" numCol="1" spcCol="1270" anchor="ctr" anchorCtr="0">
          <a:noAutofit/>
        </a:bodyPr>
        <a:lstStyle/>
        <a:p>
          <a:pPr marL="57150" lvl="1" indent="-57150" algn="l" defTabSz="488950">
            <a:lnSpc>
              <a:spcPct val="90000"/>
            </a:lnSpc>
            <a:spcBef>
              <a:spcPct val="0"/>
            </a:spcBef>
            <a:spcAft>
              <a:spcPts val="200"/>
            </a:spcAft>
            <a:buChar char="••"/>
          </a:pPr>
          <a:r>
            <a:rPr lang="en-US" sz="1100" kern="1200" dirty="0" smtClean="0"/>
            <a:t>Uses deep technical expertise to develop and interpret guidelines, design new processes, and resolve complex issues. Provides consultation and direction on all matters related to area of expertise. Prioritizes and plans multi-phase projects.</a:t>
          </a:r>
          <a:endParaRPr lang="en-US" sz="1100" kern="1200" dirty="0"/>
        </a:p>
      </dsp:txBody>
      <dsp:txXfrm rot="-5400000">
        <a:off x="1873466" y="2411176"/>
        <a:ext cx="6238988" cy="528938"/>
      </dsp:txXfrm>
    </dsp:sp>
    <dsp:sp modelId="{8E48E449-0108-4D76-837F-8DCBB688D14B}">
      <dsp:nvSpPr>
        <dsp:cNvPr id="0" name=""/>
        <dsp:cNvSpPr/>
      </dsp:nvSpPr>
      <dsp:spPr>
        <a:xfrm>
          <a:off x="0" y="2309290"/>
          <a:ext cx="1873071" cy="732708"/>
        </a:xfrm>
        <a:prstGeom prst="roundRect">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Professional Experts</a:t>
          </a:r>
          <a:endParaRPr lang="en-US" sz="1800" b="1" kern="1200" dirty="0"/>
        </a:p>
      </dsp:txBody>
      <dsp:txXfrm>
        <a:off x="35768" y="2345058"/>
        <a:ext cx="1801535" cy="661172"/>
      </dsp:txXfrm>
    </dsp:sp>
    <dsp:sp modelId="{6BCF28F6-2601-4E58-8063-CE1486400B61}">
      <dsp:nvSpPr>
        <dsp:cNvPr id="0" name=""/>
        <dsp:cNvSpPr/>
      </dsp:nvSpPr>
      <dsp:spPr>
        <a:xfrm rot="5400000">
          <a:off x="4714184" y="311186"/>
          <a:ext cx="586166" cy="6267602"/>
        </a:xfrm>
        <a:prstGeom prst="round2SameRect">
          <a:avLst/>
        </a:prstGeom>
        <a:solidFill>
          <a:srgbClr val="F3F8EE"/>
        </a:solidFill>
        <a:ln w="25400" cap="flat" cmpd="sng" algn="ctr">
          <a:solidFill>
            <a:srgbClr val="00694E">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432" tIns="27432" rIns="27432" bIns="27432" numCol="1" spcCol="1270" anchor="ctr" anchorCtr="0">
          <a:noAutofit/>
        </a:bodyPr>
        <a:lstStyle/>
        <a:p>
          <a:pPr marL="57150" lvl="1" indent="-57150" algn="l" defTabSz="488950">
            <a:lnSpc>
              <a:spcPct val="90000"/>
            </a:lnSpc>
            <a:spcBef>
              <a:spcPct val="0"/>
            </a:spcBef>
            <a:spcAft>
              <a:spcPts val="200"/>
            </a:spcAft>
            <a:buChar char="••"/>
          </a:pPr>
          <a:r>
            <a:rPr lang="en-US" sz="1100" kern="1200" dirty="0" smtClean="0"/>
            <a:t>Coordinates processes, resources, and tasks to help improve efficiency and effectiveness of operations for a department or unit. Organizes and schedules activities and events using general guidelines. Uses technical knowledge and expertise to analyze information and solve difficult and sometimes unusual problems.</a:t>
          </a:r>
          <a:endParaRPr lang="en-US" sz="1100" kern="1200" dirty="0"/>
        </a:p>
      </dsp:txBody>
      <dsp:txXfrm rot="-5400000">
        <a:off x="1873466" y="3180518"/>
        <a:ext cx="6238988" cy="528938"/>
      </dsp:txXfrm>
    </dsp:sp>
    <dsp:sp modelId="{FF27509E-7E54-40DB-AFA4-665A648BFBC4}">
      <dsp:nvSpPr>
        <dsp:cNvPr id="0" name=""/>
        <dsp:cNvSpPr/>
      </dsp:nvSpPr>
      <dsp:spPr>
        <a:xfrm>
          <a:off x="0" y="3078634"/>
          <a:ext cx="1873071" cy="732708"/>
        </a:xfrm>
        <a:prstGeom prst="roundRect">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Coordinators and Organizers</a:t>
          </a:r>
          <a:endParaRPr lang="en-US" sz="1800" b="1" kern="1200" dirty="0"/>
        </a:p>
      </dsp:txBody>
      <dsp:txXfrm>
        <a:off x="35768" y="3114402"/>
        <a:ext cx="1801535" cy="661172"/>
      </dsp:txXfrm>
    </dsp:sp>
    <dsp:sp modelId="{5C7F0761-19DB-4D55-AAEC-1E055D104183}">
      <dsp:nvSpPr>
        <dsp:cNvPr id="0" name=""/>
        <dsp:cNvSpPr/>
      </dsp:nvSpPr>
      <dsp:spPr>
        <a:xfrm rot="5400000">
          <a:off x="4714184" y="1080530"/>
          <a:ext cx="586166" cy="6267602"/>
        </a:xfrm>
        <a:prstGeom prst="round2SameRect">
          <a:avLst/>
        </a:prstGeom>
        <a:solidFill>
          <a:srgbClr val="F3F8EE"/>
        </a:solidFill>
        <a:ln w="25400" cap="flat" cmpd="sng" algn="ctr">
          <a:solidFill>
            <a:srgbClr val="00694E">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432" tIns="27432" rIns="27432" bIns="27432" numCol="1" spcCol="1270" anchor="ctr" anchorCtr="0">
          <a:noAutofit/>
        </a:bodyPr>
        <a:lstStyle/>
        <a:p>
          <a:pPr marL="57150" lvl="1" indent="-57150" algn="l" defTabSz="488950">
            <a:lnSpc>
              <a:spcPct val="90000"/>
            </a:lnSpc>
            <a:spcBef>
              <a:spcPct val="0"/>
            </a:spcBef>
            <a:spcAft>
              <a:spcPts val="200"/>
            </a:spcAft>
            <a:buChar char="••"/>
          </a:pPr>
          <a:r>
            <a:rPr lang="en-US" sz="1100" kern="1200" dirty="0" smtClean="0"/>
            <a:t>Interacts directly with department’s client base to provide information, services, products or materials. Uses specialized knowledge to answer questions, provide guidance, and troubleshoot problems. Performs transactional activities, often in fast-paced, high-volume situations, to carry-out the department’s work.</a:t>
          </a:r>
          <a:endParaRPr lang="en-US" sz="1100" kern="1200" dirty="0"/>
        </a:p>
      </dsp:txBody>
      <dsp:txXfrm rot="-5400000">
        <a:off x="1873466" y="3949862"/>
        <a:ext cx="6238988" cy="528938"/>
      </dsp:txXfrm>
    </dsp:sp>
    <dsp:sp modelId="{1DF899C9-44D8-471E-964E-003A61DD437E}">
      <dsp:nvSpPr>
        <dsp:cNvPr id="0" name=""/>
        <dsp:cNvSpPr/>
      </dsp:nvSpPr>
      <dsp:spPr>
        <a:xfrm>
          <a:off x="0" y="3847978"/>
          <a:ext cx="1873071" cy="732708"/>
        </a:xfrm>
        <a:prstGeom prst="roundRect">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Service  Providers</a:t>
          </a:r>
          <a:endParaRPr lang="en-US" sz="1800" b="1" kern="1200" dirty="0"/>
        </a:p>
      </dsp:txBody>
      <dsp:txXfrm>
        <a:off x="35768" y="3883746"/>
        <a:ext cx="1801535" cy="6611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EDF8B-ABC4-402B-A390-D53675BB3F83}">
      <dsp:nvSpPr>
        <dsp:cNvPr id="0" name=""/>
        <dsp:cNvSpPr/>
      </dsp:nvSpPr>
      <dsp:spPr>
        <a:xfrm>
          <a:off x="0" y="632462"/>
          <a:ext cx="1699075" cy="1019445"/>
        </a:xfrm>
        <a:prstGeom prst="rect">
          <a:avLst/>
        </a:prstGeom>
        <a:solidFill>
          <a:srgbClr val="C0143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Leadership</a:t>
          </a:r>
          <a:endParaRPr lang="en-US" sz="1800" kern="1200" dirty="0"/>
        </a:p>
      </dsp:txBody>
      <dsp:txXfrm>
        <a:off x="0" y="632462"/>
        <a:ext cx="1699075" cy="1019445"/>
      </dsp:txXfrm>
    </dsp:sp>
    <dsp:sp modelId="{D0C52167-E851-4F12-B8A4-BBA28DDE21C2}">
      <dsp:nvSpPr>
        <dsp:cNvPr id="0" name=""/>
        <dsp:cNvSpPr/>
      </dsp:nvSpPr>
      <dsp:spPr>
        <a:xfrm>
          <a:off x="1868982" y="632462"/>
          <a:ext cx="1699075" cy="1019445"/>
        </a:xfrm>
        <a:prstGeom prst="rect">
          <a:avLst/>
        </a:prstGeom>
        <a:solidFill>
          <a:srgbClr val="EF82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Relationships</a:t>
          </a:r>
          <a:endParaRPr lang="en-US" sz="1800" kern="1200" dirty="0"/>
        </a:p>
      </dsp:txBody>
      <dsp:txXfrm>
        <a:off x="1868982" y="632462"/>
        <a:ext cx="1699075" cy="1019445"/>
      </dsp:txXfrm>
    </dsp:sp>
    <dsp:sp modelId="{273FC9B1-DAA8-4566-B3E6-6D2CDA223D65}">
      <dsp:nvSpPr>
        <dsp:cNvPr id="0" name=""/>
        <dsp:cNvSpPr/>
      </dsp:nvSpPr>
      <dsp:spPr>
        <a:xfrm>
          <a:off x="3737965" y="632462"/>
          <a:ext cx="1699075" cy="1019445"/>
        </a:xfrm>
        <a:prstGeom prst="rect">
          <a:avLst/>
        </a:prstGeom>
        <a:solidFill>
          <a:srgbClr val="F4AA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Communication</a:t>
          </a:r>
          <a:endParaRPr lang="en-US" sz="1800" kern="1200" dirty="0"/>
        </a:p>
      </dsp:txBody>
      <dsp:txXfrm>
        <a:off x="3737965" y="632462"/>
        <a:ext cx="1699075" cy="1019445"/>
      </dsp:txXfrm>
    </dsp:sp>
    <dsp:sp modelId="{18B2A19B-CEE6-41C0-A1B7-A3D392080A21}">
      <dsp:nvSpPr>
        <dsp:cNvPr id="0" name=""/>
        <dsp:cNvSpPr/>
      </dsp:nvSpPr>
      <dsp:spPr>
        <a:xfrm>
          <a:off x="0" y="1821815"/>
          <a:ext cx="1699075" cy="1019445"/>
        </a:xfrm>
        <a:prstGeom prst="rect">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Planning &amp; Managing Work</a:t>
          </a:r>
          <a:endParaRPr lang="en-US" sz="1800" kern="1200" dirty="0"/>
        </a:p>
      </dsp:txBody>
      <dsp:txXfrm>
        <a:off x="0" y="1821815"/>
        <a:ext cx="1699075" cy="1019445"/>
      </dsp:txXfrm>
    </dsp:sp>
    <dsp:sp modelId="{7BBD5A23-76C0-45E5-9823-6350980A7993}">
      <dsp:nvSpPr>
        <dsp:cNvPr id="0" name=""/>
        <dsp:cNvSpPr/>
      </dsp:nvSpPr>
      <dsp:spPr>
        <a:xfrm>
          <a:off x="1868982" y="1821815"/>
          <a:ext cx="1699075" cy="1019445"/>
        </a:xfrm>
        <a:prstGeom prst="rect">
          <a:avLst/>
        </a:prstGeom>
        <a:solidFill>
          <a:srgbClr val="69913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Analyzing Information</a:t>
          </a:r>
          <a:endParaRPr lang="en-US" sz="1800" kern="1200" dirty="0"/>
        </a:p>
      </dsp:txBody>
      <dsp:txXfrm>
        <a:off x="1868982" y="1821815"/>
        <a:ext cx="1699075" cy="1019445"/>
      </dsp:txXfrm>
    </dsp:sp>
    <dsp:sp modelId="{8F659D1F-F0F8-4078-B97A-1CEDD6233388}">
      <dsp:nvSpPr>
        <dsp:cNvPr id="0" name=""/>
        <dsp:cNvSpPr/>
      </dsp:nvSpPr>
      <dsp:spPr>
        <a:xfrm>
          <a:off x="3737965" y="1821815"/>
          <a:ext cx="1699075" cy="1019445"/>
        </a:xfrm>
        <a:prstGeom prst="rect">
          <a:avLst/>
        </a:prstGeom>
        <a:solidFill>
          <a:srgbClr val="0073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Flexibility &amp; Creativity</a:t>
          </a:r>
          <a:endParaRPr lang="en-US" sz="1800" kern="1200" dirty="0"/>
        </a:p>
      </dsp:txBody>
      <dsp:txXfrm>
        <a:off x="3737965" y="1821815"/>
        <a:ext cx="1699075" cy="1019445"/>
      </dsp:txXfrm>
    </dsp:sp>
    <dsp:sp modelId="{E72C7E40-A173-4FCD-8A4D-67042E02F2B4}">
      <dsp:nvSpPr>
        <dsp:cNvPr id="0" name=""/>
        <dsp:cNvSpPr/>
      </dsp:nvSpPr>
      <dsp:spPr>
        <a:xfrm>
          <a:off x="0" y="3011168"/>
          <a:ext cx="1699075" cy="1019445"/>
        </a:xfrm>
        <a:prstGeom prst="rect">
          <a:avLst/>
        </a:prstGeom>
        <a:solidFill>
          <a:srgbClr val="6EB4C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Personal Characteristics</a:t>
          </a:r>
          <a:endParaRPr lang="en-US" sz="1800" kern="1200" dirty="0"/>
        </a:p>
      </dsp:txBody>
      <dsp:txXfrm>
        <a:off x="0" y="3011168"/>
        <a:ext cx="1699075" cy="1019445"/>
      </dsp:txXfrm>
    </dsp:sp>
    <dsp:sp modelId="{883F4F09-2669-4485-B473-AD7C6DCCDBC5}">
      <dsp:nvSpPr>
        <dsp:cNvPr id="0" name=""/>
        <dsp:cNvSpPr/>
      </dsp:nvSpPr>
      <dsp:spPr>
        <a:xfrm>
          <a:off x="1868982" y="3011168"/>
          <a:ext cx="1699075" cy="1019445"/>
        </a:xfrm>
        <a:prstGeom prst="rect">
          <a:avLst/>
        </a:prstGeom>
        <a:solidFill>
          <a:srgbClr val="673B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Tools &amp; Technology</a:t>
          </a:r>
          <a:endParaRPr lang="en-US" sz="1800" kern="1200" dirty="0"/>
        </a:p>
      </dsp:txBody>
      <dsp:txXfrm>
        <a:off x="1868982" y="3011168"/>
        <a:ext cx="1699075" cy="1019445"/>
      </dsp:txXfrm>
    </dsp:sp>
    <dsp:sp modelId="{DD31979A-2A40-4D3C-BB38-5EB7FA5FA3B8}">
      <dsp:nvSpPr>
        <dsp:cNvPr id="0" name=""/>
        <dsp:cNvSpPr/>
      </dsp:nvSpPr>
      <dsp:spPr>
        <a:xfrm>
          <a:off x="3737965" y="3011168"/>
          <a:ext cx="1699075" cy="1019445"/>
        </a:xfrm>
        <a:prstGeom prst="rect">
          <a:avLst/>
        </a:prstGeom>
        <a:solidFill>
          <a:srgbClr val="776F6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Job-Specific Expertise</a:t>
          </a:r>
          <a:endParaRPr lang="en-US" sz="1800" kern="1200" dirty="0"/>
        </a:p>
      </dsp:txBody>
      <dsp:txXfrm>
        <a:off x="3737965" y="3011168"/>
        <a:ext cx="1699075" cy="10194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A81B3-92C8-42F6-AB03-A35D64E43F76}">
      <dsp:nvSpPr>
        <dsp:cNvPr id="0" name=""/>
        <dsp:cNvSpPr/>
      </dsp:nvSpPr>
      <dsp:spPr>
        <a:xfrm>
          <a:off x="45383" y="26075"/>
          <a:ext cx="5227022" cy="561250"/>
        </a:xfrm>
        <a:prstGeom prst="roundRect">
          <a:avLst>
            <a:gd name="adj" fmla="val 10000"/>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1. Change Network/CFAO</a:t>
          </a:r>
          <a:endParaRPr lang="en-US" sz="2400" b="1" kern="1200" dirty="0"/>
        </a:p>
      </dsp:txBody>
      <dsp:txXfrm>
        <a:off x="61821" y="42513"/>
        <a:ext cx="5194146" cy="528374"/>
      </dsp:txXfrm>
    </dsp:sp>
    <dsp:sp modelId="{A518BBFF-D363-4603-A063-53F2E04ED6B1}">
      <dsp:nvSpPr>
        <dsp:cNvPr id="0" name=""/>
        <dsp:cNvSpPr/>
      </dsp:nvSpPr>
      <dsp:spPr>
        <a:xfrm rot="5384089">
          <a:off x="2564200" y="589829"/>
          <a:ext cx="193179" cy="252562"/>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2584887" y="619520"/>
        <a:ext cx="151538" cy="135225"/>
      </dsp:txXfrm>
    </dsp:sp>
    <dsp:sp modelId="{363033B2-CFEE-4352-BB16-651DEA9FCD33}">
      <dsp:nvSpPr>
        <dsp:cNvPr id="0" name=""/>
        <dsp:cNvSpPr/>
      </dsp:nvSpPr>
      <dsp:spPr>
        <a:xfrm>
          <a:off x="0" y="844895"/>
          <a:ext cx="5325369" cy="561250"/>
        </a:xfrm>
        <a:prstGeom prst="roundRect">
          <a:avLst>
            <a:gd name="adj" fmla="val 10000"/>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2. FCC (OIT/ESC)</a:t>
          </a:r>
          <a:endParaRPr lang="en-US" sz="2400" b="1" kern="1200" dirty="0"/>
        </a:p>
      </dsp:txBody>
      <dsp:txXfrm>
        <a:off x="16438" y="861333"/>
        <a:ext cx="5292493" cy="528374"/>
      </dsp:txXfrm>
    </dsp:sp>
    <dsp:sp modelId="{7FF45620-3A09-47E0-B841-0592DEC7BE65}">
      <dsp:nvSpPr>
        <dsp:cNvPr id="0" name=""/>
        <dsp:cNvSpPr/>
      </dsp:nvSpPr>
      <dsp:spPr>
        <a:xfrm rot="5400000">
          <a:off x="2557449" y="1420177"/>
          <a:ext cx="210469" cy="252562"/>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2586915" y="1441224"/>
        <a:ext cx="151538" cy="147328"/>
      </dsp:txXfrm>
    </dsp:sp>
    <dsp:sp modelId="{A9F7D9F2-973D-462E-A02E-6C7CBA1B9B2C}">
      <dsp:nvSpPr>
        <dsp:cNvPr id="0" name=""/>
        <dsp:cNvSpPr/>
      </dsp:nvSpPr>
      <dsp:spPr>
        <a:xfrm>
          <a:off x="18288" y="1686771"/>
          <a:ext cx="5288791" cy="561250"/>
        </a:xfrm>
        <a:prstGeom prst="roundRect">
          <a:avLst>
            <a:gd name="adj" fmla="val 10000"/>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3. Tier 2  </a:t>
          </a:r>
        </a:p>
      </dsp:txBody>
      <dsp:txXfrm>
        <a:off x="34726" y="1703209"/>
        <a:ext cx="5255915" cy="528374"/>
      </dsp:txXfrm>
    </dsp:sp>
    <dsp:sp modelId="{50196A70-08CB-4664-927B-61B0F15A6F38}">
      <dsp:nvSpPr>
        <dsp:cNvPr id="0" name=""/>
        <dsp:cNvSpPr/>
      </dsp:nvSpPr>
      <dsp:spPr>
        <a:xfrm rot="5400000">
          <a:off x="2557449" y="2262053"/>
          <a:ext cx="210469" cy="252562"/>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2586915" y="2283100"/>
        <a:ext cx="151538" cy="147328"/>
      </dsp:txXfrm>
    </dsp:sp>
    <dsp:sp modelId="{DC1BE6D0-912E-4631-BC99-4F4A86E19E82}">
      <dsp:nvSpPr>
        <dsp:cNvPr id="0" name=""/>
        <dsp:cNvSpPr/>
      </dsp:nvSpPr>
      <dsp:spPr>
        <a:xfrm>
          <a:off x="-52963" y="2528648"/>
          <a:ext cx="5431295" cy="561250"/>
        </a:xfrm>
        <a:prstGeom prst="roundRect">
          <a:avLst>
            <a:gd name="adj" fmla="val 10000"/>
          </a:avLst>
        </a:prstGeom>
        <a:solidFill>
          <a:srgbClr val="00694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4. Tier 3 </a:t>
          </a:r>
        </a:p>
      </dsp:txBody>
      <dsp:txXfrm>
        <a:off x="-36525" y="2545086"/>
        <a:ext cx="5398419" cy="52837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F16EB-AAD4-4EC0-A447-1C7D81682812}" type="datetimeFigureOut">
              <a:rPr lang="en-US" smtClean="0"/>
              <a:t>12/8/2017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60961-7EAA-413A-A2BD-34163A23A5A5}" type="slidenum">
              <a:rPr lang="en-US" smtClean="0"/>
              <a:t>‹#›</a:t>
            </a:fld>
            <a:endParaRPr lang="en-US"/>
          </a:p>
        </p:txBody>
      </p:sp>
    </p:spTree>
    <p:extLst>
      <p:ext uri="{BB962C8B-B14F-4D97-AF65-F5344CB8AC3E}">
        <p14:creationId xmlns:p14="http://schemas.microsoft.com/office/powerpoint/2010/main" val="23262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B60961-7EAA-413A-A2BD-34163A23A5A5}" type="slidenum">
              <a:rPr lang="en-US" smtClean="0"/>
              <a:t>46</a:t>
            </a:fld>
            <a:endParaRPr lang="en-US"/>
          </a:p>
        </p:txBody>
      </p:sp>
    </p:spTree>
    <p:extLst>
      <p:ext uri="{BB962C8B-B14F-4D97-AF65-F5344CB8AC3E}">
        <p14:creationId xmlns:p14="http://schemas.microsoft.com/office/powerpoint/2010/main" val="74296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492">
              <a:defRPr/>
            </a:pPr>
            <a:r>
              <a:rPr lang="en-US" dirty="0" smtClean="0"/>
              <a:t>Different people will have access</a:t>
            </a:r>
            <a:r>
              <a:rPr lang="en-US" baseline="0" dirty="0" smtClean="0"/>
              <a:t> to different DB. For example, some people will have access to EM or Bursar DB, others will not. That is 100% OKAY.</a:t>
            </a:r>
            <a:endParaRPr lang="en-US" dirty="0" smtClean="0"/>
          </a:p>
          <a:p>
            <a:pPr defTabSz="925492">
              <a:defRPr/>
            </a:pPr>
            <a:endParaRPr lang="en-US" dirty="0" smtClean="0"/>
          </a:p>
          <a:p>
            <a:pPr defTabSz="925492">
              <a:defRPr/>
            </a:pPr>
            <a:r>
              <a:rPr lang="en-US" dirty="0" smtClean="0"/>
              <a:t>Access to GL General and Grants General will follow the existing GL and Projects access. All</a:t>
            </a:r>
            <a:r>
              <a:rPr lang="en-US" baseline="0" dirty="0" smtClean="0"/>
              <a:t> Faculty and Staff</a:t>
            </a:r>
            <a:r>
              <a:rPr lang="en-US" dirty="0" smtClean="0"/>
              <a:t> will have access to Finance Lookups.  NOTE: Some of the Dashboard</a:t>
            </a:r>
            <a:r>
              <a:rPr lang="en-US" baseline="0" dirty="0" smtClean="0"/>
              <a:t> Pages are on multiple Dashboards.</a:t>
            </a:r>
            <a:endParaRPr lang="en-US" dirty="0"/>
          </a:p>
        </p:txBody>
      </p:sp>
      <p:sp>
        <p:nvSpPr>
          <p:cNvPr id="4" name="Slide Number Placeholder 3"/>
          <p:cNvSpPr>
            <a:spLocks noGrp="1"/>
          </p:cNvSpPr>
          <p:nvPr>
            <p:ph type="sldNum" sz="quarter" idx="10"/>
          </p:nvPr>
        </p:nvSpPr>
        <p:spPr/>
        <p:txBody>
          <a:bodyPr/>
          <a:lstStyle/>
          <a:p>
            <a:fld id="{EBB60961-7EAA-413A-A2BD-34163A23A5A5}" type="slidenum">
              <a:rPr lang="en-US" smtClean="0"/>
              <a:t>50</a:t>
            </a:fld>
            <a:endParaRPr lang="en-US" dirty="0"/>
          </a:p>
        </p:txBody>
      </p:sp>
    </p:spTree>
    <p:extLst>
      <p:ext uri="{BB962C8B-B14F-4D97-AF65-F5344CB8AC3E}">
        <p14:creationId xmlns:p14="http://schemas.microsoft.com/office/powerpoint/2010/main" val="283044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0"/>
            <a:ext cx="9144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866349471"/>
      </p:ext>
    </p:extLst>
  </p:cSld>
  <p:clrMapOvr>
    <a:masterClrMapping/>
  </p:clrMapOvr>
  <p:extLst mod="1">
    <p:ext uri="{DCECCB84-F9BA-43D5-87BE-67443E8EF086}">
      <p15:sldGuideLst xmlns:p15="http://schemas.microsoft.com/office/powerpoint/2012/main">
        <p15:guide id="1" orient="horz" pos="4200" userDrawn="1">
          <p15:clr>
            <a:srgbClr val="FBAE40"/>
          </p15:clr>
        </p15:guide>
        <p15:guide id="2" pos="29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94755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8961120" y="0"/>
            <a:ext cx="182880" cy="685800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7031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AEE65B7-3897-4CE5-B7B1-A5D4B41F2A2E}" type="datetime1">
              <a:rPr lang="en-US" altLang="en-US">
                <a:solidFill>
                  <a:prstClr val="black"/>
                </a:solidFill>
                <a:ea typeface="MS PGothic" panose="020B0600070205080204" pitchFamily="34" charset="-128"/>
              </a:rPr>
              <a:pPr>
                <a:defRPr/>
              </a:pPr>
              <a:t>12/8/2017</a:t>
            </a:fld>
            <a:endParaRPr lang="en-US" altLang="en-US">
              <a:solidFill>
                <a:prstClr val="black"/>
              </a:solidFill>
              <a:ea typeface="MS PGothic" panose="020B0600070205080204"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solidFill>
                <a:prstClr val="black"/>
              </a:solidFill>
              <a:ea typeface="MS PGothic" panose="020B0600070205080204" pitchFamily="34" charset="-128"/>
            </a:endParaRPr>
          </a:p>
        </p:txBody>
      </p:sp>
      <p:sp>
        <p:nvSpPr>
          <p:cNvPr id="6" name="Slide Number Placeholder 5"/>
          <p:cNvSpPr>
            <a:spLocks noGrp="1"/>
          </p:cNvSpPr>
          <p:nvPr>
            <p:ph type="sldNum" sz="quarter" idx="12"/>
          </p:nvPr>
        </p:nvSpPr>
        <p:spPr>
          <a:xfrm>
            <a:off x="7239000" y="6553200"/>
            <a:ext cx="1905000" cy="457200"/>
          </a:xfrm>
          <a:prstGeom prst="rect">
            <a:avLst/>
          </a:prstGeom>
        </p:spPr>
        <p:txBody>
          <a:bodyPr/>
          <a:lstStyle>
            <a:lvl1pPr>
              <a:defRPr/>
            </a:lvl1pPr>
          </a:lstStyle>
          <a:p>
            <a:pPr>
              <a:defRPr/>
            </a:pPr>
            <a:fld id="{B9BD7900-9147-4A2D-8480-FB0C9D724284}"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85208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3344" y="365126"/>
            <a:ext cx="7886700" cy="1325563"/>
          </a:xfrm>
        </p:spPr>
        <p:txBody>
          <a:bodyPr>
            <a:normAutofit/>
          </a:bodyPr>
          <a:lstStyle>
            <a:lvl1pPr>
              <a:defRPr sz="4000" b="1">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279999226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776F6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8" name="Slide Number Placeholder 5"/>
          <p:cNvSpPr txBox="1">
            <a:spLocks/>
          </p:cNvSpPr>
          <p:nvPr userDrawn="1"/>
        </p:nvSpPr>
        <p:spPr>
          <a:xfrm>
            <a:off x="6047448" y="642926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rgbClr val="776F6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9" name="Rectangle 8"/>
          <p:cNvSpPr/>
          <p:nvPr userDrawn="1"/>
        </p:nvSpPr>
        <p:spPr>
          <a:xfrm>
            <a:off x="0" y="0"/>
            <a:ext cx="9144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12691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750319"/>
            <a:ext cx="38862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750319"/>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10" name="Title 1"/>
          <p:cNvSpPr>
            <a:spLocks noGrp="1"/>
          </p:cNvSpPr>
          <p:nvPr>
            <p:ph type="title"/>
          </p:nvPr>
        </p:nvSpPr>
        <p:spPr>
          <a:xfrm>
            <a:off x="553344" y="365126"/>
            <a:ext cx="7886700" cy="1325563"/>
          </a:xfrm>
        </p:spPr>
        <p:txBody>
          <a:bodyPr>
            <a:normAutofit/>
          </a:bodyPr>
          <a:lstStyle>
            <a:lvl1pPr>
              <a:defRPr sz="4000" b="1">
                <a:solidFill>
                  <a:srgbClr val="00694E"/>
                </a:solidFill>
                <a:latin typeface="Californian FB" panose="0207040306080B030204"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65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solidFill>
            <a:srgbClr val="00694E"/>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a:solidFill>
            <a:srgbClr val="00694E"/>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553344" y="365126"/>
            <a:ext cx="7886700" cy="1325563"/>
          </a:xfrm>
        </p:spPr>
        <p:txBody>
          <a:bodyPr>
            <a:normAutofit/>
          </a:bodyPr>
          <a:lstStyle>
            <a:lvl1pPr>
              <a:defRPr sz="4000" b="1">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14" name="Rectangle 13"/>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010040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53617"/>
            <a:ext cx="7886700" cy="1325563"/>
          </a:xfrm>
        </p:spPr>
        <p:txBody>
          <a:bodyPr/>
          <a:lstStyle>
            <a:lvl1pPr>
              <a:defRPr>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10" name="Rectangle 9"/>
          <p:cNvSpPr/>
          <p:nvPr userDrawn="1"/>
        </p:nvSpPr>
        <p:spPr>
          <a:xfrm>
            <a:off x="0" y="0"/>
            <a:ext cx="9144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245363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256399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solidFill>
            <a:srgbClr val="00694E"/>
          </a:solidFill>
        </p:spPr>
        <p:txBody>
          <a:bodyPr anchor="b"/>
          <a:lstStyle>
            <a:lvl1pP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73903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solidFill>
            <a:srgbClr val="00694E"/>
          </a:solidFill>
        </p:spPr>
        <p:txBody>
          <a:bodyPr anchor="b"/>
          <a:lstStyle>
            <a:lvl1pPr>
              <a:defRPr sz="3200">
                <a:solidFill>
                  <a:schemeClr val="bg1"/>
                </a:solidFill>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7471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p:nvPr userDrawn="1"/>
        </p:nvPicPr>
        <p:blipFill>
          <a:blip r:embed="rId14" cstate="print">
            <a:extLst>
              <a:ext uri="{28A0092B-C50C-407E-A947-70E740481C1C}">
                <a14:useLocalDpi xmlns:a14="http://schemas.microsoft.com/office/drawing/2010/main" val="0"/>
              </a:ext>
            </a:extLst>
          </a:blip>
          <a:stretch>
            <a:fillRect/>
          </a:stretch>
        </p:blipFill>
        <p:spPr>
          <a:xfrm>
            <a:off x="282421" y="5983988"/>
            <a:ext cx="2626995" cy="714375"/>
          </a:xfrm>
          <a:prstGeom prst="rect">
            <a:avLst/>
          </a:prstGeom>
          <a:ln>
            <a:noFill/>
          </a:ln>
          <a:effectLst/>
        </p:spPr>
      </p:pic>
      <p:sp>
        <p:nvSpPr>
          <p:cNvPr id="8" name="Slide Number Placeholder 5"/>
          <p:cNvSpPr txBox="1">
            <a:spLocks/>
          </p:cNvSpPr>
          <p:nvPr userDrawn="1"/>
        </p:nvSpPr>
        <p:spPr>
          <a:xfrm>
            <a:off x="6047448" y="642926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rgbClr val="776F6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9AE96C-178F-4579-987E-146274CDF160}" type="slidenum">
              <a:rPr lang="en-US" smtClean="0"/>
              <a:pPr/>
              <a:t>‹#›</a:t>
            </a:fld>
            <a:endParaRPr lang="en-US" dirty="0"/>
          </a:p>
        </p:txBody>
      </p:sp>
    </p:spTree>
    <p:extLst>
      <p:ext uri="{BB962C8B-B14F-4D97-AF65-F5344CB8AC3E}">
        <p14:creationId xmlns:p14="http://schemas.microsoft.com/office/powerpoint/2010/main" val="1601359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broughtk@ohio.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verifyos.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fialko@ohio.ed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mangen@ohio.edu" TargetMode="External"/><Relationship Id="rId2" Type="http://schemas.openxmlformats.org/officeDocument/2006/relationships/hyperlink" Target="mailto:davisa6@ohio.edu" TargetMode="External"/><Relationship Id="rId1" Type="http://schemas.openxmlformats.org/officeDocument/2006/relationships/slideLayout" Target="../slideLayouts/slideLayout2.xml"/><Relationship Id="rId4" Type="http://schemas.openxmlformats.org/officeDocument/2006/relationships/hyperlink" Target="mailto:professionaldevelopment@ohio.edu"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ohio.edu/hr/payroll/payroll_calendar.cf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driggsb@ohio.edu"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www.ohio.edu/finance/capital-projects/project-initiation-guidance"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ebapps.ohio.edu/mailbarcode/" TargetMode="External"/><Relationship Id="rId2" Type="http://schemas.openxmlformats.org/officeDocument/2006/relationships/hyperlink" Target="https://obiprd.oit.ohio.edu/"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8.xml.rels><?xml version="1.0" encoding="UTF-8" standalone="yes"?>
<Relationships xmlns="http://schemas.openxmlformats.org/package/2006/relationships"><Relationship Id="rId3" Type="http://schemas.openxmlformats.org/officeDocument/2006/relationships/hyperlink" Target="mailto:COA@ohio.edu" TargetMode="External"/><Relationship Id="rId2" Type="http://schemas.openxmlformats.org/officeDocument/2006/relationships/hyperlink" Target="https://www.ohio.edu/finance/coa/"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378878"/>
            <a:ext cx="7886700" cy="2852737"/>
          </a:xfrm>
        </p:spPr>
        <p:txBody>
          <a:bodyPr/>
          <a:lstStyle/>
          <a:p>
            <a:pPr algn="r"/>
            <a:r>
              <a:rPr lang="en-US" dirty="0" smtClean="0"/>
              <a:t>Business Forum</a:t>
            </a:r>
            <a:endParaRPr lang="en-US" dirty="0"/>
          </a:p>
        </p:txBody>
      </p:sp>
      <p:sp>
        <p:nvSpPr>
          <p:cNvPr id="4" name="Subtitle 2"/>
          <p:cNvSpPr txBox="1">
            <a:spLocks/>
          </p:cNvSpPr>
          <p:nvPr/>
        </p:nvSpPr>
        <p:spPr>
          <a:xfrm>
            <a:off x="1640984" y="3440672"/>
            <a:ext cx="6821694"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776F67"/>
                </a:solidFill>
                <a:latin typeface="+mn-lt"/>
                <a:ea typeface="+mn-ea"/>
                <a:cs typeface="+mn-cs"/>
              </a:defRPr>
            </a:lvl1pPr>
            <a:lvl2pPr marL="457178"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smtClean="0"/>
              <a:t>Thursday, December 7, 2017</a:t>
            </a:r>
          </a:p>
          <a:p>
            <a:pPr algn="r"/>
            <a:r>
              <a:rPr lang="en-US" dirty="0" smtClean="0"/>
              <a:t>Baker University Center 240</a:t>
            </a:r>
            <a:endParaRPr lang="en-US" dirty="0"/>
          </a:p>
        </p:txBody>
      </p:sp>
    </p:spTree>
    <p:extLst>
      <p:ext uri="{BB962C8B-B14F-4D97-AF65-F5344CB8AC3E}">
        <p14:creationId xmlns:p14="http://schemas.microsoft.com/office/powerpoint/2010/main" val="562769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59467" y="1371601"/>
            <a:ext cx="7247467" cy="4876799"/>
          </a:xfrm>
          <a:prstGeom prst="rect">
            <a:avLst/>
          </a:prstGeom>
        </p:spPr>
      </p:pic>
      <p:sp>
        <p:nvSpPr>
          <p:cNvPr id="5" name="Title 1"/>
          <p:cNvSpPr>
            <a:spLocks noGrp="1"/>
          </p:cNvSpPr>
          <p:nvPr>
            <p:ph type="title"/>
          </p:nvPr>
        </p:nvSpPr>
        <p:spPr>
          <a:xfrm>
            <a:off x="553343" y="365126"/>
            <a:ext cx="8099589" cy="1325563"/>
          </a:xfrm>
        </p:spPr>
        <p:txBody>
          <a:bodyPr/>
          <a:lstStyle/>
          <a:p>
            <a:r>
              <a:rPr lang="en-US" dirty="0" smtClean="0"/>
              <a:t>Service Level Agreement - Custodial </a:t>
            </a:r>
            <a:endParaRPr lang="en-US" dirty="0"/>
          </a:p>
        </p:txBody>
      </p:sp>
    </p:spTree>
    <p:extLst>
      <p:ext uri="{BB962C8B-B14F-4D97-AF65-F5344CB8AC3E}">
        <p14:creationId xmlns:p14="http://schemas.microsoft.com/office/powerpoint/2010/main" val="2827776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Level Agreement – M&amp;O</a:t>
            </a:r>
            <a:endParaRPr lang="en-US" dirty="0"/>
          </a:p>
        </p:txBody>
      </p:sp>
      <p:pic>
        <p:nvPicPr>
          <p:cNvPr id="4" name="Picture 3"/>
          <p:cNvPicPr>
            <a:picLocks noChangeAspect="1"/>
          </p:cNvPicPr>
          <p:nvPr/>
        </p:nvPicPr>
        <p:blipFill>
          <a:blip r:embed="rId2"/>
          <a:stretch>
            <a:fillRect/>
          </a:stretch>
        </p:blipFill>
        <p:spPr>
          <a:xfrm>
            <a:off x="982133" y="1288489"/>
            <a:ext cx="7941734" cy="4910498"/>
          </a:xfrm>
          <a:prstGeom prst="rect">
            <a:avLst/>
          </a:prstGeom>
        </p:spPr>
      </p:pic>
    </p:spTree>
    <p:extLst>
      <p:ext uri="{BB962C8B-B14F-4D97-AF65-F5344CB8AC3E}">
        <p14:creationId xmlns:p14="http://schemas.microsoft.com/office/powerpoint/2010/main" val="3377526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3344" y="1690689"/>
            <a:ext cx="8195562" cy="4274063"/>
          </a:xfrm>
          <a:prstGeom prst="rect">
            <a:avLst/>
          </a:prstGeom>
        </p:spPr>
      </p:pic>
      <p:sp>
        <p:nvSpPr>
          <p:cNvPr id="5" name="Title 1"/>
          <p:cNvSpPr>
            <a:spLocks noGrp="1"/>
          </p:cNvSpPr>
          <p:nvPr>
            <p:ph type="title"/>
          </p:nvPr>
        </p:nvSpPr>
        <p:spPr>
          <a:xfrm>
            <a:off x="553344" y="365126"/>
            <a:ext cx="7886700" cy="1325563"/>
          </a:xfrm>
        </p:spPr>
        <p:txBody>
          <a:bodyPr/>
          <a:lstStyle/>
          <a:p>
            <a:r>
              <a:rPr lang="en-US" dirty="0" smtClean="0"/>
              <a:t>Service Level Agreement – M&amp;O</a:t>
            </a:r>
            <a:endParaRPr lang="en-US" dirty="0"/>
          </a:p>
        </p:txBody>
      </p:sp>
    </p:spTree>
    <p:extLst>
      <p:ext uri="{BB962C8B-B14F-4D97-AF65-F5344CB8AC3E}">
        <p14:creationId xmlns:p14="http://schemas.microsoft.com/office/powerpoint/2010/main" val="2143791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237392"/>
            <a:ext cx="7886700" cy="1239717"/>
          </a:xfrm>
        </p:spPr>
        <p:txBody>
          <a:bodyPr>
            <a:normAutofit/>
          </a:bodyPr>
          <a:lstStyle/>
          <a:p>
            <a:r>
              <a:rPr lang="en-US" dirty="0"/>
              <a:t>Service Level Agreement – </a:t>
            </a:r>
            <a:r>
              <a:rPr lang="en-US" dirty="0" smtClean="0"/>
              <a:t>Grounds Maintenance</a:t>
            </a:r>
            <a:endParaRPr lang="en-US" dirty="0"/>
          </a:p>
        </p:txBody>
      </p:sp>
      <p:sp>
        <p:nvSpPr>
          <p:cNvPr id="4" name="Content Placeholder 2"/>
          <p:cNvSpPr>
            <a:spLocks noGrp="1"/>
          </p:cNvSpPr>
          <p:nvPr>
            <p:ph idx="1"/>
          </p:nvPr>
        </p:nvSpPr>
        <p:spPr>
          <a:xfrm>
            <a:off x="628649" y="1406769"/>
            <a:ext cx="8198827" cy="4748368"/>
          </a:xfrm>
        </p:spPr>
        <p:txBody>
          <a:bodyPr>
            <a:normAutofit fontScale="55000" lnSpcReduction="20000"/>
          </a:bodyPr>
          <a:lstStyle/>
          <a:p>
            <a:r>
              <a:rPr lang="en-US" sz="2900" dirty="0" smtClean="0"/>
              <a:t>Grounds </a:t>
            </a:r>
            <a:r>
              <a:rPr lang="en-US" sz="2900" dirty="0"/>
              <a:t>Services provide a variety of outdoor maintenance services. Primary duties include</a:t>
            </a:r>
            <a:r>
              <a:rPr lang="en-US" sz="2900" dirty="0" smtClean="0"/>
              <a:t>:</a:t>
            </a:r>
            <a:endParaRPr lang="en-US" dirty="0"/>
          </a:p>
          <a:p>
            <a:pPr lvl="1"/>
            <a:r>
              <a:rPr lang="en-US" sz="2500" dirty="0"/>
              <a:t>Turf </a:t>
            </a:r>
            <a:r>
              <a:rPr lang="en-US" sz="2500" dirty="0" smtClean="0"/>
              <a:t>Maintenance-periodic </a:t>
            </a:r>
            <a:r>
              <a:rPr lang="en-US" sz="2500" dirty="0"/>
              <a:t>mowing as necessary to maintain grass at 4” or </a:t>
            </a:r>
            <a:r>
              <a:rPr lang="en-US" sz="2500" dirty="0" smtClean="0"/>
              <a:t>below</a:t>
            </a:r>
            <a:br>
              <a:rPr lang="en-US" sz="2500" dirty="0" smtClean="0"/>
            </a:br>
            <a:r>
              <a:rPr lang="en-US" sz="2500" dirty="0" smtClean="0"/>
              <a:t>Damage </a:t>
            </a:r>
            <a:r>
              <a:rPr lang="en-US" sz="2500" dirty="0"/>
              <a:t>repair due to snow </a:t>
            </a:r>
            <a:r>
              <a:rPr lang="en-US" sz="2500" dirty="0" smtClean="0"/>
              <a:t>removal</a:t>
            </a:r>
            <a:br>
              <a:rPr lang="en-US" sz="2500" dirty="0" smtClean="0"/>
            </a:br>
            <a:r>
              <a:rPr lang="en-US" sz="2500" dirty="0" smtClean="0"/>
              <a:t>Leaf </a:t>
            </a:r>
            <a:r>
              <a:rPr lang="en-US" sz="2500" dirty="0"/>
              <a:t>removal per seasonal </a:t>
            </a:r>
            <a:r>
              <a:rPr lang="en-US" sz="2500" dirty="0" smtClean="0"/>
              <a:t>demands</a:t>
            </a:r>
            <a:endParaRPr lang="en-US" sz="2500" dirty="0"/>
          </a:p>
          <a:p>
            <a:pPr lvl="1"/>
            <a:r>
              <a:rPr lang="en-US" sz="2500" dirty="0"/>
              <a:t>Shrubbery/Woody </a:t>
            </a:r>
            <a:r>
              <a:rPr lang="en-US" sz="2500" dirty="0" smtClean="0"/>
              <a:t>Material-annual </a:t>
            </a:r>
            <a:r>
              <a:rPr lang="en-US" sz="2500" dirty="0"/>
              <a:t>trimming/pruning to maintain shape and removal of dead </a:t>
            </a:r>
            <a:r>
              <a:rPr lang="en-US" sz="2500" dirty="0" smtClean="0"/>
              <a:t>material</a:t>
            </a:r>
            <a:br>
              <a:rPr lang="en-US" sz="2500" dirty="0" smtClean="0"/>
            </a:br>
            <a:r>
              <a:rPr lang="en-US" sz="2500" dirty="0" smtClean="0"/>
              <a:t>Mulch </a:t>
            </a:r>
            <a:r>
              <a:rPr lang="en-US" sz="2500" dirty="0"/>
              <a:t>renewal once every 3 </a:t>
            </a:r>
            <a:r>
              <a:rPr lang="en-US" sz="2500" dirty="0" smtClean="0"/>
              <a:t>years</a:t>
            </a:r>
            <a:br>
              <a:rPr lang="en-US" sz="2500" dirty="0" smtClean="0"/>
            </a:br>
            <a:r>
              <a:rPr lang="en-US" sz="2500" dirty="0" smtClean="0"/>
              <a:t>Weed </a:t>
            </a:r>
            <a:r>
              <a:rPr lang="en-US" sz="2500" dirty="0"/>
              <a:t>control/removal maintained </a:t>
            </a:r>
            <a:r>
              <a:rPr lang="en-US" sz="2500" dirty="0" smtClean="0"/>
              <a:t>seasonally</a:t>
            </a:r>
            <a:endParaRPr lang="en-US" sz="2500" dirty="0"/>
          </a:p>
          <a:p>
            <a:pPr lvl="1"/>
            <a:r>
              <a:rPr lang="en-US" sz="2500" dirty="0"/>
              <a:t>Tree Care-Tree evaluation, seasonal trimming/pruning to maintain shape and removal of dead </a:t>
            </a:r>
            <a:r>
              <a:rPr lang="en-US" sz="2500" dirty="0" smtClean="0"/>
              <a:t>material</a:t>
            </a:r>
            <a:br>
              <a:rPr lang="en-US" sz="2500" dirty="0" smtClean="0"/>
            </a:br>
            <a:r>
              <a:rPr lang="en-US" sz="2500" dirty="0" smtClean="0"/>
              <a:t>Hazardous </a:t>
            </a:r>
            <a:r>
              <a:rPr lang="en-US" sz="2500" dirty="0"/>
              <a:t>tree </a:t>
            </a:r>
            <a:r>
              <a:rPr lang="en-US" sz="2500" dirty="0" smtClean="0"/>
              <a:t>removal</a:t>
            </a:r>
            <a:br>
              <a:rPr lang="en-US" sz="2500" dirty="0" smtClean="0"/>
            </a:br>
            <a:r>
              <a:rPr lang="en-US" sz="2500" dirty="0" smtClean="0"/>
              <a:t>Tree planting Mulch </a:t>
            </a:r>
            <a:r>
              <a:rPr lang="en-US" sz="2500" dirty="0"/>
              <a:t>renewal once every 3 </a:t>
            </a:r>
            <a:r>
              <a:rPr lang="en-US" sz="2500" dirty="0" smtClean="0"/>
              <a:t>years</a:t>
            </a:r>
            <a:br>
              <a:rPr lang="en-US" sz="2500" dirty="0" smtClean="0"/>
            </a:br>
            <a:r>
              <a:rPr lang="en-US" sz="2500" dirty="0" smtClean="0"/>
              <a:t>Weed </a:t>
            </a:r>
            <a:r>
              <a:rPr lang="en-US" sz="2500" dirty="0"/>
              <a:t>control/removal maintained </a:t>
            </a:r>
            <a:r>
              <a:rPr lang="en-US" sz="2500" dirty="0" smtClean="0"/>
              <a:t>seasonally</a:t>
            </a:r>
            <a:endParaRPr lang="en-US" sz="2500" dirty="0"/>
          </a:p>
          <a:p>
            <a:pPr lvl="1"/>
            <a:r>
              <a:rPr lang="en-US" sz="2500" dirty="0"/>
              <a:t>Litter Collection-Litter pickup around building exterior and parking </a:t>
            </a:r>
            <a:r>
              <a:rPr lang="en-US" sz="2500" dirty="0" smtClean="0"/>
              <a:t>lots</a:t>
            </a:r>
            <a:endParaRPr lang="en-US" sz="2500" dirty="0"/>
          </a:p>
          <a:p>
            <a:pPr lvl="1"/>
            <a:r>
              <a:rPr lang="en-US" sz="2500" dirty="0"/>
              <a:t>Trash Removal-Removal of trash from exterior </a:t>
            </a:r>
            <a:r>
              <a:rPr lang="en-US" sz="2500" dirty="0" smtClean="0"/>
              <a:t>containers</a:t>
            </a:r>
            <a:endParaRPr lang="en-US" sz="2500" dirty="0"/>
          </a:p>
          <a:p>
            <a:pPr lvl="1"/>
            <a:r>
              <a:rPr lang="en-US" sz="2500" dirty="0"/>
              <a:t>Snow </a:t>
            </a:r>
            <a:r>
              <a:rPr lang="en-US" sz="2500" dirty="0" smtClean="0"/>
              <a:t>Removal-Roads</a:t>
            </a:r>
            <a:r>
              <a:rPr lang="en-US" sz="2500" dirty="0"/>
              <a:t>, Parking Lots and Sidewalks are cleared of snow and treated to prevent </a:t>
            </a:r>
            <a:r>
              <a:rPr lang="en-US" sz="2500" dirty="0" smtClean="0"/>
              <a:t>ice</a:t>
            </a:r>
          </a:p>
          <a:p>
            <a:pPr marL="457200" lvl="1" indent="0">
              <a:buNone/>
            </a:pPr>
            <a:endParaRPr lang="en-US" dirty="0"/>
          </a:p>
          <a:p>
            <a:r>
              <a:rPr lang="en-US" sz="2900" dirty="0"/>
              <a:t>Grounds Services provides a variety of reimbursable services. </a:t>
            </a:r>
            <a:r>
              <a:rPr lang="en-US" sz="2900" dirty="0" smtClean="0"/>
              <a:t>Examples include:</a:t>
            </a:r>
            <a:endParaRPr lang="en-US" dirty="0"/>
          </a:p>
          <a:p>
            <a:pPr lvl="1"/>
            <a:r>
              <a:rPr lang="en-US" sz="2500" dirty="0"/>
              <a:t>New/Upgrades/Renovations of landscape beds with annuals/perennials</a:t>
            </a:r>
          </a:p>
          <a:p>
            <a:pPr lvl="1"/>
            <a:r>
              <a:rPr lang="en-US" sz="2500" dirty="0"/>
              <a:t>Maintenance of New/Upgraded/Renovated landscape beds </a:t>
            </a:r>
          </a:p>
          <a:p>
            <a:pPr lvl="1"/>
            <a:r>
              <a:rPr lang="en-US" sz="2500" dirty="0"/>
              <a:t>Lawn Damage repair not related to snow removal</a:t>
            </a:r>
          </a:p>
          <a:p>
            <a:pPr lvl="1"/>
            <a:r>
              <a:rPr lang="en-US" sz="2500" dirty="0"/>
              <a:t>Special Event Services: trash collection, temporary landscapes</a:t>
            </a:r>
          </a:p>
          <a:p>
            <a:pPr lvl="1"/>
            <a:r>
              <a:rPr lang="en-US" sz="2500" dirty="0"/>
              <a:t>Construction/Renovation related repair and/or replacement of lawns, woody material, or </a:t>
            </a:r>
            <a:r>
              <a:rPr lang="en-US" sz="2500" dirty="0" smtClean="0"/>
              <a:t>trees</a:t>
            </a:r>
            <a:endParaRPr lang="en-US" sz="2500" dirty="0"/>
          </a:p>
        </p:txBody>
      </p:sp>
    </p:spTree>
    <p:extLst>
      <p:ext uri="{BB962C8B-B14F-4D97-AF65-F5344CB8AC3E}">
        <p14:creationId xmlns:p14="http://schemas.microsoft.com/office/powerpoint/2010/main" val="340540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Specific Examples</a:t>
            </a:r>
            <a:endParaRPr lang="en-US" dirty="0"/>
          </a:p>
        </p:txBody>
      </p:sp>
      <p:sp>
        <p:nvSpPr>
          <p:cNvPr id="3" name="Content Placeholder 2"/>
          <p:cNvSpPr>
            <a:spLocks noGrp="1"/>
          </p:cNvSpPr>
          <p:nvPr>
            <p:ph idx="1"/>
          </p:nvPr>
        </p:nvSpPr>
        <p:spPr/>
        <p:txBody>
          <a:bodyPr/>
          <a:lstStyle/>
          <a:p>
            <a:r>
              <a:rPr lang="en-US" dirty="0" smtClean="0"/>
              <a:t>Cleaning up venue after athletic event</a:t>
            </a:r>
          </a:p>
          <a:p>
            <a:r>
              <a:rPr lang="en-US" dirty="0" smtClean="0"/>
              <a:t>Department specific equipment</a:t>
            </a:r>
          </a:p>
          <a:p>
            <a:pPr lvl="1"/>
            <a:r>
              <a:rPr lang="en-US" dirty="0" smtClean="0"/>
              <a:t>Autoclave</a:t>
            </a:r>
          </a:p>
          <a:p>
            <a:pPr lvl="1"/>
            <a:endParaRPr lang="en-US" dirty="0"/>
          </a:p>
          <a:p>
            <a:r>
              <a:rPr lang="en-US" dirty="0" smtClean="0"/>
              <a:t>Department specific requirements</a:t>
            </a:r>
          </a:p>
          <a:p>
            <a:pPr lvl="1"/>
            <a:r>
              <a:rPr lang="en-US" dirty="0" smtClean="0"/>
              <a:t>More frequent cleaning</a:t>
            </a:r>
          </a:p>
          <a:p>
            <a:pPr lvl="1"/>
            <a:r>
              <a:rPr lang="en-US" dirty="0" smtClean="0"/>
              <a:t>Mandated temperature or humidity concerns</a:t>
            </a:r>
          </a:p>
          <a:p>
            <a:pPr marL="457200" lvl="1" indent="0">
              <a:buNone/>
            </a:pPr>
            <a:endParaRPr lang="en-US" dirty="0" smtClean="0"/>
          </a:p>
        </p:txBody>
      </p:sp>
    </p:spTree>
    <p:extLst>
      <p:ext uri="{BB962C8B-B14F-4D97-AF65-F5344CB8AC3E}">
        <p14:creationId xmlns:p14="http://schemas.microsoft.com/office/powerpoint/2010/main" val="3395408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 Questions</a:t>
            </a:r>
            <a:endParaRPr lang="en-US" dirty="0"/>
          </a:p>
        </p:txBody>
      </p:sp>
      <p:sp>
        <p:nvSpPr>
          <p:cNvPr id="3" name="Content Placeholder 2"/>
          <p:cNvSpPr>
            <a:spLocks noGrp="1"/>
          </p:cNvSpPr>
          <p:nvPr>
            <p:ph idx="1"/>
          </p:nvPr>
        </p:nvSpPr>
        <p:spPr/>
        <p:txBody>
          <a:bodyPr/>
          <a:lstStyle/>
          <a:p>
            <a:pPr>
              <a:spcBef>
                <a:spcPts val="1800"/>
              </a:spcBef>
            </a:pPr>
            <a:r>
              <a:rPr lang="en-US" sz="2400" dirty="0" smtClean="0"/>
              <a:t>Do you think service level agreements will positively affect the appearance and operations of your space?</a:t>
            </a:r>
          </a:p>
          <a:p>
            <a:pPr>
              <a:spcBef>
                <a:spcPts val="1800"/>
              </a:spcBef>
            </a:pPr>
            <a:r>
              <a:rPr lang="en-US" sz="2400" dirty="0" smtClean="0"/>
              <a:t>Would you find it beneficial to have a single point of contact within your building to discuss facility related issues?</a:t>
            </a:r>
          </a:p>
          <a:p>
            <a:pPr>
              <a:spcBef>
                <a:spcPts val="1800"/>
              </a:spcBef>
            </a:pPr>
            <a:r>
              <a:rPr lang="en-US" sz="2400" dirty="0" smtClean="0"/>
              <a:t>What one action would you recommend to make Facilities Management and Safety more efficient?</a:t>
            </a:r>
            <a:r>
              <a:rPr lang="en-US" sz="2400" dirty="0"/>
              <a:t/>
            </a:r>
            <a:br>
              <a:rPr lang="en-US" sz="2400" dirty="0"/>
            </a:br>
            <a:r>
              <a:rPr lang="en-US" sz="2400" dirty="0"/>
              <a:t/>
            </a:r>
            <a:br>
              <a:rPr lang="en-US" sz="2400" dirty="0"/>
            </a:br>
            <a:endParaRPr lang="en-US" dirty="0"/>
          </a:p>
          <a:p>
            <a:endParaRPr lang="en-US" dirty="0"/>
          </a:p>
        </p:txBody>
      </p:sp>
    </p:spTree>
    <p:extLst>
      <p:ext uri="{BB962C8B-B14F-4D97-AF65-F5344CB8AC3E}">
        <p14:creationId xmlns:p14="http://schemas.microsoft.com/office/powerpoint/2010/main" val="138101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20425"/>
            <a:ext cx="7886700" cy="1325563"/>
          </a:xfrm>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dirty="0"/>
              <a:t>Kelly Broughton</a:t>
            </a:r>
          </a:p>
          <a:p>
            <a:pPr marL="0" indent="0">
              <a:buNone/>
            </a:pPr>
            <a:r>
              <a:rPr lang="en-US" dirty="0">
                <a:hlinkClick r:id="rId2"/>
              </a:rPr>
              <a:t>broughtk@ohio.edu</a:t>
            </a:r>
            <a:endParaRPr lang="en-US" dirty="0"/>
          </a:p>
          <a:p>
            <a:pPr marL="0" indent="0">
              <a:buNone/>
            </a:pPr>
            <a:r>
              <a:rPr lang="en-US" dirty="0" smtClean="0"/>
              <a:t>740-593-2709</a:t>
            </a:r>
          </a:p>
          <a:p>
            <a:pPr marL="0" indent="0">
              <a:buNone/>
            </a:pPr>
            <a:endParaRPr lang="en-US" dirty="0"/>
          </a:p>
          <a:p>
            <a:pPr marL="0" indent="0">
              <a:buNone/>
            </a:pPr>
            <a:r>
              <a:rPr lang="en-US" dirty="0" smtClean="0"/>
              <a:t>Steve Wood</a:t>
            </a:r>
          </a:p>
          <a:p>
            <a:pPr marL="0" indent="0">
              <a:buNone/>
            </a:pPr>
            <a:r>
              <a:rPr lang="en-US" u="sng" dirty="0">
                <a:solidFill>
                  <a:srgbClr val="0070C0"/>
                </a:solidFill>
              </a:rPr>
              <a:t>woods1@ohio.edu</a:t>
            </a:r>
          </a:p>
          <a:p>
            <a:pPr marL="0" indent="0">
              <a:buNone/>
            </a:pPr>
            <a:r>
              <a:rPr lang="en-US" dirty="0" smtClean="0"/>
              <a:t>740-593-2726</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528290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2" y="378878"/>
            <a:ext cx="8123726" cy="2852737"/>
          </a:xfrm>
        </p:spPr>
        <p:txBody>
          <a:bodyPr/>
          <a:lstStyle/>
          <a:p>
            <a:pPr algn="r"/>
            <a:r>
              <a:rPr lang="en-US" dirty="0" smtClean="0"/>
              <a:t>Benefits Advisory Council </a:t>
            </a:r>
            <a:endParaRPr lang="en-US" dirty="0"/>
          </a:p>
        </p:txBody>
      </p:sp>
      <p:sp>
        <p:nvSpPr>
          <p:cNvPr id="4" name="Subtitle 2"/>
          <p:cNvSpPr txBox="1">
            <a:spLocks/>
          </p:cNvSpPr>
          <p:nvPr/>
        </p:nvSpPr>
        <p:spPr>
          <a:xfrm>
            <a:off x="1640984" y="3440672"/>
            <a:ext cx="6821694"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776F67"/>
                </a:solidFill>
                <a:latin typeface="+mn-lt"/>
                <a:ea typeface="+mn-ea"/>
                <a:cs typeface="+mn-cs"/>
              </a:defRPr>
            </a:lvl1pPr>
            <a:lvl2pPr marL="457178"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smtClean="0"/>
              <a:t>Greg </a:t>
            </a:r>
            <a:r>
              <a:rPr lang="en-US" dirty="0" err="1" smtClean="0"/>
              <a:t>Fialko</a:t>
            </a:r>
            <a:r>
              <a:rPr lang="en-US" dirty="0" smtClean="0"/>
              <a:t> </a:t>
            </a:r>
            <a:br>
              <a:rPr lang="en-US" dirty="0" smtClean="0"/>
            </a:br>
            <a:r>
              <a:rPr lang="en-US" dirty="0" smtClean="0"/>
              <a:t>Benefits Director, Human Resources</a:t>
            </a:r>
            <a:endParaRPr lang="en-US" dirty="0"/>
          </a:p>
        </p:txBody>
      </p:sp>
    </p:spTree>
    <p:extLst>
      <p:ext uri="{BB962C8B-B14F-4D97-AF65-F5344CB8AC3E}">
        <p14:creationId xmlns:p14="http://schemas.microsoft.com/office/powerpoint/2010/main" val="996394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365126"/>
            <a:ext cx="8353264" cy="1325563"/>
          </a:xfrm>
        </p:spPr>
        <p:txBody>
          <a:bodyPr>
            <a:normAutofit/>
          </a:bodyPr>
          <a:lstStyle/>
          <a:p>
            <a:r>
              <a:rPr lang="en-US" sz="3600" dirty="0" smtClean="0"/>
              <a:t>Benefits Advisory Council (BAC) Update</a:t>
            </a:r>
            <a:endParaRPr lang="en-US" sz="3600" dirty="0"/>
          </a:p>
        </p:txBody>
      </p:sp>
      <p:sp>
        <p:nvSpPr>
          <p:cNvPr id="3" name="Content Placeholder 2"/>
          <p:cNvSpPr>
            <a:spLocks noGrp="1"/>
          </p:cNvSpPr>
          <p:nvPr>
            <p:ph idx="1"/>
          </p:nvPr>
        </p:nvSpPr>
        <p:spPr>
          <a:xfrm>
            <a:off x="628650" y="1450731"/>
            <a:ext cx="8024696" cy="4726232"/>
          </a:xfrm>
        </p:spPr>
        <p:txBody>
          <a:bodyPr>
            <a:normAutofit/>
          </a:bodyPr>
          <a:lstStyle/>
          <a:p>
            <a:r>
              <a:rPr lang="en-US" altLang="en-US" sz="1600" dirty="0"/>
              <a:t>BAC is currently reviewing the following for FY19, FY20, FY21:</a:t>
            </a:r>
          </a:p>
          <a:p>
            <a:pPr lvl="1"/>
            <a:r>
              <a:rPr lang="en-US" altLang="en-US" sz="1600" dirty="0"/>
              <a:t>Premium increases</a:t>
            </a:r>
          </a:p>
          <a:p>
            <a:pPr lvl="1"/>
            <a:r>
              <a:rPr lang="en-US" altLang="en-US" sz="1600" dirty="0"/>
              <a:t>Cost Sharing increases (deductible, out of pocket max, copays, etc.)</a:t>
            </a:r>
          </a:p>
          <a:p>
            <a:pPr lvl="1"/>
            <a:r>
              <a:rPr lang="en-US" altLang="en-US" sz="1600" dirty="0"/>
              <a:t>Potential cost impact of the upcoming Dependent Eligibility Verification</a:t>
            </a:r>
          </a:p>
          <a:p>
            <a:pPr lvl="1"/>
            <a:r>
              <a:rPr lang="en-US" altLang="en-US" sz="1600" dirty="0"/>
              <a:t>Domestic Partner Benefits (whether to continue offering)</a:t>
            </a:r>
          </a:p>
          <a:p>
            <a:pPr lvl="1"/>
            <a:r>
              <a:rPr lang="en-US" altLang="en-US" sz="1600" dirty="0"/>
              <a:t>Whether to provide a “health care credit” due to positive budget variances in FY16 and </a:t>
            </a:r>
            <a:r>
              <a:rPr lang="en-US" altLang="en-US" sz="1600" dirty="0" smtClean="0"/>
              <a:t>FY17</a:t>
            </a:r>
            <a:endParaRPr lang="en-US" altLang="en-US" sz="1600" dirty="0"/>
          </a:p>
          <a:p>
            <a:r>
              <a:rPr lang="en-US" altLang="en-US" sz="1600" dirty="0"/>
              <a:t>The goal is to submit recommendations to Total Compensation Committee by late December </a:t>
            </a:r>
          </a:p>
          <a:p>
            <a:r>
              <a:rPr lang="en-US" altLang="en-US" sz="1600" dirty="0"/>
              <a:t>Future considerations</a:t>
            </a:r>
          </a:p>
          <a:p>
            <a:pPr lvl="1"/>
            <a:r>
              <a:rPr lang="en-US" altLang="en-US" sz="1600" dirty="0"/>
              <a:t>Care management products</a:t>
            </a:r>
          </a:p>
          <a:p>
            <a:pPr lvl="1"/>
            <a:r>
              <a:rPr lang="en-US" altLang="en-US" sz="1600" dirty="0"/>
              <a:t>High Deductible Health Plans</a:t>
            </a:r>
          </a:p>
          <a:p>
            <a:pPr lvl="1"/>
            <a:r>
              <a:rPr lang="en-US" altLang="en-US" sz="1600" dirty="0"/>
              <a:t>Place Anthem and Express Scripts contracts out for bid</a:t>
            </a:r>
          </a:p>
          <a:p>
            <a:pPr lvl="1"/>
            <a:r>
              <a:rPr lang="en-US" altLang="en-US" sz="1600" dirty="0"/>
              <a:t>Review wellness programs</a:t>
            </a:r>
          </a:p>
          <a:p>
            <a:endParaRPr lang="en-US" sz="2400" dirty="0"/>
          </a:p>
        </p:txBody>
      </p:sp>
    </p:spTree>
    <p:extLst>
      <p:ext uri="{BB962C8B-B14F-4D97-AF65-F5344CB8AC3E}">
        <p14:creationId xmlns:p14="http://schemas.microsoft.com/office/powerpoint/2010/main" val="896597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normAutofit/>
          </a:bodyPr>
          <a:lstStyle/>
          <a:p>
            <a:r>
              <a:rPr lang="en-US" dirty="0" smtClean="0"/>
              <a:t>Benefits Advisory Council Update</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endParaRPr lang="en-US" altLang="en-US" sz="1600" dirty="0" smtClean="0"/>
          </a:p>
          <a:p>
            <a:r>
              <a:rPr lang="en-US" altLang="en-US" sz="1600" dirty="0" smtClean="0"/>
              <a:t>FY2017-18 </a:t>
            </a:r>
            <a:r>
              <a:rPr lang="en-US" altLang="en-US" sz="1600" dirty="0"/>
              <a:t>is the third year of the original BAC </a:t>
            </a:r>
            <a:r>
              <a:rPr lang="en-US" altLang="en-US" sz="1600" dirty="0" smtClean="0"/>
              <a:t>three-year </a:t>
            </a:r>
            <a:r>
              <a:rPr lang="en-US" altLang="en-US" sz="1600" dirty="0"/>
              <a:t>plan to impact health care costs</a:t>
            </a:r>
          </a:p>
          <a:p>
            <a:r>
              <a:rPr lang="en-US" altLang="en-US" sz="1600" dirty="0" smtClean="0"/>
              <a:t>The </a:t>
            </a:r>
            <a:r>
              <a:rPr lang="en-US" altLang="en-US" sz="1600" dirty="0"/>
              <a:t>original </a:t>
            </a:r>
            <a:r>
              <a:rPr lang="en-US" altLang="en-US" sz="1600" dirty="0" smtClean="0"/>
              <a:t>three-year </a:t>
            </a:r>
            <a:r>
              <a:rPr lang="en-US" altLang="en-US" sz="1600" dirty="0"/>
              <a:t>plan is projected to meet the cost containment goal of $4.2 million  </a:t>
            </a:r>
          </a:p>
          <a:p>
            <a:r>
              <a:rPr lang="en-US" altLang="en-US" sz="1600" dirty="0" smtClean="0"/>
              <a:t>Previous </a:t>
            </a:r>
            <a:r>
              <a:rPr lang="en-US" altLang="en-US" sz="1600" dirty="0"/>
              <a:t>recommendations have included:	</a:t>
            </a:r>
          </a:p>
          <a:p>
            <a:pPr lvl="1"/>
            <a:r>
              <a:rPr lang="en-US" altLang="en-US" sz="1600" dirty="0"/>
              <a:t>Premium increases</a:t>
            </a:r>
          </a:p>
          <a:p>
            <a:pPr lvl="1"/>
            <a:r>
              <a:rPr lang="en-US" altLang="en-US" sz="1600" dirty="0"/>
              <a:t>Cost sharing increases</a:t>
            </a:r>
          </a:p>
          <a:p>
            <a:pPr lvl="1"/>
            <a:r>
              <a:rPr lang="en-US" altLang="en-US" sz="1600" dirty="0"/>
              <a:t>Prescription drug advanced utilization management program implementation</a:t>
            </a:r>
          </a:p>
          <a:p>
            <a:pPr lvl="1"/>
            <a:r>
              <a:rPr lang="en-US" altLang="en-US" sz="1600" dirty="0"/>
              <a:t>Establishing new eligibility requirements for benefits</a:t>
            </a:r>
          </a:p>
          <a:p>
            <a:pPr lvl="1"/>
            <a:r>
              <a:rPr lang="en-US" altLang="en-US" sz="1600" dirty="0"/>
              <a:t>Offering new vision plans</a:t>
            </a:r>
          </a:p>
          <a:p>
            <a:pPr lvl="1"/>
            <a:r>
              <a:rPr lang="en-US" altLang="en-US" sz="1600" dirty="0"/>
              <a:t>Offering new </a:t>
            </a:r>
            <a:r>
              <a:rPr lang="en-US" altLang="en-US" sz="1600" dirty="0" smtClean="0"/>
              <a:t>short-term </a:t>
            </a:r>
            <a:r>
              <a:rPr lang="en-US" altLang="en-US" sz="1600" dirty="0"/>
              <a:t>disability plans</a:t>
            </a:r>
          </a:p>
          <a:p>
            <a:pPr lvl="1"/>
            <a:r>
              <a:rPr lang="en-US" altLang="en-US" sz="1600" dirty="0"/>
              <a:t>Conducting dependent eligibility verification </a:t>
            </a:r>
            <a:r>
              <a:rPr lang="en-US" altLang="en-US" sz="1600" dirty="0" smtClean="0"/>
              <a:t>(began </a:t>
            </a:r>
            <a:r>
              <a:rPr lang="en-US" altLang="en-US" sz="1600" dirty="0"/>
              <a:t>November 2017)</a:t>
            </a:r>
          </a:p>
          <a:p>
            <a:pPr>
              <a:lnSpc>
                <a:spcPct val="120000"/>
              </a:lnSpc>
            </a:pPr>
            <a:endParaRPr lang="en-US" dirty="0">
              <a:solidFill>
                <a:srgbClr val="776F67"/>
              </a:solidFill>
            </a:endParaRPr>
          </a:p>
        </p:txBody>
      </p:sp>
    </p:spTree>
    <p:extLst>
      <p:ext uri="{BB962C8B-B14F-4D97-AF65-F5344CB8AC3E}">
        <p14:creationId xmlns:p14="http://schemas.microsoft.com/office/powerpoint/2010/main" val="162965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lstStyle/>
          <a:p>
            <a:r>
              <a:rPr lang="en-US" dirty="0" smtClean="0"/>
              <a:t>Agenda</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a:lnSpc>
                <a:spcPct val="120000"/>
              </a:lnSpc>
            </a:pPr>
            <a:r>
              <a:rPr lang="en-US" dirty="0" smtClean="0"/>
              <a:t>Facilities Partner Group</a:t>
            </a:r>
          </a:p>
          <a:p>
            <a:pPr>
              <a:lnSpc>
                <a:spcPct val="120000"/>
              </a:lnSpc>
            </a:pPr>
            <a:r>
              <a:rPr lang="en-US" dirty="0" smtClean="0"/>
              <a:t>Benefits Advisory Council</a:t>
            </a:r>
          </a:p>
          <a:p>
            <a:pPr>
              <a:lnSpc>
                <a:spcPct val="120000"/>
              </a:lnSpc>
            </a:pPr>
            <a:r>
              <a:rPr lang="en-US" dirty="0" smtClean="0"/>
              <a:t>Training Advisory Council</a:t>
            </a:r>
          </a:p>
          <a:p>
            <a:pPr>
              <a:lnSpc>
                <a:spcPct val="120000"/>
              </a:lnSpc>
            </a:pPr>
            <a:r>
              <a:rPr lang="en-US" dirty="0" smtClean="0"/>
              <a:t>Key Announcements</a:t>
            </a:r>
          </a:p>
        </p:txBody>
      </p:sp>
    </p:spTree>
    <p:extLst>
      <p:ext uri="{BB962C8B-B14F-4D97-AF65-F5344CB8AC3E}">
        <p14:creationId xmlns:p14="http://schemas.microsoft.com/office/powerpoint/2010/main" val="3308093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dirty="0" smtClean="0"/>
              <a:t>BAC Update</a:t>
            </a:r>
            <a:endParaRPr lang="en-US" sz="3200" dirty="0"/>
          </a:p>
        </p:txBody>
      </p:sp>
      <p:sp>
        <p:nvSpPr>
          <p:cNvPr id="3" name="Content Placeholder 2"/>
          <p:cNvSpPr>
            <a:spLocks noGrp="1"/>
          </p:cNvSpPr>
          <p:nvPr>
            <p:ph idx="1"/>
          </p:nvPr>
        </p:nvSpPr>
        <p:spPr>
          <a:xfrm>
            <a:off x="628650" y="1400619"/>
            <a:ext cx="7886700" cy="4588044"/>
          </a:xfrm>
        </p:spPr>
        <p:txBody>
          <a:bodyPr>
            <a:normAutofit/>
          </a:bodyPr>
          <a:lstStyle/>
          <a:p>
            <a:r>
              <a:rPr lang="en-US" altLang="en-US" sz="1600" dirty="0"/>
              <a:t>BAC is currently working on a new </a:t>
            </a:r>
            <a:r>
              <a:rPr lang="en-US" altLang="en-US" sz="1600" dirty="0" smtClean="0"/>
              <a:t>three-year </a:t>
            </a:r>
            <a:r>
              <a:rPr lang="en-US" altLang="en-US" sz="1600" dirty="0"/>
              <a:t>plan for FY19, FY20, </a:t>
            </a:r>
            <a:r>
              <a:rPr lang="en-US" altLang="en-US" sz="1600" dirty="0" smtClean="0"/>
              <a:t>FY21 with a need to reduce university costs by approximately $1 million per year, or $3 million over the three year period.</a:t>
            </a:r>
            <a:endParaRPr lang="en-US" altLang="en-US" sz="1600" dirty="0"/>
          </a:p>
          <a:p>
            <a:r>
              <a:rPr lang="en-US" altLang="en-US" sz="1600" dirty="0"/>
              <a:t>BAC has maintained the original guiding principles it established:</a:t>
            </a:r>
          </a:p>
          <a:p>
            <a:pPr lvl="1"/>
            <a:r>
              <a:rPr lang="en-US" altLang="en-US" sz="1600" dirty="0"/>
              <a:t>Avoid structural deficits</a:t>
            </a:r>
          </a:p>
          <a:p>
            <a:pPr lvl="1"/>
            <a:r>
              <a:rPr lang="en-US" altLang="en-US" sz="1600" dirty="0"/>
              <a:t>Avoid Affordable Care Act Cadillac Plan Tax</a:t>
            </a:r>
          </a:p>
          <a:p>
            <a:pPr lvl="1"/>
            <a:r>
              <a:rPr lang="en-US" altLang="en-US" sz="1600" dirty="0"/>
              <a:t>Limit </a:t>
            </a:r>
            <a:r>
              <a:rPr lang="en-US" altLang="en-US" sz="1600" dirty="0" smtClean="0"/>
              <a:t>University’s </a:t>
            </a:r>
            <a:r>
              <a:rPr lang="en-US" altLang="en-US" sz="1600" dirty="0"/>
              <a:t>inflationary cost of benefits to no more than 5% per year</a:t>
            </a:r>
          </a:p>
          <a:p>
            <a:r>
              <a:rPr lang="en-US" altLang="en-US" sz="1600" dirty="0" smtClean="0"/>
              <a:t>Inflationary </a:t>
            </a:r>
            <a:r>
              <a:rPr lang="en-US" altLang="en-US" sz="1600" dirty="0"/>
              <a:t>Costs</a:t>
            </a:r>
            <a:r>
              <a:rPr lang="en-US" altLang="en-US" sz="1600" dirty="0" smtClean="0"/>
              <a:t>: </a:t>
            </a:r>
            <a:r>
              <a:rPr lang="en-US" altLang="en-US" sz="1600" dirty="0"/>
              <a:t>p</a:t>
            </a:r>
            <a:r>
              <a:rPr lang="en-US" altLang="en-US" sz="1600" dirty="0" smtClean="0"/>
              <a:t>rojected </a:t>
            </a:r>
            <a:r>
              <a:rPr lang="en-US" altLang="en-US" sz="1600" dirty="0"/>
              <a:t>increases (trend) are consistently around 7% per </a:t>
            </a:r>
            <a:r>
              <a:rPr lang="en-US" altLang="en-US" sz="1600" dirty="0" smtClean="0"/>
              <a:t>year</a:t>
            </a:r>
            <a:endParaRPr lang="en-US" altLang="en-US" sz="1600" dirty="0"/>
          </a:p>
          <a:p>
            <a:r>
              <a:rPr lang="en-US" altLang="en-US" sz="1600" dirty="0"/>
              <a:t>Historical total % increase and % increase per eligible employee per fiscal year</a:t>
            </a:r>
            <a:r>
              <a:rPr lang="en-US" altLang="en-US" sz="1600" dirty="0" smtClean="0"/>
              <a:t>:</a:t>
            </a:r>
            <a:endParaRPr lang="en-US" altLang="en-US" sz="1600" dirty="0"/>
          </a:p>
        </p:txBody>
      </p:sp>
      <p:graphicFrame>
        <p:nvGraphicFramePr>
          <p:cNvPr id="5" name="Table 4"/>
          <p:cNvGraphicFramePr>
            <a:graphicFrameLocks noGrp="1"/>
          </p:cNvGraphicFramePr>
          <p:nvPr>
            <p:extLst/>
          </p:nvPr>
        </p:nvGraphicFramePr>
        <p:xfrm>
          <a:off x="723899" y="4319156"/>
          <a:ext cx="7696201" cy="1388155"/>
        </p:xfrm>
        <a:graphic>
          <a:graphicData uri="http://schemas.openxmlformats.org/drawingml/2006/table">
            <a:tbl>
              <a:tblPr firstRow="1" bandRow="1">
                <a:tableStyleId>{284E427A-3D55-4303-BF80-6455036E1DE7}</a:tableStyleId>
              </a:tblPr>
              <a:tblGrid>
                <a:gridCol w="1338470">
                  <a:extLst>
                    <a:ext uri="{9D8B030D-6E8A-4147-A177-3AD203B41FA5}">
                      <a16:colId xmlns:a16="http://schemas.microsoft.com/office/drawing/2014/main" val="3279600022"/>
                    </a:ext>
                  </a:extLst>
                </a:gridCol>
                <a:gridCol w="71893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72630">
                  <a:extLst>
                    <a:ext uri="{9D8B030D-6E8A-4147-A177-3AD203B41FA5}">
                      <a16:colId xmlns:a16="http://schemas.microsoft.com/office/drawing/2014/main" val="20003"/>
                    </a:ext>
                  </a:extLst>
                </a:gridCol>
                <a:gridCol w="698971">
                  <a:extLst>
                    <a:ext uri="{9D8B030D-6E8A-4147-A177-3AD203B41FA5}">
                      <a16:colId xmlns:a16="http://schemas.microsoft.com/office/drawing/2014/main" val="20004"/>
                    </a:ext>
                  </a:extLst>
                </a:gridCol>
                <a:gridCol w="762001">
                  <a:extLst>
                    <a:ext uri="{9D8B030D-6E8A-4147-A177-3AD203B41FA5}">
                      <a16:colId xmlns:a16="http://schemas.microsoft.com/office/drawing/2014/main" val="20005"/>
                    </a:ext>
                  </a:extLst>
                </a:gridCol>
                <a:gridCol w="762001">
                  <a:extLst>
                    <a:ext uri="{9D8B030D-6E8A-4147-A177-3AD203B41FA5}">
                      <a16:colId xmlns:a16="http://schemas.microsoft.com/office/drawing/2014/main" val="20006"/>
                    </a:ext>
                  </a:extLst>
                </a:gridCol>
                <a:gridCol w="685799">
                  <a:extLst>
                    <a:ext uri="{9D8B030D-6E8A-4147-A177-3AD203B41FA5}">
                      <a16:colId xmlns:a16="http://schemas.microsoft.com/office/drawing/2014/main" val="20007"/>
                    </a:ext>
                  </a:extLst>
                </a:gridCol>
                <a:gridCol w="685799">
                  <a:extLst>
                    <a:ext uri="{9D8B030D-6E8A-4147-A177-3AD203B41FA5}">
                      <a16:colId xmlns:a16="http://schemas.microsoft.com/office/drawing/2014/main" val="3275454237"/>
                    </a:ext>
                  </a:extLst>
                </a:gridCol>
              </a:tblGrid>
              <a:tr h="351835">
                <a:tc>
                  <a:txBody>
                    <a:bodyPr/>
                    <a:lstStyle/>
                    <a:p>
                      <a:pPr algn="r"/>
                      <a:r>
                        <a:rPr lang="en-US" sz="1200" dirty="0" smtClean="0"/>
                        <a:t>Year</a:t>
                      </a:r>
                      <a:endParaRPr lang="en-US" sz="1200" dirty="0"/>
                    </a:p>
                  </a:txBody>
                  <a:tcPr/>
                </a:tc>
                <a:tc>
                  <a:txBody>
                    <a:bodyPr/>
                    <a:lstStyle/>
                    <a:p>
                      <a:pPr algn="r"/>
                      <a:r>
                        <a:rPr lang="en-US" sz="1200" dirty="0" smtClean="0"/>
                        <a:t>FY2010</a:t>
                      </a: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FY2011</a:t>
                      </a:r>
                    </a:p>
                  </a:txBody>
                  <a:tcPr/>
                </a:tc>
                <a:tc>
                  <a:txBody>
                    <a:bodyPr/>
                    <a:lstStyle/>
                    <a:p>
                      <a:pPr algn="r"/>
                      <a:r>
                        <a:rPr lang="en-US" sz="1200" dirty="0" smtClean="0"/>
                        <a:t>FY2012</a:t>
                      </a: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FY2013</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FY2014</a:t>
                      </a:r>
                    </a:p>
                  </a:txBody>
                  <a:tcPr/>
                </a:tc>
                <a:tc>
                  <a:txBody>
                    <a:bodyPr/>
                    <a:lstStyle/>
                    <a:p>
                      <a:pPr algn="r"/>
                      <a:r>
                        <a:rPr lang="en-US" sz="1200" dirty="0" smtClean="0"/>
                        <a:t>FY2015</a:t>
                      </a: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FY2016</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FY2017</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err="1" smtClean="0"/>
                        <a:t>Avg</a:t>
                      </a:r>
                      <a:endParaRPr lang="en-US" sz="1200" dirty="0" smtClean="0"/>
                    </a:p>
                  </a:txBody>
                  <a:tcPr/>
                </a:tc>
                <a:extLst>
                  <a:ext uri="{0D108BD9-81ED-4DB2-BD59-A6C34878D82A}">
                    <a16:rowId xmlns:a16="http://schemas.microsoft.com/office/drawing/2014/main" val="10000"/>
                  </a:ext>
                </a:extLst>
              </a:tr>
              <a:tr h="304800">
                <a:tc>
                  <a:txBody>
                    <a:bodyPr/>
                    <a:lstStyle/>
                    <a:p>
                      <a:pPr algn="r"/>
                      <a:r>
                        <a:rPr lang="en-US" sz="1200" dirty="0" smtClean="0"/>
                        <a:t>% Increase </a:t>
                      </a:r>
                      <a:endParaRPr lang="en-US" sz="1200" dirty="0"/>
                    </a:p>
                  </a:txBody>
                  <a:tcPr/>
                </a:tc>
                <a:tc>
                  <a:txBody>
                    <a:bodyPr/>
                    <a:lstStyle/>
                    <a:p>
                      <a:pPr algn="r"/>
                      <a:r>
                        <a:rPr lang="en-US" sz="1200" dirty="0" smtClean="0"/>
                        <a:t>-0.6%</a:t>
                      </a: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1.8%</a:t>
                      </a:r>
                    </a:p>
                  </a:txBody>
                  <a:tcPr/>
                </a:tc>
                <a:tc>
                  <a:txBody>
                    <a:bodyPr/>
                    <a:lstStyle/>
                    <a:p>
                      <a:pPr algn="r"/>
                      <a:r>
                        <a:rPr lang="en-US" sz="1200" dirty="0" smtClean="0"/>
                        <a:t>-3.0%</a:t>
                      </a: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6.4%</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7.7%</a:t>
                      </a:r>
                    </a:p>
                  </a:txBody>
                  <a:tcPr/>
                </a:tc>
                <a:tc>
                  <a:txBody>
                    <a:bodyPr/>
                    <a:lstStyle/>
                    <a:p>
                      <a:pPr algn="r"/>
                      <a:r>
                        <a:rPr lang="en-US" sz="1200" dirty="0" smtClean="0"/>
                        <a:t>-0.9%</a:t>
                      </a: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10.8%</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6.3%</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3.5%</a:t>
                      </a:r>
                    </a:p>
                  </a:txBody>
                  <a:tcPr/>
                </a:tc>
                <a:extLst>
                  <a:ext uri="{0D108BD9-81ED-4DB2-BD59-A6C34878D82A}">
                    <a16:rowId xmlns:a16="http://schemas.microsoft.com/office/drawing/2014/main" val="10001"/>
                  </a:ext>
                </a:extLst>
              </a:tr>
              <a:tr h="121920">
                <a:tc>
                  <a:txBody>
                    <a:bodyPr/>
                    <a:lstStyle/>
                    <a:p>
                      <a:pPr algn="r"/>
                      <a:endParaRPr lang="en-US" sz="1200" dirty="0"/>
                    </a:p>
                  </a:txBody>
                  <a:tcPr/>
                </a:tc>
                <a:tc>
                  <a:txBody>
                    <a:bodyPr/>
                    <a:lstStyle/>
                    <a:p>
                      <a:pPr algn="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algn="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algn="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extLst>
                  <a:ext uri="{0D108BD9-81ED-4DB2-BD59-A6C34878D82A}">
                    <a16:rowId xmlns:a16="http://schemas.microsoft.com/office/drawing/2014/main" val="10002"/>
                  </a:ext>
                </a:extLst>
              </a:tr>
              <a:tr h="304800">
                <a:tc>
                  <a:txBody>
                    <a:bodyPr/>
                    <a:lstStyle/>
                    <a:p>
                      <a:pPr algn="r"/>
                      <a:r>
                        <a:rPr lang="en-US" sz="1200" dirty="0" smtClean="0"/>
                        <a:t>% Increase Per </a:t>
                      </a:r>
                      <a:r>
                        <a:rPr lang="en-US" sz="1200" baseline="0" dirty="0" smtClean="0"/>
                        <a:t> Benefits Eligible</a:t>
                      </a:r>
                      <a:endParaRPr lang="en-US" sz="1200" dirty="0"/>
                    </a:p>
                  </a:txBody>
                  <a:tcPr/>
                </a:tc>
                <a:tc>
                  <a:txBody>
                    <a:bodyPr/>
                    <a:lstStyle/>
                    <a:p>
                      <a:pPr algn="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3.9%</a:t>
                      </a:r>
                    </a:p>
                  </a:txBody>
                  <a:tcPr/>
                </a:tc>
                <a:tc>
                  <a:txBody>
                    <a:bodyPr/>
                    <a:lstStyle/>
                    <a:p>
                      <a:pPr algn="r"/>
                      <a:r>
                        <a:rPr lang="en-US" sz="1200" dirty="0" smtClean="0"/>
                        <a:t>0.8%</a:t>
                      </a: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3.1%</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3.7%</a:t>
                      </a:r>
                    </a:p>
                  </a:txBody>
                  <a:tcPr/>
                </a:tc>
                <a:tc>
                  <a:txBody>
                    <a:bodyPr/>
                    <a:lstStyle/>
                    <a:p>
                      <a:pPr algn="r"/>
                      <a:r>
                        <a:rPr lang="en-US" sz="1200" dirty="0" smtClean="0"/>
                        <a:t>-6.1%</a:t>
                      </a:r>
                      <a:endParaRPr lang="en-US"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5.4%</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4.2%</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2.1%</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02715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normAutofit/>
          </a:bodyPr>
          <a:lstStyle/>
          <a:p>
            <a:r>
              <a:rPr lang="en-US" dirty="0" smtClean="0"/>
              <a:t>Benefits Update</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marL="0" indent="0">
              <a:buNone/>
            </a:pPr>
            <a:r>
              <a:rPr lang="en-US" altLang="en-US" sz="1800" b="1" dirty="0" smtClean="0"/>
              <a:t>Dependent Eligibility Verification Program Update</a:t>
            </a:r>
            <a:endParaRPr lang="en-US" altLang="en-US" sz="1800" b="1" dirty="0"/>
          </a:p>
          <a:p>
            <a:r>
              <a:rPr lang="en-US" altLang="en-US" sz="1800" dirty="0" smtClean="0"/>
              <a:t>Deadline is Friday, December 22</a:t>
            </a:r>
          </a:p>
          <a:p>
            <a:r>
              <a:rPr lang="en-US" altLang="en-US" sz="1800" dirty="0" smtClean="0"/>
              <a:t>Purpose:  Ensure compliance with University plan documents and federal rules regarding who can be covered by pre-tax health plans; ensure benefits funds are dedicated only to individuals eligible for benefit plans</a:t>
            </a:r>
          </a:p>
          <a:p>
            <a:r>
              <a:rPr lang="en-US" altLang="en-US" sz="1800" dirty="0" smtClean="0"/>
              <a:t>Partnered with HMS Inc. to perform the program</a:t>
            </a:r>
          </a:p>
          <a:p>
            <a:r>
              <a:rPr lang="en-US" altLang="en-US" sz="1800" dirty="0" smtClean="0"/>
              <a:t>HMS has performed similar programs for University of Cincinnati, University of Toledo, Wright State University, and Youngstown State University.</a:t>
            </a:r>
          </a:p>
          <a:p>
            <a:r>
              <a:rPr lang="en-US" altLang="en-US" sz="1800" dirty="0" smtClean="0"/>
              <a:t>Program requires employees verify the status of dependents covered by health, vision, or dental plan. Verification includes the need to submit documentation such as birth certificates, marriage licenses, 2016 tax return (with financial information redacted/blocked out), etc.</a:t>
            </a:r>
          </a:p>
          <a:p>
            <a:r>
              <a:rPr lang="en-US" altLang="en-US" sz="1800" dirty="0" smtClean="0"/>
              <a:t>Failure to participate and certify a dependent will result in dependent losing coverage as early as February 28, 2018.</a:t>
            </a:r>
          </a:p>
          <a:p>
            <a:endParaRPr lang="en-US" altLang="en-US" sz="1800" dirty="0" smtClean="0"/>
          </a:p>
          <a:p>
            <a:pPr lvl="1"/>
            <a:endParaRPr lang="en-US" altLang="en-US" sz="1600" dirty="0"/>
          </a:p>
        </p:txBody>
      </p:sp>
    </p:spTree>
    <p:extLst>
      <p:ext uri="{BB962C8B-B14F-4D97-AF65-F5344CB8AC3E}">
        <p14:creationId xmlns:p14="http://schemas.microsoft.com/office/powerpoint/2010/main" val="28725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normAutofit/>
          </a:bodyPr>
          <a:lstStyle/>
          <a:p>
            <a:r>
              <a:rPr lang="en-US" dirty="0" smtClean="0"/>
              <a:t>Benefits Update</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r>
              <a:rPr lang="en-US" altLang="en-US" sz="1800" dirty="0" smtClean="0"/>
              <a:t>To date, we have a 36% participation rate and 10 dependents have been voluntarily removed from University coverage</a:t>
            </a:r>
            <a:endParaRPr lang="en-US" altLang="en-US" sz="1800" strike="sngStrike" dirty="0" smtClean="0"/>
          </a:p>
          <a:p>
            <a:r>
              <a:rPr lang="en-US" altLang="en-US" sz="1800" dirty="0" smtClean="0"/>
              <a:t>Initial letters were mailed to employee homes</a:t>
            </a:r>
          </a:p>
          <a:p>
            <a:r>
              <a:rPr lang="en-US" altLang="en-US" sz="1800" dirty="0" smtClean="0"/>
              <a:t>If you cannot locate your letter, contact HMS at 877.473.0175 between 8 </a:t>
            </a:r>
            <a:r>
              <a:rPr lang="en-US" altLang="en-US" sz="1800" dirty="0" err="1" smtClean="0"/>
              <a:t>a.m</a:t>
            </a:r>
            <a:r>
              <a:rPr lang="en-US" altLang="en-US" sz="1800" dirty="0" smtClean="0"/>
              <a:t> and 8 p.m. Monday – Friday</a:t>
            </a:r>
          </a:p>
          <a:p>
            <a:r>
              <a:rPr lang="en-US" altLang="en-US" sz="1800" dirty="0" smtClean="0"/>
              <a:t>HMS will assist you in obtaining your Reference Number (which was included in the initial letter)</a:t>
            </a:r>
          </a:p>
          <a:p>
            <a:r>
              <a:rPr lang="en-US" altLang="en-US" sz="1800" dirty="0" smtClean="0"/>
              <a:t>After obtaining your reference number visit </a:t>
            </a:r>
            <a:r>
              <a:rPr lang="en-US" altLang="en-US" sz="1800" dirty="0" smtClean="0">
                <a:hlinkClick r:id="rId2"/>
              </a:rPr>
              <a:t>https://www.VerifyOs.com</a:t>
            </a:r>
            <a:r>
              <a:rPr lang="en-US" altLang="en-US" sz="1800" dirty="0" smtClean="0"/>
              <a:t> and use your reference number (along with demographic info they will request) to log in to your account.  </a:t>
            </a:r>
          </a:p>
          <a:p>
            <a:r>
              <a:rPr lang="en-US" altLang="en-US" sz="1800" dirty="0" smtClean="0"/>
              <a:t>You will be able to view/download/print your initial letter, answer questions regarding dependents, upload documents, and check the status of your dependents.</a:t>
            </a:r>
          </a:p>
          <a:p>
            <a:pPr marL="0" indent="0">
              <a:buNone/>
            </a:pPr>
            <a:endParaRPr lang="en-US" altLang="en-US" sz="1800" dirty="0" smtClean="0"/>
          </a:p>
          <a:p>
            <a:pPr lvl="1"/>
            <a:endParaRPr lang="en-US" altLang="en-US" sz="1600" dirty="0"/>
          </a:p>
        </p:txBody>
      </p:sp>
    </p:spTree>
    <p:extLst>
      <p:ext uri="{BB962C8B-B14F-4D97-AF65-F5344CB8AC3E}">
        <p14:creationId xmlns:p14="http://schemas.microsoft.com/office/powerpoint/2010/main" val="278514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20425"/>
            <a:ext cx="7886700" cy="1325563"/>
          </a:xfrm>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dirty="0" smtClean="0"/>
              <a:t>Greg </a:t>
            </a:r>
            <a:r>
              <a:rPr lang="en-US" dirty="0" err="1" smtClean="0"/>
              <a:t>Fialko</a:t>
            </a:r>
            <a:endParaRPr lang="en-US" dirty="0" smtClean="0"/>
          </a:p>
          <a:p>
            <a:pPr marL="0" indent="0">
              <a:buNone/>
            </a:pPr>
            <a:r>
              <a:rPr lang="en-US" dirty="0" smtClean="0"/>
              <a:t>Senior HR Director and Director of Benefits</a:t>
            </a:r>
          </a:p>
          <a:p>
            <a:pPr marL="0" indent="0">
              <a:buNone/>
            </a:pPr>
            <a:r>
              <a:rPr lang="en-US" dirty="0" smtClean="0">
                <a:hlinkClick r:id="rId2"/>
              </a:rPr>
              <a:t>fialko@ohio.edu</a:t>
            </a:r>
            <a:endParaRPr lang="en-US" dirty="0" smtClean="0"/>
          </a:p>
          <a:p>
            <a:pPr marL="0" indent="0">
              <a:buNone/>
            </a:pPr>
            <a:r>
              <a:rPr lang="en-US" smtClean="0"/>
              <a:t>740-593-1639</a:t>
            </a:r>
            <a:endParaRPr lang="en-US" dirty="0"/>
          </a:p>
          <a:p>
            <a:endParaRPr lang="en-US" dirty="0"/>
          </a:p>
        </p:txBody>
      </p:sp>
    </p:spTree>
    <p:extLst>
      <p:ext uri="{BB962C8B-B14F-4D97-AF65-F5344CB8AC3E}">
        <p14:creationId xmlns:p14="http://schemas.microsoft.com/office/powerpoint/2010/main" val="2972893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378878"/>
            <a:ext cx="7886700" cy="2852737"/>
          </a:xfrm>
        </p:spPr>
        <p:txBody>
          <a:bodyPr/>
          <a:lstStyle/>
          <a:p>
            <a:pPr algn="r"/>
            <a:r>
              <a:rPr lang="en-US" dirty="0" smtClean="0"/>
              <a:t>Training Advisory Council</a:t>
            </a:r>
            <a:endParaRPr lang="en-US" dirty="0"/>
          </a:p>
        </p:txBody>
      </p:sp>
      <p:sp>
        <p:nvSpPr>
          <p:cNvPr id="4" name="Subtitle 2"/>
          <p:cNvSpPr txBox="1">
            <a:spLocks/>
          </p:cNvSpPr>
          <p:nvPr/>
        </p:nvSpPr>
        <p:spPr>
          <a:xfrm>
            <a:off x="1090670" y="3440672"/>
            <a:ext cx="7372008"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776F67"/>
                </a:solidFill>
                <a:latin typeface="+mn-lt"/>
                <a:ea typeface="+mn-ea"/>
                <a:cs typeface="+mn-cs"/>
              </a:defRPr>
            </a:lvl1pPr>
            <a:lvl2pPr marL="457178"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smtClean="0"/>
              <a:t>Amanda Davis, </a:t>
            </a:r>
            <a:r>
              <a:rPr lang="en-US" dirty="0"/>
              <a:t>Director of Strategic Change Integration</a:t>
            </a:r>
            <a:endParaRPr lang="en-US" dirty="0" smtClean="0"/>
          </a:p>
          <a:p>
            <a:pPr algn="r"/>
            <a:r>
              <a:rPr lang="en-US" dirty="0" smtClean="0"/>
              <a:t>Lewis Mangen</a:t>
            </a:r>
            <a:r>
              <a:rPr lang="en-US" dirty="0"/>
              <a:t>,</a:t>
            </a:r>
            <a:r>
              <a:rPr lang="en-US" dirty="0" smtClean="0"/>
              <a:t> </a:t>
            </a:r>
            <a:r>
              <a:rPr lang="en-US" dirty="0"/>
              <a:t>Director of Organizational and Talent Development </a:t>
            </a:r>
          </a:p>
        </p:txBody>
      </p:sp>
    </p:spTree>
    <p:extLst>
      <p:ext uri="{BB962C8B-B14F-4D97-AF65-F5344CB8AC3E}">
        <p14:creationId xmlns:p14="http://schemas.microsoft.com/office/powerpoint/2010/main" val="2514387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lstStyle/>
          <a:p>
            <a:r>
              <a:rPr lang="en-US" dirty="0" smtClean="0"/>
              <a:t>Agenda</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a:lnSpc>
                <a:spcPct val="120000"/>
              </a:lnSpc>
            </a:pPr>
            <a:r>
              <a:rPr lang="en-US" dirty="0" smtClean="0"/>
              <a:t>Training Advisory Council – Group Information</a:t>
            </a:r>
          </a:p>
          <a:p>
            <a:pPr>
              <a:lnSpc>
                <a:spcPct val="120000"/>
              </a:lnSpc>
            </a:pPr>
            <a:r>
              <a:rPr lang="en-US" dirty="0" smtClean="0"/>
              <a:t>Training Roadmap</a:t>
            </a:r>
          </a:p>
          <a:p>
            <a:pPr lvl="1">
              <a:lnSpc>
                <a:spcPct val="120000"/>
              </a:lnSpc>
            </a:pPr>
            <a:r>
              <a:rPr lang="en-US" dirty="0" smtClean="0"/>
              <a:t>Competency Training Framework</a:t>
            </a:r>
          </a:p>
          <a:p>
            <a:pPr lvl="1">
              <a:lnSpc>
                <a:spcPct val="120000"/>
              </a:lnSpc>
            </a:pPr>
            <a:r>
              <a:rPr lang="en-US" dirty="0" smtClean="0"/>
              <a:t>Learning Management System</a:t>
            </a:r>
          </a:p>
          <a:p>
            <a:pPr lvl="1">
              <a:lnSpc>
                <a:spcPct val="120000"/>
              </a:lnSpc>
            </a:pPr>
            <a:r>
              <a:rPr lang="en-US" dirty="0" smtClean="0"/>
              <a:t>Certification Program</a:t>
            </a:r>
          </a:p>
          <a:p>
            <a:pPr>
              <a:lnSpc>
                <a:spcPct val="120000"/>
              </a:lnSpc>
            </a:pPr>
            <a:r>
              <a:rPr lang="en-US" dirty="0" smtClean="0"/>
              <a:t>Questions</a:t>
            </a:r>
            <a:endParaRPr lang="en-US" dirty="0"/>
          </a:p>
        </p:txBody>
      </p:sp>
    </p:spTree>
    <p:extLst>
      <p:ext uri="{BB962C8B-B14F-4D97-AF65-F5344CB8AC3E}">
        <p14:creationId xmlns:p14="http://schemas.microsoft.com/office/powerpoint/2010/main" val="421433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Advisory Council Charge</a:t>
            </a:r>
            <a:endParaRPr lang="en-US" dirty="0"/>
          </a:p>
        </p:txBody>
      </p:sp>
      <p:sp>
        <p:nvSpPr>
          <p:cNvPr id="3" name="Content Placeholder 2"/>
          <p:cNvSpPr>
            <a:spLocks noGrp="1"/>
          </p:cNvSpPr>
          <p:nvPr>
            <p:ph idx="1"/>
          </p:nvPr>
        </p:nvSpPr>
        <p:spPr>
          <a:xfrm>
            <a:off x="628650" y="1690689"/>
            <a:ext cx="8024696" cy="4351338"/>
          </a:xfrm>
        </p:spPr>
        <p:txBody>
          <a:bodyPr>
            <a:normAutofit lnSpcReduction="10000"/>
          </a:bodyPr>
          <a:lstStyle/>
          <a:p>
            <a:pPr marL="0" indent="0">
              <a:buNone/>
            </a:pPr>
            <a:r>
              <a:rPr lang="en-US" sz="2400" b="1" dirty="0"/>
              <a:t>Provide insight and guidance to support the following:</a:t>
            </a:r>
          </a:p>
          <a:p>
            <a:r>
              <a:rPr lang="en-US" sz="2400" dirty="0"/>
              <a:t>Institutional support for training and development</a:t>
            </a:r>
          </a:p>
          <a:p>
            <a:r>
              <a:rPr lang="en-US" sz="2400" dirty="0"/>
              <a:t>Elimination of systemic barriers to development</a:t>
            </a:r>
          </a:p>
          <a:p>
            <a:r>
              <a:rPr lang="en-US" sz="2400" dirty="0"/>
              <a:t>Creation of a robust structure to implement a sustainable environment for training and development</a:t>
            </a:r>
          </a:p>
          <a:p>
            <a:r>
              <a:rPr lang="en-US" sz="2400" dirty="0"/>
              <a:t>Consistent, positive and professional training and development experiences aligned with our desired culture</a:t>
            </a:r>
          </a:p>
          <a:p>
            <a:r>
              <a:rPr lang="en-US" sz="2400" dirty="0"/>
              <a:t>Methods and resources for those new to their </a:t>
            </a:r>
            <a:r>
              <a:rPr lang="en-US" sz="2400" dirty="0" smtClean="0"/>
              <a:t>positions</a:t>
            </a:r>
            <a:endParaRPr lang="en-US" sz="2400" dirty="0"/>
          </a:p>
          <a:p>
            <a:r>
              <a:rPr lang="en-US" sz="2400" dirty="0"/>
              <a:t>Leveraging collective resources and expertise from around the </a:t>
            </a:r>
            <a:r>
              <a:rPr lang="en-US" sz="2400" dirty="0" smtClean="0"/>
              <a:t>University </a:t>
            </a:r>
            <a:r>
              <a:rPr lang="en-US" sz="2400" dirty="0"/>
              <a:t>to support professional development</a:t>
            </a:r>
            <a:r>
              <a:rPr lang="en-US" sz="2000" dirty="0"/>
              <a:t/>
            </a:r>
            <a:br>
              <a:rPr lang="en-US" sz="2000" dirty="0"/>
            </a:br>
            <a:endParaRPr lang="en-US" sz="2000" dirty="0"/>
          </a:p>
          <a:p>
            <a:endParaRPr lang="en-US" sz="2400" dirty="0"/>
          </a:p>
        </p:txBody>
      </p:sp>
    </p:spTree>
    <p:extLst>
      <p:ext uri="{BB962C8B-B14F-4D97-AF65-F5344CB8AC3E}">
        <p14:creationId xmlns:p14="http://schemas.microsoft.com/office/powerpoint/2010/main" val="2454832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4800"/>
              </a:lnSpc>
            </a:pPr>
            <a:r>
              <a:rPr lang="en-US" dirty="0" smtClean="0"/>
              <a:t>Representation</a:t>
            </a:r>
            <a:endParaRPr lang="en-US" dirty="0"/>
          </a:p>
        </p:txBody>
      </p:sp>
      <p:sp>
        <p:nvSpPr>
          <p:cNvPr id="3" name="Content Placeholder 2"/>
          <p:cNvSpPr>
            <a:spLocks noGrp="1"/>
          </p:cNvSpPr>
          <p:nvPr>
            <p:ph idx="1"/>
          </p:nvPr>
        </p:nvSpPr>
        <p:spPr>
          <a:xfrm>
            <a:off x="628650" y="1594271"/>
            <a:ext cx="7886700" cy="4351338"/>
          </a:xfrm>
        </p:spPr>
        <p:txBody>
          <a:bodyPr>
            <a:normAutofit fontScale="85000" lnSpcReduction="10000"/>
          </a:bodyPr>
          <a:lstStyle/>
          <a:p>
            <a:pPr>
              <a:spcBef>
                <a:spcPts val="1200"/>
              </a:spcBef>
            </a:pPr>
            <a:r>
              <a:rPr lang="en-US" sz="2400" dirty="0" smtClean="0"/>
              <a:t>Co-Chairs</a:t>
            </a:r>
          </a:p>
          <a:p>
            <a:pPr lvl="1">
              <a:spcBef>
                <a:spcPts val="1200"/>
              </a:spcBef>
            </a:pPr>
            <a:r>
              <a:rPr lang="en-US" sz="1900" dirty="0" smtClean="0"/>
              <a:t>Lewis </a:t>
            </a:r>
            <a:r>
              <a:rPr lang="en-US" sz="1900" dirty="0" err="1" smtClean="0"/>
              <a:t>Mangen</a:t>
            </a:r>
            <a:r>
              <a:rPr lang="en-US" sz="1900" dirty="0" smtClean="0"/>
              <a:t>, Organizational &amp; Talent Development</a:t>
            </a:r>
          </a:p>
          <a:p>
            <a:pPr lvl="1">
              <a:spcBef>
                <a:spcPts val="1200"/>
              </a:spcBef>
            </a:pPr>
            <a:r>
              <a:rPr lang="en-US" sz="1900" dirty="0" smtClean="0"/>
              <a:t>Amanda Davis, Change Management &amp; Communication</a:t>
            </a:r>
          </a:p>
          <a:p>
            <a:pPr>
              <a:spcBef>
                <a:spcPts val="1200"/>
              </a:spcBef>
            </a:pPr>
            <a:r>
              <a:rPr lang="en-US" sz="2400" dirty="0" smtClean="0"/>
              <a:t>Administrative Senate</a:t>
            </a:r>
          </a:p>
          <a:p>
            <a:pPr lvl="1">
              <a:spcBef>
                <a:spcPts val="1200"/>
              </a:spcBef>
            </a:pPr>
            <a:r>
              <a:rPr lang="en-US" sz="1900" dirty="0" smtClean="0"/>
              <a:t>Wendy </a:t>
            </a:r>
            <a:r>
              <a:rPr lang="en-US" sz="1900" dirty="0"/>
              <a:t>Rogers, </a:t>
            </a:r>
            <a:r>
              <a:rPr lang="en-US" sz="1900" dirty="0" smtClean="0"/>
              <a:t>Secretary and Senator (District 3, Bromley</a:t>
            </a:r>
            <a:r>
              <a:rPr lang="en-US" sz="1900" dirty="0"/>
              <a:t>, Chubb, Pilcher </a:t>
            </a:r>
            <a:r>
              <a:rPr lang="en-US" sz="1900" dirty="0" smtClean="0"/>
              <a:t>House)</a:t>
            </a:r>
          </a:p>
          <a:p>
            <a:pPr lvl="1">
              <a:spcBef>
                <a:spcPts val="1200"/>
              </a:spcBef>
            </a:pPr>
            <a:r>
              <a:rPr lang="en-US" sz="1900" dirty="0"/>
              <a:t>Eileen </a:t>
            </a:r>
            <a:r>
              <a:rPr lang="en-US" sz="1900" dirty="0" smtClean="0"/>
              <a:t>Theodore-</a:t>
            </a:r>
            <a:r>
              <a:rPr lang="en-US" sz="1900" dirty="0" err="1" smtClean="0"/>
              <a:t>Shusta</a:t>
            </a:r>
            <a:r>
              <a:rPr lang="en-US" sz="1900" dirty="0" smtClean="0"/>
              <a:t>, Senator-At-Large</a:t>
            </a:r>
          </a:p>
          <a:p>
            <a:pPr>
              <a:spcBef>
                <a:spcPts val="1200"/>
              </a:spcBef>
            </a:pPr>
            <a:r>
              <a:rPr lang="en-US" sz="2400" dirty="0" smtClean="0"/>
              <a:t>Classified Senate</a:t>
            </a:r>
          </a:p>
          <a:p>
            <a:pPr lvl="1">
              <a:spcBef>
                <a:spcPts val="1200"/>
              </a:spcBef>
            </a:pPr>
            <a:r>
              <a:rPr lang="en-US" sz="1900" dirty="0"/>
              <a:t>Sharon </a:t>
            </a:r>
            <a:r>
              <a:rPr lang="en-US" sz="1900" dirty="0" smtClean="0"/>
              <a:t>Romina, Chair, 2017-2018</a:t>
            </a:r>
            <a:endParaRPr lang="en-US" sz="1900" dirty="0"/>
          </a:p>
          <a:p>
            <a:pPr lvl="1">
              <a:spcBef>
                <a:spcPts val="1200"/>
              </a:spcBef>
            </a:pPr>
            <a:r>
              <a:rPr lang="en-US" sz="1900" dirty="0" smtClean="0"/>
              <a:t>Cheri Sheets, Past Chair, 2015-2016</a:t>
            </a:r>
          </a:p>
          <a:p>
            <a:pPr>
              <a:spcBef>
                <a:spcPts val="1200"/>
              </a:spcBef>
            </a:pPr>
            <a:r>
              <a:rPr lang="en-US" sz="2400" dirty="0" smtClean="0"/>
              <a:t>RC Strategy</a:t>
            </a:r>
          </a:p>
          <a:p>
            <a:pPr lvl="1">
              <a:spcBef>
                <a:spcPts val="1200"/>
              </a:spcBef>
            </a:pPr>
            <a:r>
              <a:rPr lang="en-US" sz="1900" dirty="0" smtClean="0"/>
              <a:t>Phil Taylor, College of Business</a:t>
            </a:r>
          </a:p>
          <a:p>
            <a:pPr lvl="1">
              <a:spcBef>
                <a:spcPts val="1200"/>
              </a:spcBef>
            </a:pPr>
            <a:r>
              <a:rPr lang="en-US" sz="1900" dirty="0" smtClean="0"/>
              <a:t>Kari </a:t>
            </a:r>
            <a:r>
              <a:rPr lang="en-US" sz="1900" dirty="0" err="1" smtClean="0"/>
              <a:t>Saunier</a:t>
            </a:r>
            <a:r>
              <a:rPr lang="en-US" sz="1900" dirty="0" smtClean="0"/>
              <a:t>, College of Fine Arts</a:t>
            </a:r>
            <a:endParaRPr lang="en-US" sz="1900" dirty="0"/>
          </a:p>
          <a:p>
            <a:pPr>
              <a:spcBef>
                <a:spcPts val="1200"/>
              </a:spcBef>
            </a:pPr>
            <a:endParaRPr lang="en-US" dirty="0"/>
          </a:p>
        </p:txBody>
      </p:sp>
    </p:spTree>
    <p:extLst>
      <p:ext uri="{BB962C8B-B14F-4D97-AF65-F5344CB8AC3E}">
        <p14:creationId xmlns:p14="http://schemas.microsoft.com/office/powerpoint/2010/main" val="3692358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183"/>
            <a:ext cx="9144000" cy="1325563"/>
          </a:xfrm>
        </p:spPr>
        <p:txBody>
          <a:bodyPr>
            <a:normAutofit/>
          </a:bodyPr>
          <a:lstStyle/>
          <a:p>
            <a:pPr algn="ctr"/>
            <a:r>
              <a:rPr lang="en-US" sz="3200" dirty="0" smtClean="0"/>
              <a:t>TAC Providing Guidance on </a:t>
            </a:r>
            <a:br>
              <a:rPr lang="en-US" sz="3200" dirty="0" smtClean="0"/>
            </a:br>
            <a:r>
              <a:rPr lang="en-US" sz="3200" dirty="0" smtClean="0"/>
              <a:t>Professional Development Roadmap</a:t>
            </a:r>
            <a:endParaRPr lang="en-US" sz="3200" dirty="0"/>
          </a:p>
        </p:txBody>
      </p:sp>
      <p:graphicFrame>
        <p:nvGraphicFramePr>
          <p:cNvPr id="5" name="Diagram 4"/>
          <p:cNvGraphicFramePr/>
          <p:nvPr>
            <p:extLst/>
          </p:nvPr>
        </p:nvGraphicFramePr>
        <p:xfrm>
          <a:off x="407624" y="1297849"/>
          <a:ext cx="8339769" cy="1863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90061733"/>
              </p:ext>
            </p:extLst>
          </p:nvPr>
        </p:nvGraphicFramePr>
        <p:xfrm>
          <a:off x="407624" y="3303043"/>
          <a:ext cx="8438919" cy="2702560"/>
        </p:xfrm>
        <a:graphic>
          <a:graphicData uri="http://schemas.openxmlformats.org/drawingml/2006/table">
            <a:tbl>
              <a:tblPr firstRow="1" bandRow="1">
                <a:tableStyleId>{5C22544A-7EE6-4342-B048-85BDC9FD1C3A}</a:tableStyleId>
              </a:tblPr>
              <a:tblGrid>
                <a:gridCol w="2812973">
                  <a:extLst>
                    <a:ext uri="{9D8B030D-6E8A-4147-A177-3AD203B41FA5}">
                      <a16:colId xmlns:a16="http://schemas.microsoft.com/office/drawing/2014/main" val="20000"/>
                    </a:ext>
                  </a:extLst>
                </a:gridCol>
                <a:gridCol w="2812973">
                  <a:extLst>
                    <a:ext uri="{9D8B030D-6E8A-4147-A177-3AD203B41FA5}">
                      <a16:colId xmlns:a16="http://schemas.microsoft.com/office/drawing/2014/main" val="20001"/>
                    </a:ext>
                  </a:extLst>
                </a:gridCol>
                <a:gridCol w="2812973">
                  <a:extLst>
                    <a:ext uri="{9D8B030D-6E8A-4147-A177-3AD203B41FA5}">
                      <a16:colId xmlns:a16="http://schemas.microsoft.com/office/drawing/2014/main" val="20002"/>
                    </a:ext>
                  </a:extLst>
                </a:gridCol>
              </a:tblGrid>
              <a:tr h="271007">
                <a:tc>
                  <a:txBody>
                    <a:bodyPr/>
                    <a:lstStyle/>
                    <a:p>
                      <a:pPr algn="ctr"/>
                      <a:r>
                        <a:rPr lang="en-US" sz="1600" dirty="0" smtClean="0"/>
                        <a:t>Competency Training Framework</a:t>
                      </a:r>
                      <a:endParaRPr lang="en-US" sz="1600" dirty="0"/>
                    </a:p>
                  </a:txBody>
                  <a:tcPr>
                    <a:solidFill>
                      <a:srgbClr val="4472C4"/>
                    </a:solidFill>
                  </a:tcPr>
                </a:tc>
                <a:tc>
                  <a:txBody>
                    <a:bodyPr/>
                    <a:lstStyle/>
                    <a:p>
                      <a:pPr algn="ctr"/>
                      <a:r>
                        <a:rPr lang="en-US" sz="1600" dirty="0" smtClean="0"/>
                        <a:t>Learning Management System</a:t>
                      </a:r>
                      <a:endParaRPr lang="en-US" sz="1600" dirty="0"/>
                    </a:p>
                  </a:txBody>
                  <a:tcPr>
                    <a:solidFill>
                      <a:srgbClr val="43BB8D"/>
                    </a:solidFill>
                  </a:tcPr>
                </a:tc>
                <a:tc>
                  <a:txBody>
                    <a:bodyPr/>
                    <a:lstStyle/>
                    <a:p>
                      <a:pPr algn="ctr"/>
                      <a:r>
                        <a:rPr lang="en-US" sz="1600" dirty="0" smtClean="0"/>
                        <a:t>Certification and Badging Programs</a:t>
                      </a:r>
                      <a:endParaRPr lang="en-US" sz="1600" dirty="0"/>
                    </a:p>
                  </a:txBody>
                  <a:tcPr>
                    <a:solidFill>
                      <a:srgbClr val="70AD47"/>
                    </a:solidFill>
                  </a:tcPr>
                </a:tc>
                <a:extLst>
                  <a:ext uri="{0D108BD9-81ED-4DB2-BD59-A6C34878D82A}">
                    <a16:rowId xmlns:a16="http://schemas.microsoft.com/office/drawing/2014/main" val="10000"/>
                  </a:ext>
                </a:extLst>
              </a:tr>
              <a:tr h="1380848">
                <a:tc>
                  <a:txBody>
                    <a:bodyPr/>
                    <a:lstStyle/>
                    <a:p>
                      <a:pPr marL="182880" indent="-182880">
                        <a:spcAft>
                          <a:spcPts val="400"/>
                        </a:spcAft>
                        <a:buFont typeface="Arial" panose="020B0604020202020204" pitchFamily="34" charset="0"/>
                        <a:buChar char="•"/>
                      </a:pPr>
                      <a:r>
                        <a:rPr lang="en-US" sz="1200" baseline="0" dirty="0" smtClean="0"/>
                        <a:t>Identify behaviors that lead to success</a:t>
                      </a:r>
                    </a:p>
                    <a:p>
                      <a:pPr marL="182880" indent="-182880">
                        <a:spcAft>
                          <a:spcPts val="400"/>
                        </a:spcAft>
                        <a:buFont typeface="Arial" panose="020B0604020202020204" pitchFamily="34" charset="0"/>
                        <a:buChar char="•"/>
                      </a:pPr>
                      <a:r>
                        <a:rPr lang="en-US" sz="1200" baseline="0" dirty="0" smtClean="0"/>
                        <a:t>Reviewed leadership development models and competency benchmarks from private sector and universities</a:t>
                      </a:r>
                    </a:p>
                    <a:p>
                      <a:pPr marL="182880" indent="-182880">
                        <a:spcAft>
                          <a:spcPts val="400"/>
                        </a:spcAft>
                        <a:buFont typeface="Arial" panose="020B0604020202020204" pitchFamily="34" charset="0"/>
                        <a:buChar char="•"/>
                      </a:pPr>
                      <a:r>
                        <a:rPr lang="en-US" sz="1200" baseline="0" dirty="0" smtClean="0"/>
                        <a:t>Conducted focus groups and individual interviews with 115 exemplary staff</a:t>
                      </a:r>
                    </a:p>
                    <a:p>
                      <a:pPr marL="182880" indent="-182880">
                        <a:spcAft>
                          <a:spcPts val="400"/>
                        </a:spcAft>
                        <a:buFont typeface="Arial" panose="020B0604020202020204" pitchFamily="34" charset="0"/>
                        <a:buChar char="•"/>
                      </a:pPr>
                      <a:r>
                        <a:rPr lang="en-US" sz="1200" baseline="0" dirty="0" smtClean="0"/>
                        <a:t>Creating a competency dictionary to define 50 critical behaviors</a:t>
                      </a:r>
                    </a:p>
                    <a:p>
                      <a:pPr marL="182880" indent="-182880">
                        <a:spcAft>
                          <a:spcPts val="400"/>
                        </a:spcAft>
                        <a:buFont typeface="Arial" panose="020B0604020202020204" pitchFamily="34" charset="0"/>
                        <a:buChar char="•"/>
                      </a:pPr>
                      <a:r>
                        <a:rPr lang="en-US" sz="1200" baseline="0" dirty="0" smtClean="0"/>
                        <a:t>Using gap analysis to identify need for new learning opportunities</a:t>
                      </a:r>
                    </a:p>
                  </a:txBody>
                  <a:tcPr>
                    <a:solidFill>
                      <a:srgbClr val="E5E8F3"/>
                    </a:solidFill>
                  </a:tcPr>
                </a:tc>
                <a:tc>
                  <a:txBody>
                    <a:bodyPr/>
                    <a:lstStyle/>
                    <a:p>
                      <a:pPr marL="182880" marR="0" lvl="0" indent="-18288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Blackboard will be the LMS utilized to support staff development</a:t>
                      </a:r>
                    </a:p>
                    <a:p>
                      <a:pPr marL="182880" marR="0" lvl="0" indent="-18288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Links to </a:t>
                      </a:r>
                      <a:r>
                        <a:rPr kumimoji="0" lang="en-US" sz="1200" b="0" i="0" u="none" strike="noStrike" kern="1200" cap="none" spc="0" normalizeH="0" baseline="0" noProof="0" smtClean="0">
                          <a:ln>
                            <a:noFill/>
                          </a:ln>
                          <a:solidFill>
                            <a:prstClr val="black"/>
                          </a:solidFill>
                          <a:effectLst/>
                          <a:uLnTx/>
                          <a:uFillTx/>
                          <a:latin typeface="+mn-lt"/>
                          <a:ea typeface="+mn-ea"/>
                          <a:cs typeface="+mn-cs"/>
                        </a:rPr>
                        <a:t>Blackboard and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 registration app for classroom training included on training website</a:t>
                      </a:r>
                    </a:p>
                    <a:p>
                      <a:pPr marL="182880" marR="0" lvl="0" indent="-18288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LMS will keep track of training completion and allow employees to retrieve training history</a:t>
                      </a:r>
                    </a:p>
                  </a:txBody>
                  <a:tcPr>
                    <a:solidFill>
                      <a:srgbClr val="E9F3F0"/>
                    </a:solidFill>
                  </a:tcPr>
                </a:tc>
                <a:tc>
                  <a:txBody>
                    <a:bodyPr/>
                    <a:lstStyle/>
                    <a:p>
                      <a:pPr marL="182880" marR="0" lvl="0" indent="-18288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Certificate programs focus employees and supervisors on targeted skill areas</a:t>
                      </a:r>
                    </a:p>
                    <a:p>
                      <a:pPr marL="182880" marR="0" lvl="0" indent="-18288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Certificate(s) may be required or preferred for internal selection</a:t>
                      </a:r>
                    </a:p>
                    <a:p>
                      <a:pPr marL="182880" marR="0" lvl="0" indent="-18288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Badges are issued for small achievements (i.e. training completion)</a:t>
                      </a:r>
                    </a:p>
                    <a:p>
                      <a:pPr marL="182880" marR="0" lvl="0" indent="-18288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Collection of badges earns a certificate</a:t>
                      </a:r>
                    </a:p>
                    <a:p>
                      <a:pPr marL="182880" marR="0" lvl="0" indent="-18288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Badges will be linked to Blackboard using the same badging infrastructure used by OHIO Student Affairs’ CLDC</a:t>
                      </a:r>
                    </a:p>
                  </a:txBody>
                  <a:tcPr>
                    <a:solidFill>
                      <a:srgbClr val="E8F0E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83153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72" y="146183"/>
            <a:ext cx="8670274" cy="1325563"/>
          </a:xfrm>
        </p:spPr>
        <p:txBody>
          <a:bodyPr>
            <a:normAutofit/>
          </a:bodyPr>
          <a:lstStyle/>
          <a:p>
            <a:r>
              <a:rPr lang="en-US" sz="3200" dirty="0" smtClean="0"/>
              <a:t>Six “Primary Roles” Provide Development Focus </a:t>
            </a:r>
            <a:endParaRPr lang="en-US" sz="3200" dirty="0"/>
          </a:p>
        </p:txBody>
      </p:sp>
      <p:graphicFrame>
        <p:nvGraphicFramePr>
          <p:cNvPr id="7" name="Diagram 6"/>
          <p:cNvGraphicFramePr/>
          <p:nvPr>
            <p:extLst/>
          </p:nvPr>
        </p:nvGraphicFramePr>
        <p:xfrm>
          <a:off x="638978" y="1290045"/>
          <a:ext cx="8141465" cy="4581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96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842" y="378879"/>
            <a:ext cx="8155746" cy="1695582"/>
          </a:xfrm>
        </p:spPr>
        <p:txBody>
          <a:bodyPr/>
          <a:lstStyle/>
          <a:p>
            <a:pPr algn="r"/>
            <a:r>
              <a:rPr lang="en-US" dirty="0" smtClean="0"/>
              <a:t>Facilities Partner Group</a:t>
            </a:r>
            <a:endParaRPr lang="en-US" dirty="0"/>
          </a:p>
        </p:txBody>
      </p:sp>
      <p:sp>
        <p:nvSpPr>
          <p:cNvPr id="4" name="Subtitle 2"/>
          <p:cNvSpPr txBox="1">
            <a:spLocks/>
          </p:cNvSpPr>
          <p:nvPr/>
        </p:nvSpPr>
        <p:spPr>
          <a:xfrm>
            <a:off x="623889" y="2277208"/>
            <a:ext cx="8219860" cy="234754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776F67"/>
                </a:solidFill>
                <a:latin typeface="+mn-lt"/>
                <a:ea typeface="+mn-ea"/>
                <a:cs typeface="+mn-cs"/>
              </a:defRPr>
            </a:lvl1pPr>
            <a:lvl2pPr marL="457178"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spcBef>
                <a:spcPts val="0"/>
              </a:spcBef>
            </a:pPr>
            <a:r>
              <a:rPr lang="en-US" sz="2000" dirty="0" smtClean="0"/>
              <a:t>Co-Chairs:</a:t>
            </a:r>
          </a:p>
          <a:p>
            <a:pPr algn="r">
              <a:spcBef>
                <a:spcPts val="0"/>
              </a:spcBef>
            </a:pPr>
            <a:endParaRPr lang="en-US" sz="2000" dirty="0"/>
          </a:p>
          <a:p>
            <a:pPr algn="r">
              <a:spcBef>
                <a:spcPts val="0"/>
              </a:spcBef>
            </a:pPr>
            <a:r>
              <a:rPr lang="en-US" sz="2000" dirty="0" smtClean="0"/>
              <a:t>Kelly </a:t>
            </a:r>
            <a:r>
              <a:rPr lang="en-US" sz="2000" dirty="0"/>
              <a:t>Broughton, Assistant Dean for Research &amp; Education </a:t>
            </a:r>
            <a:r>
              <a:rPr lang="en-US" sz="2000" dirty="0" smtClean="0"/>
              <a:t>Services</a:t>
            </a:r>
            <a:endParaRPr lang="en-US" sz="2000" dirty="0"/>
          </a:p>
          <a:p>
            <a:pPr algn="r">
              <a:spcBef>
                <a:spcPts val="0"/>
              </a:spcBef>
            </a:pPr>
            <a:r>
              <a:rPr lang="en-US" sz="2000" dirty="0"/>
              <a:t>University </a:t>
            </a:r>
            <a:r>
              <a:rPr lang="en-US" sz="2000" dirty="0" smtClean="0"/>
              <a:t>Libraries</a:t>
            </a:r>
          </a:p>
          <a:p>
            <a:pPr algn="r">
              <a:spcBef>
                <a:spcPts val="0"/>
              </a:spcBef>
            </a:pPr>
            <a:endParaRPr lang="en-US" sz="2000" dirty="0"/>
          </a:p>
          <a:p>
            <a:pPr algn="r">
              <a:spcBef>
                <a:spcPts val="0"/>
              </a:spcBef>
            </a:pPr>
            <a:r>
              <a:rPr lang="en-US" sz="2000" dirty="0" smtClean="0"/>
              <a:t>Steve Wood, Associate Vice President </a:t>
            </a:r>
          </a:p>
          <a:p>
            <a:pPr algn="r">
              <a:spcBef>
                <a:spcPts val="0"/>
              </a:spcBef>
            </a:pPr>
            <a:r>
              <a:rPr lang="en-US" sz="2000" dirty="0" smtClean="0"/>
              <a:t>Facilities Management &amp; Safety</a:t>
            </a:r>
          </a:p>
          <a:p>
            <a:pPr>
              <a:spcBef>
                <a:spcPts val="0"/>
              </a:spcBef>
            </a:pPr>
            <a:endParaRPr lang="en-US" sz="2000" dirty="0"/>
          </a:p>
          <a:p>
            <a:pPr algn="r">
              <a:spcBef>
                <a:spcPts val="0"/>
              </a:spcBef>
            </a:pPr>
            <a:endParaRPr lang="en-US" sz="2000" dirty="0" smtClean="0"/>
          </a:p>
          <a:p>
            <a:pPr algn="r">
              <a:spcBef>
                <a:spcPts val="0"/>
              </a:spcBef>
            </a:pPr>
            <a:endParaRPr lang="en-US" sz="2000" dirty="0" smtClean="0"/>
          </a:p>
          <a:p>
            <a:pPr algn="r"/>
            <a:endParaRPr lang="en-US" dirty="0"/>
          </a:p>
        </p:txBody>
      </p:sp>
    </p:spTree>
    <p:extLst>
      <p:ext uri="{BB962C8B-B14F-4D97-AF65-F5344CB8AC3E}">
        <p14:creationId xmlns:p14="http://schemas.microsoft.com/office/powerpoint/2010/main" val="32077109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580" y="146183"/>
            <a:ext cx="8369034" cy="1325563"/>
          </a:xfrm>
        </p:spPr>
        <p:txBody>
          <a:bodyPr>
            <a:normAutofit/>
          </a:bodyPr>
          <a:lstStyle/>
          <a:p>
            <a:r>
              <a:rPr lang="en-US" sz="3200" dirty="0" smtClean="0"/>
              <a:t>Development Categories Promote Balance </a:t>
            </a:r>
            <a:endParaRPr lang="en-US" sz="3200" dirty="0"/>
          </a:p>
        </p:txBody>
      </p:sp>
      <p:graphicFrame>
        <p:nvGraphicFramePr>
          <p:cNvPr id="4" name="Diagram 3"/>
          <p:cNvGraphicFramePr/>
          <p:nvPr>
            <p:extLst/>
          </p:nvPr>
        </p:nvGraphicFramePr>
        <p:xfrm>
          <a:off x="3296574" y="1010612"/>
          <a:ext cx="5437041" cy="4663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4580" y="1599195"/>
            <a:ext cx="2481398" cy="1107996"/>
          </a:xfrm>
          <a:prstGeom prst="rect">
            <a:avLst/>
          </a:prstGeom>
          <a:noFill/>
        </p:spPr>
        <p:txBody>
          <a:bodyPr wrap="square" rtlCol="0">
            <a:spAutoFit/>
          </a:bodyPr>
          <a:lstStyle/>
          <a:p>
            <a:r>
              <a:rPr lang="en-US" b="1" dirty="0" smtClean="0"/>
              <a:t>People Focus</a:t>
            </a:r>
          </a:p>
          <a:p>
            <a:r>
              <a:rPr lang="en-US" sz="1200" dirty="0" smtClean="0"/>
              <a:t>Involving</a:t>
            </a:r>
            <a:r>
              <a:rPr lang="en-US" sz="1200" dirty="0"/>
              <a:t>, </a:t>
            </a:r>
            <a:r>
              <a:rPr lang="en-US" sz="1200" dirty="0" smtClean="0"/>
              <a:t>inspiring, influencing, collaborating </a:t>
            </a:r>
            <a:r>
              <a:rPr lang="en-US" sz="1200" dirty="0"/>
              <a:t>and interacting with </a:t>
            </a:r>
            <a:r>
              <a:rPr lang="en-US" sz="1200" dirty="0" smtClean="0"/>
              <a:t>others to accomplish goals and build team effectiveness.</a:t>
            </a:r>
            <a:endParaRPr lang="en-US" sz="1200" dirty="0"/>
          </a:p>
        </p:txBody>
      </p:sp>
      <p:sp>
        <p:nvSpPr>
          <p:cNvPr id="6" name="TextBox 5"/>
          <p:cNvSpPr txBox="1"/>
          <p:nvPr/>
        </p:nvSpPr>
        <p:spPr>
          <a:xfrm>
            <a:off x="364580" y="2788152"/>
            <a:ext cx="2481398" cy="1107996"/>
          </a:xfrm>
          <a:prstGeom prst="rect">
            <a:avLst/>
          </a:prstGeom>
          <a:noFill/>
        </p:spPr>
        <p:txBody>
          <a:bodyPr wrap="square" rtlCol="0">
            <a:spAutoFit/>
          </a:bodyPr>
          <a:lstStyle/>
          <a:p>
            <a:r>
              <a:rPr lang="en-US" b="1" dirty="0" smtClean="0"/>
              <a:t>Task Focus</a:t>
            </a:r>
          </a:p>
          <a:p>
            <a:r>
              <a:rPr lang="en-US" sz="1200" dirty="0" smtClean="0"/>
              <a:t>Processing </a:t>
            </a:r>
            <a:r>
              <a:rPr lang="en-US" sz="1200" dirty="0"/>
              <a:t>information, organizing tasks, and managing resources </a:t>
            </a:r>
            <a:r>
              <a:rPr lang="en-US" sz="1200" dirty="0" smtClean="0"/>
              <a:t>to deliver high-quality results in a timely manner.</a:t>
            </a:r>
          </a:p>
        </p:txBody>
      </p:sp>
      <p:sp>
        <p:nvSpPr>
          <p:cNvPr id="8" name="TextBox 7"/>
          <p:cNvSpPr txBox="1"/>
          <p:nvPr/>
        </p:nvSpPr>
        <p:spPr>
          <a:xfrm>
            <a:off x="364580" y="3950655"/>
            <a:ext cx="2481398" cy="1292662"/>
          </a:xfrm>
          <a:prstGeom prst="rect">
            <a:avLst/>
          </a:prstGeom>
          <a:noFill/>
        </p:spPr>
        <p:txBody>
          <a:bodyPr wrap="square" rtlCol="0">
            <a:spAutoFit/>
          </a:bodyPr>
          <a:lstStyle/>
          <a:p>
            <a:r>
              <a:rPr lang="en-US" b="1" dirty="0" smtClean="0"/>
              <a:t>Self Focus</a:t>
            </a:r>
          </a:p>
          <a:p>
            <a:r>
              <a:rPr lang="en-US" sz="1200" dirty="0" smtClean="0"/>
              <a:t>Building knowledge, awareness, and technical </a:t>
            </a:r>
            <a:r>
              <a:rPr lang="en-US" sz="1200" dirty="0"/>
              <a:t>s</a:t>
            </a:r>
            <a:r>
              <a:rPr lang="en-US" sz="1200" dirty="0" smtClean="0"/>
              <a:t>kills to be proficient, credible, and relevant in a field of work. Possessing characteristics that contribute to personal effectiveness</a:t>
            </a:r>
            <a:endParaRPr lang="en-US" sz="1200" dirty="0"/>
          </a:p>
        </p:txBody>
      </p:sp>
      <p:cxnSp>
        <p:nvCxnSpPr>
          <p:cNvPr id="9" name="Straight Connector 8"/>
          <p:cNvCxnSpPr/>
          <p:nvPr/>
        </p:nvCxnSpPr>
        <p:spPr>
          <a:xfrm>
            <a:off x="364580" y="2755678"/>
            <a:ext cx="8369035"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64580" y="3950655"/>
            <a:ext cx="8369035"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64580" y="1099511"/>
            <a:ext cx="8385233" cy="369332"/>
          </a:xfrm>
          <a:prstGeom prst="rect">
            <a:avLst/>
          </a:prstGeom>
          <a:noFill/>
        </p:spPr>
        <p:txBody>
          <a:bodyPr wrap="square" rtlCol="0">
            <a:spAutoFit/>
          </a:bodyPr>
          <a:lstStyle/>
          <a:p>
            <a:r>
              <a:rPr lang="en-US" dirty="0" smtClean="0">
                <a:solidFill>
                  <a:srgbClr val="0000FF"/>
                </a:solidFill>
              </a:rPr>
              <a:t>Well-rounded development efforts focus on People, Tasks, and Self</a:t>
            </a:r>
            <a:endParaRPr lang="en-US" sz="1600" dirty="0">
              <a:solidFill>
                <a:srgbClr val="0000FF"/>
              </a:solidFill>
            </a:endParaRPr>
          </a:p>
        </p:txBody>
      </p:sp>
    </p:spTree>
    <p:extLst>
      <p:ext uri="{BB962C8B-B14F-4D97-AF65-F5344CB8AC3E}">
        <p14:creationId xmlns:p14="http://schemas.microsoft.com/office/powerpoint/2010/main" val="2983486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183"/>
            <a:ext cx="9144000" cy="1325563"/>
          </a:xfrm>
        </p:spPr>
        <p:txBody>
          <a:bodyPr>
            <a:normAutofit/>
          </a:bodyPr>
          <a:lstStyle/>
          <a:p>
            <a:pPr algn="ctr"/>
            <a:r>
              <a:rPr lang="en-US" sz="2800" dirty="0" smtClean="0"/>
              <a:t>“Success Profiles” Highlight Success Drivers in Each Role </a:t>
            </a:r>
            <a:endParaRPr lang="en-US" sz="2800" dirty="0"/>
          </a:p>
        </p:txBody>
      </p:sp>
      <p:cxnSp>
        <p:nvCxnSpPr>
          <p:cNvPr id="11" name="Straight Connector 10"/>
          <p:cNvCxnSpPr/>
          <p:nvPr/>
        </p:nvCxnSpPr>
        <p:spPr>
          <a:xfrm>
            <a:off x="354330" y="2905134"/>
            <a:ext cx="8415427"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59772" y="1629918"/>
            <a:ext cx="2584073" cy="1107996"/>
          </a:xfrm>
          <a:prstGeom prst="rect">
            <a:avLst/>
          </a:prstGeom>
          <a:noFill/>
        </p:spPr>
        <p:txBody>
          <a:bodyPr wrap="square" rtlCol="0">
            <a:spAutoFit/>
          </a:bodyPr>
          <a:lstStyle/>
          <a:p>
            <a:r>
              <a:rPr lang="en-US" b="1" dirty="0" smtClean="0">
                <a:solidFill>
                  <a:prstClr val="black"/>
                </a:solidFill>
              </a:rPr>
              <a:t>People Focus</a:t>
            </a:r>
          </a:p>
          <a:p>
            <a:r>
              <a:rPr lang="en-US" sz="1200" dirty="0" smtClean="0">
                <a:solidFill>
                  <a:prstClr val="black"/>
                </a:solidFill>
              </a:rPr>
              <a:t>Involving</a:t>
            </a:r>
            <a:r>
              <a:rPr lang="en-US" sz="1200" dirty="0">
                <a:solidFill>
                  <a:prstClr val="black"/>
                </a:solidFill>
              </a:rPr>
              <a:t>, </a:t>
            </a:r>
            <a:r>
              <a:rPr lang="en-US" sz="1200" dirty="0" smtClean="0">
                <a:solidFill>
                  <a:prstClr val="black"/>
                </a:solidFill>
              </a:rPr>
              <a:t>inspiring, influencing, collaborating </a:t>
            </a:r>
            <a:r>
              <a:rPr lang="en-US" sz="1200" dirty="0">
                <a:solidFill>
                  <a:prstClr val="black"/>
                </a:solidFill>
              </a:rPr>
              <a:t>and interacting with </a:t>
            </a:r>
            <a:r>
              <a:rPr lang="en-US" sz="1200" dirty="0" smtClean="0">
                <a:solidFill>
                  <a:prstClr val="black"/>
                </a:solidFill>
              </a:rPr>
              <a:t>others to accomplish goals and build team effectiveness.</a:t>
            </a:r>
            <a:endParaRPr lang="en-US" sz="1200" dirty="0">
              <a:solidFill>
                <a:prstClr val="black"/>
              </a:solidFill>
            </a:endParaRPr>
          </a:p>
        </p:txBody>
      </p:sp>
      <p:sp>
        <p:nvSpPr>
          <p:cNvPr id="41" name="TextBox 40"/>
          <p:cNvSpPr txBox="1"/>
          <p:nvPr/>
        </p:nvSpPr>
        <p:spPr>
          <a:xfrm>
            <a:off x="259772" y="2951029"/>
            <a:ext cx="2584076" cy="1292662"/>
          </a:xfrm>
          <a:prstGeom prst="rect">
            <a:avLst/>
          </a:prstGeom>
          <a:noFill/>
        </p:spPr>
        <p:txBody>
          <a:bodyPr wrap="square" rtlCol="0">
            <a:spAutoFit/>
          </a:bodyPr>
          <a:lstStyle/>
          <a:p>
            <a:r>
              <a:rPr lang="en-US" b="1" dirty="0" smtClean="0">
                <a:solidFill>
                  <a:prstClr val="black"/>
                </a:solidFill>
              </a:rPr>
              <a:t>Task Focus</a:t>
            </a:r>
          </a:p>
          <a:p>
            <a:r>
              <a:rPr lang="en-US" sz="1200" dirty="0" smtClean="0">
                <a:solidFill>
                  <a:prstClr val="black"/>
                </a:solidFill>
              </a:rPr>
              <a:t>Processing </a:t>
            </a:r>
            <a:r>
              <a:rPr lang="en-US" sz="1200" dirty="0">
                <a:solidFill>
                  <a:prstClr val="black"/>
                </a:solidFill>
              </a:rPr>
              <a:t>information, organizing tasks, and managing resources </a:t>
            </a:r>
            <a:r>
              <a:rPr lang="en-US" sz="1200" dirty="0" smtClean="0">
                <a:solidFill>
                  <a:prstClr val="black"/>
                </a:solidFill>
              </a:rPr>
              <a:t>to deliver high-quality results in a timely manner.</a:t>
            </a:r>
          </a:p>
          <a:p>
            <a:endParaRPr lang="en-US" sz="1200" dirty="0">
              <a:solidFill>
                <a:prstClr val="black"/>
              </a:solidFill>
            </a:endParaRPr>
          </a:p>
        </p:txBody>
      </p:sp>
      <p:sp>
        <p:nvSpPr>
          <p:cNvPr id="42" name="TextBox 41"/>
          <p:cNvSpPr txBox="1"/>
          <p:nvPr/>
        </p:nvSpPr>
        <p:spPr>
          <a:xfrm>
            <a:off x="259772" y="4377483"/>
            <a:ext cx="2584076" cy="1292662"/>
          </a:xfrm>
          <a:prstGeom prst="rect">
            <a:avLst/>
          </a:prstGeom>
          <a:noFill/>
        </p:spPr>
        <p:txBody>
          <a:bodyPr wrap="square" rtlCol="0">
            <a:spAutoFit/>
          </a:bodyPr>
          <a:lstStyle/>
          <a:p>
            <a:r>
              <a:rPr lang="en-US" b="1" dirty="0" smtClean="0">
                <a:solidFill>
                  <a:prstClr val="black"/>
                </a:solidFill>
              </a:rPr>
              <a:t>Self Focus</a:t>
            </a:r>
          </a:p>
          <a:p>
            <a:r>
              <a:rPr lang="en-US" sz="1200" dirty="0" smtClean="0">
                <a:solidFill>
                  <a:prstClr val="black"/>
                </a:solidFill>
              </a:rPr>
              <a:t>Building knowledge, awareness, and technical </a:t>
            </a:r>
            <a:r>
              <a:rPr lang="en-US" sz="1200" dirty="0">
                <a:solidFill>
                  <a:prstClr val="black"/>
                </a:solidFill>
              </a:rPr>
              <a:t>s</a:t>
            </a:r>
            <a:r>
              <a:rPr lang="en-US" sz="1200" dirty="0" smtClean="0">
                <a:solidFill>
                  <a:prstClr val="black"/>
                </a:solidFill>
              </a:rPr>
              <a:t>kills to be proficient, credible, and relevant in a field of work. Possessing characteristics that contribute to personal effectiveness</a:t>
            </a:r>
            <a:endParaRPr lang="en-US" sz="1200" dirty="0">
              <a:solidFill>
                <a:prstClr val="black"/>
              </a:solidFill>
            </a:endParaRPr>
          </a:p>
        </p:txBody>
      </p:sp>
      <p:sp>
        <p:nvSpPr>
          <p:cNvPr id="47" name="TextBox 46"/>
          <p:cNvSpPr txBox="1"/>
          <p:nvPr/>
        </p:nvSpPr>
        <p:spPr>
          <a:xfrm>
            <a:off x="259772" y="1157321"/>
            <a:ext cx="8509985" cy="369332"/>
          </a:xfrm>
          <a:prstGeom prst="rect">
            <a:avLst/>
          </a:prstGeom>
          <a:noFill/>
        </p:spPr>
        <p:txBody>
          <a:bodyPr wrap="square" rtlCol="0">
            <a:spAutoFit/>
          </a:bodyPr>
          <a:lstStyle/>
          <a:p>
            <a:r>
              <a:rPr lang="en-US" dirty="0" smtClean="0">
                <a:solidFill>
                  <a:srgbClr val="0000FF"/>
                </a:solidFill>
              </a:rPr>
              <a:t>Example: </a:t>
            </a:r>
            <a:r>
              <a:rPr lang="en-US" b="1" dirty="0" smtClean="0">
                <a:solidFill>
                  <a:srgbClr val="0000FF"/>
                </a:solidFill>
              </a:rPr>
              <a:t>Department Supervisor Role </a:t>
            </a:r>
            <a:r>
              <a:rPr lang="en-US" dirty="0" smtClean="0">
                <a:solidFill>
                  <a:srgbClr val="0000FF"/>
                </a:solidFill>
              </a:rPr>
              <a:t>requires these knowledge, skills and </a:t>
            </a:r>
            <a:r>
              <a:rPr lang="en-US" dirty="0">
                <a:solidFill>
                  <a:srgbClr val="0000FF"/>
                </a:solidFill>
              </a:rPr>
              <a:t>b</a:t>
            </a:r>
            <a:r>
              <a:rPr lang="en-US" dirty="0" smtClean="0">
                <a:solidFill>
                  <a:srgbClr val="0000FF"/>
                </a:solidFill>
              </a:rPr>
              <a:t>ehaviors:</a:t>
            </a:r>
            <a:endParaRPr lang="en-US" dirty="0">
              <a:solidFill>
                <a:srgbClr val="0000FF"/>
              </a:solidFill>
            </a:endParaRPr>
          </a:p>
        </p:txBody>
      </p:sp>
      <p:cxnSp>
        <p:nvCxnSpPr>
          <p:cNvPr id="43" name="Straight Connector 42"/>
          <p:cNvCxnSpPr/>
          <p:nvPr/>
        </p:nvCxnSpPr>
        <p:spPr>
          <a:xfrm>
            <a:off x="354330" y="4320810"/>
            <a:ext cx="8415427"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2962861" y="1614551"/>
            <a:ext cx="1791559" cy="1138731"/>
            <a:chOff x="3295649" y="1177387"/>
            <a:chExt cx="2532726" cy="1609823"/>
          </a:xfrm>
        </p:grpSpPr>
        <p:sp>
          <p:nvSpPr>
            <p:cNvPr id="45" name="Rectangle 44"/>
            <p:cNvSpPr/>
            <p:nvPr/>
          </p:nvSpPr>
          <p:spPr>
            <a:xfrm>
              <a:off x="3295649" y="1177387"/>
              <a:ext cx="2532726" cy="365760"/>
            </a:xfrm>
            <a:prstGeom prst="rect">
              <a:avLst/>
            </a:prstGeom>
            <a:solidFill>
              <a:srgbClr val="C0143C"/>
            </a:solidFill>
            <a:ln>
              <a:solidFill>
                <a:srgbClr val="C014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Leadership</a:t>
              </a:r>
              <a:endParaRPr lang="en-US" sz="1200" dirty="0"/>
            </a:p>
          </p:txBody>
        </p:sp>
        <p:sp>
          <p:nvSpPr>
            <p:cNvPr id="46" name="Rectangle 45"/>
            <p:cNvSpPr/>
            <p:nvPr/>
          </p:nvSpPr>
          <p:spPr>
            <a:xfrm>
              <a:off x="3295649" y="1538376"/>
              <a:ext cx="2532726" cy="1248834"/>
            </a:xfrm>
            <a:prstGeom prst="rect">
              <a:avLst/>
            </a:prstGeom>
            <a:noFill/>
            <a:ln>
              <a:solidFill>
                <a:srgbClr val="C0143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smtClean="0">
                  <a:solidFill>
                    <a:schemeClr val="tx1"/>
                  </a:solidFill>
                </a:rPr>
                <a:t>Inspiring and </a:t>
              </a:r>
              <a:r>
                <a:rPr lang="en-US" sz="800" dirty="0">
                  <a:solidFill>
                    <a:schemeClr val="tx1"/>
                  </a:solidFill>
                </a:rPr>
                <a:t>M</a:t>
              </a:r>
              <a:r>
                <a:rPr lang="en-US" sz="800" dirty="0" smtClean="0">
                  <a:solidFill>
                    <a:schemeClr val="tx1"/>
                  </a:solidFill>
                </a:rPr>
                <a:t>otivating</a:t>
              </a:r>
            </a:p>
            <a:p>
              <a:pPr marL="91440" indent="-91440">
                <a:buFont typeface="Arial" panose="020B0604020202020204" pitchFamily="34" charset="0"/>
                <a:buChar char="•"/>
              </a:pPr>
              <a:r>
                <a:rPr lang="en-US" sz="800" dirty="0" smtClean="0">
                  <a:solidFill>
                    <a:schemeClr val="tx1"/>
                  </a:solidFill>
                </a:rPr>
                <a:t>Empowerment</a:t>
              </a:r>
            </a:p>
            <a:p>
              <a:pPr marL="91440" indent="-91440">
                <a:buFont typeface="Arial" panose="020B0604020202020204" pitchFamily="34" charset="0"/>
                <a:buChar char="•"/>
              </a:pPr>
              <a:r>
                <a:rPr lang="en-US" sz="800" dirty="0" smtClean="0">
                  <a:solidFill>
                    <a:schemeClr val="tx1"/>
                  </a:solidFill>
                </a:rPr>
                <a:t>Leading by Example</a:t>
              </a:r>
            </a:p>
            <a:p>
              <a:pPr marL="91440" indent="-91440">
                <a:buFont typeface="Arial" panose="020B0604020202020204" pitchFamily="34" charset="0"/>
                <a:buChar char="•"/>
              </a:pPr>
              <a:r>
                <a:rPr lang="en-US" sz="800" dirty="0">
                  <a:solidFill>
                    <a:schemeClr val="tx1"/>
                  </a:solidFill>
                </a:rPr>
                <a:t>Influencing </a:t>
              </a:r>
              <a:endParaRPr lang="en-US" sz="800" dirty="0" smtClean="0">
                <a:solidFill>
                  <a:schemeClr val="tx1"/>
                </a:solidFill>
              </a:endParaRPr>
            </a:p>
            <a:p>
              <a:pPr marL="91440" indent="-91440">
                <a:buFont typeface="Arial" panose="020B0604020202020204" pitchFamily="34" charset="0"/>
                <a:buChar char="•"/>
              </a:pPr>
              <a:r>
                <a:rPr lang="en-US" sz="800" dirty="0" smtClean="0">
                  <a:solidFill>
                    <a:schemeClr val="tx1"/>
                  </a:solidFill>
                </a:rPr>
                <a:t>Talent Development </a:t>
              </a:r>
            </a:p>
            <a:p>
              <a:pPr marL="91440" indent="-91440">
                <a:buFont typeface="Arial" panose="020B0604020202020204" pitchFamily="34" charset="0"/>
                <a:buChar char="•"/>
              </a:pPr>
              <a:r>
                <a:rPr lang="en-US" sz="800" dirty="0" smtClean="0">
                  <a:solidFill>
                    <a:schemeClr val="tx1"/>
                  </a:solidFill>
                </a:rPr>
                <a:t>Accountability for Self and Team</a:t>
              </a:r>
            </a:p>
            <a:p>
              <a:pPr marL="91440" indent="-91440">
                <a:buFont typeface="Arial" panose="020B0604020202020204" pitchFamily="34" charset="0"/>
                <a:buChar char="•"/>
              </a:pPr>
              <a:endParaRPr lang="en-US" sz="800" dirty="0">
                <a:solidFill>
                  <a:schemeClr val="tx1"/>
                </a:solidFill>
              </a:endParaRPr>
            </a:p>
          </p:txBody>
        </p:sp>
      </p:grpSp>
      <p:grpSp>
        <p:nvGrpSpPr>
          <p:cNvPr id="48" name="Group 47"/>
          <p:cNvGrpSpPr/>
          <p:nvPr/>
        </p:nvGrpSpPr>
        <p:grpSpPr>
          <a:xfrm>
            <a:off x="4980000" y="4454449"/>
            <a:ext cx="1791559" cy="1138731"/>
            <a:chOff x="6085493" y="4766310"/>
            <a:chExt cx="2532726" cy="1609823"/>
          </a:xfrm>
        </p:grpSpPr>
        <p:sp>
          <p:nvSpPr>
            <p:cNvPr id="49" name="Rectangle 48"/>
            <p:cNvSpPr/>
            <p:nvPr/>
          </p:nvSpPr>
          <p:spPr>
            <a:xfrm>
              <a:off x="6085493" y="4766310"/>
              <a:ext cx="2532726" cy="365760"/>
            </a:xfrm>
            <a:prstGeom prst="rect">
              <a:avLst/>
            </a:prstGeom>
            <a:solidFill>
              <a:srgbClr val="673BB8"/>
            </a:solidFill>
            <a:ln>
              <a:solidFill>
                <a:srgbClr val="673B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Tools &amp; Technology</a:t>
              </a:r>
              <a:endParaRPr lang="en-US" sz="1200" dirty="0"/>
            </a:p>
          </p:txBody>
        </p:sp>
        <p:sp>
          <p:nvSpPr>
            <p:cNvPr id="50" name="Rectangle 49"/>
            <p:cNvSpPr/>
            <p:nvPr/>
          </p:nvSpPr>
          <p:spPr>
            <a:xfrm>
              <a:off x="6085493" y="5127299"/>
              <a:ext cx="2532726" cy="1248834"/>
            </a:xfrm>
            <a:prstGeom prst="rect">
              <a:avLst/>
            </a:prstGeom>
            <a:noFill/>
            <a:ln>
              <a:solidFill>
                <a:srgbClr val="673BB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smtClean="0">
                  <a:solidFill>
                    <a:schemeClr val="tx1"/>
                  </a:solidFill>
                </a:rPr>
                <a:t>University software packages and systems</a:t>
              </a:r>
            </a:p>
            <a:p>
              <a:pPr marL="91440" indent="-91440">
                <a:buFont typeface="Arial" panose="020B0604020202020204" pitchFamily="34" charset="0"/>
                <a:buChar char="•"/>
              </a:pPr>
              <a:r>
                <a:rPr lang="en-US" sz="800" dirty="0" err="1" smtClean="0">
                  <a:solidFill>
                    <a:schemeClr val="tx1"/>
                  </a:solidFill>
                </a:rPr>
                <a:t>BobcatBUY</a:t>
              </a:r>
              <a:endParaRPr lang="en-US" sz="800" dirty="0" smtClean="0">
                <a:solidFill>
                  <a:schemeClr val="tx1"/>
                </a:solidFill>
              </a:endParaRPr>
            </a:p>
            <a:p>
              <a:pPr marL="91440" indent="-91440">
                <a:buFont typeface="Arial" panose="020B0604020202020204" pitchFamily="34" charset="0"/>
                <a:buChar char="•"/>
              </a:pPr>
              <a:r>
                <a:rPr lang="en-US" sz="800" dirty="0" smtClean="0">
                  <a:solidFill>
                    <a:schemeClr val="tx1"/>
                  </a:solidFill>
                </a:rPr>
                <a:t>Excel, Outlook</a:t>
              </a:r>
            </a:p>
            <a:p>
              <a:pPr marL="91440" indent="-91440">
                <a:buFont typeface="Arial" panose="020B0604020202020204" pitchFamily="34" charset="0"/>
                <a:buChar char="•"/>
              </a:pPr>
              <a:r>
                <a:rPr lang="en-US" sz="800" dirty="0" smtClean="0">
                  <a:solidFill>
                    <a:schemeClr val="tx1"/>
                  </a:solidFill>
                </a:rPr>
                <a:t>Payroll</a:t>
              </a:r>
              <a:endParaRPr lang="en-US" sz="800" dirty="0">
                <a:solidFill>
                  <a:schemeClr val="tx1"/>
                </a:solidFill>
              </a:endParaRPr>
            </a:p>
          </p:txBody>
        </p:sp>
      </p:grpSp>
      <p:grpSp>
        <p:nvGrpSpPr>
          <p:cNvPr id="51" name="Group 50"/>
          <p:cNvGrpSpPr/>
          <p:nvPr/>
        </p:nvGrpSpPr>
        <p:grpSpPr>
          <a:xfrm>
            <a:off x="6978198" y="4454449"/>
            <a:ext cx="1791559" cy="1138731"/>
            <a:chOff x="8891848" y="4766310"/>
            <a:chExt cx="2532726" cy="1609823"/>
          </a:xfrm>
        </p:grpSpPr>
        <p:sp>
          <p:nvSpPr>
            <p:cNvPr id="52" name="Rectangle 51"/>
            <p:cNvSpPr/>
            <p:nvPr/>
          </p:nvSpPr>
          <p:spPr>
            <a:xfrm>
              <a:off x="8891848" y="4766310"/>
              <a:ext cx="2532726" cy="365760"/>
            </a:xfrm>
            <a:prstGeom prst="rect">
              <a:avLst/>
            </a:prstGeom>
            <a:solidFill>
              <a:srgbClr val="776F67"/>
            </a:solidFill>
            <a:ln>
              <a:solidFill>
                <a:srgbClr val="776F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Job-Specific Expertise</a:t>
              </a:r>
              <a:endParaRPr lang="en-US" sz="1200" dirty="0"/>
            </a:p>
          </p:txBody>
        </p:sp>
        <p:sp>
          <p:nvSpPr>
            <p:cNvPr id="53" name="Rectangle 52"/>
            <p:cNvSpPr/>
            <p:nvPr/>
          </p:nvSpPr>
          <p:spPr>
            <a:xfrm>
              <a:off x="8891848" y="5127299"/>
              <a:ext cx="2532726" cy="1248834"/>
            </a:xfrm>
            <a:prstGeom prst="rect">
              <a:avLst/>
            </a:prstGeom>
            <a:noFill/>
            <a:ln>
              <a:solidFill>
                <a:srgbClr val="776F6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smtClean="0">
                  <a:solidFill>
                    <a:schemeClr val="tx1"/>
                  </a:solidFill>
                </a:rPr>
                <a:t>Policy awareness and compliance</a:t>
              </a:r>
            </a:p>
            <a:p>
              <a:pPr marL="91440" indent="-91440">
                <a:buFont typeface="Arial" panose="020B0604020202020204" pitchFamily="34" charset="0"/>
                <a:buChar char="•"/>
              </a:pPr>
              <a:r>
                <a:rPr lang="en-US" sz="800" dirty="0" smtClean="0">
                  <a:solidFill>
                    <a:schemeClr val="tx1"/>
                  </a:solidFill>
                </a:rPr>
                <a:t>Institutional knowledge</a:t>
              </a:r>
            </a:p>
            <a:p>
              <a:pPr marL="91440" indent="-91440">
                <a:buFont typeface="Arial" panose="020B0604020202020204" pitchFamily="34" charset="0"/>
                <a:buChar char="•"/>
              </a:pPr>
              <a:r>
                <a:rPr lang="en-US" sz="800" dirty="0" smtClean="0">
                  <a:solidFill>
                    <a:schemeClr val="tx1"/>
                  </a:solidFill>
                </a:rPr>
                <a:t>Benchmarking / best practices / trends</a:t>
              </a:r>
            </a:p>
          </p:txBody>
        </p:sp>
      </p:grpSp>
      <p:grpSp>
        <p:nvGrpSpPr>
          <p:cNvPr id="54" name="Group 53"/>
          <p:cNvGrpSpPr/>
          <p:nvPr/>
        </p:nvGrpSpPr>
        <p:grpSpPr>
          <a:xfrm>
            <a:off x="6958254" y="3027995"/>
            <a:ext cx="1791559" cy="1138731"/>
            <a:chOff x="8871904" y="2971849"/>
            <a:chExt cx="2532726" cy="1609823"/>
          </a:xfrm>
        </p:grpSpPr>
        <p:sp>
          <p:nvSpPr>
            <p:cNvPr id="55" name="Rectangle 54"/>
            <p:cNvSpPr/>
            <p:nvPr/>
          </p:nvSpPr>
          <p:spPr>
            <a:xfrm>
              <a:off x="8871904" y="2971849"/>
              <a:ext cx="2532726" cy="365760"/>
            </a:xfrm>
            <a:prstGeom prst="rect">
              <a:avLst/>
            </a:prstGeom>
            <a:solidFill>
              <a:srgbClr val="007396"/>
            </a:solidFill>
            <a:ln>
              <a:solidFill>
                <a:srgbClr val="0073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Flexibility &amp; Creativity</a:t>
              </a:r>
              <a:endParaRPr lang="en-US" sz="1200" dirty="0"/>
            </a:p>
          </p:txBody>
        </p:sp>
        <p:sp>
          <p:nvSpPr>
            <p:cNvPr id="56" name="Rectangle 55"/>
            <p:cNvSpPr/>
            <p:nvPr/>
          </p:nvSpPr>
          <p:spPr>
            <a:xfrm>
              <a:off x="8871904" y="3332838"/>
              <a:ext cx="2532726" cy="1248834"/>
            </a:xfrm>
            <a:prstGeom prst="rect">
              <a:avLst/>
            </a:prstGeom>
            <a:noFill/>
            <a:ln>
              <a:solidFill>
                <a:srgbClr val="00739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smtClean="0">
                  <a:solidFill>
                    <a:schemeClr val="tx1"/>
                  </a:solidFill>
                </a:rPr>
                <a:t>Flexibility</a:t>
              </a:r>
              <a:endParaRPr lang="en-US" sz="800" dirty="0">
                <a:solidFill>
                  <a:schemeClr val="tx1"/>
                </a:solidFill>
              </a:endParaRPr>
            </a:p>
            <a:p>
              <a:pPr marL="91440" indent="-91440">
                <a:buFont typeface="Arial" panose="020B0604020202020204" pitchFamily="34" charset="0"/>
                <a:buChar char="•"/>
              </a:pPr>
              <a:r>
                <a:rPr lang="en-US" sz="800" dirty="0" smtClean="0">
                  <a:solidFill>
                    <a:schemeClr val="tx1"/>
                  </a:solidFill>
                </a:rPr>
                <a:t>Adaptability</a:t>
              </a:r>
            </a:p>
            <a:p>
              <a:pPr marL="91440" indent="-91440">
                <a:buFont typeface="Arial" panose="020B0604020202020204" pitchFamily="34" charset="0"/>
                <a:buChar char="•"/>
              </a:pPr>
              <a:r>
                <a:rPr lang="en-US" sz="800" dirty="0" smtClean="0">
                  <a:solidFill>
                    <a:schemeClr val="tx1"/>
                  </a:solidFill>
                </a:rPr>
                <a:t>Innovation </a:t>
              </a:r>
            </a:p>
          </p:txBody>
        </p:sp>
      </p:grpSp>
      <p:grpSp>
        <p:nvGrpSpPr>
          <p:cNvPr id="57" name="Group 56"/>
          <p:cNvGrpSpPr/>
          <p:nvPr/>
        </p:nvGrpSpPr>
        <p:grpSpPr>
          <a:xfrm>
            <a:off x="6978198" y="1614551"/>
            <a:ext cx="1791559" cy="1138731"/>
            <a:chOff x="8891848" y="1177387"/>
            <a:chExt cx="2532726" cy="1609823"/>
          </a:xfrm>
        </p:grpSpPr>
        <p:sp>
          <p:nvSpPr>
            <p:cNvPr id="58" name="Rectangle 57"/>
            <p:cNvSpPr/>
            <p:nvPr/>
          </p:nvSpPr>
          <p:spPr>
            <a:xfrm>
              <a:off x="8891848" y="1177387"/>
              <a:ext cx="2532726" cy="360990"/>
            </a:xfrm>
            <a:prstGeom prst="rect">
              <a:avLst/>
            </a:prstGeom>
            <a:solidFill>
              <a:srgbClr val="F4AA00"/>
            </a:solidFill>
            <a:ln>
              <a:solidFill>
                <a:srgbClr val="F4A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 Communication</a:t>
              </a:r>
              <a:endParaRPr lang="en-US" sz="1200" dirty="0"/>
            </a:p>
          </p:txBody>
        </p:sp>
        <p:sp>
          <p:nvSpPr>
            <p:cNvPr id="59" name="Rectangle 58"/>
            <p:cNvSpPr/>
            <p:nvPr/>
          </p:nvSpPr>
          <p:spPr>
            <a:xfrm>
              <a:off x="8891848" y="1538376"/>
              <a:ext cx="2532726" cy="1248834"/>
            </a:xfrm>
            <a:prstGeom prst="rect">
              <a:avLst/>
            </a:prstGeom>
            <a:noFill/>
            <a:ln>
              <a:solidFill>
                <a:srgbClr val="F4AA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smtClean="0">
                  <a:solidFill>
                    <a:schemeClr val="tx1"/>
                  </a:solidFill>
                </a:rPr>
                <a:t>Provide Directions &amp; Expectations</a:t>
              </a:r>
            </a:p>
            <a:p>
              <a:pPr marL="91440" indent="-91440">
                <a:buFont typeface="Arial" panose="020B0604020202020204" pitchFamily="34" charset="0"/>
                <a:buChar char="•"/>
              </a:pPr>
              <a:r>
                <a:rPr lang="en-US" sz="800" dirty="0" smtClean="0">
                  <a:solidFill>
                    <a:schemeClr val="tx1"/>
                  </a:solidFill>
                </a:rPr>
                <a:t>Active Listening</a:t>
              </a:r>
            </a:p>
            <a:p>
              <a:pPr marL="91440" indent="-91440">
                <a:buFont typeface="Arial" panose="020B0604020202020204" pitchFamily="34" charset="0"/>
                <a:buChar char="•"/>
              </a:pPr>
              <a:r>
                <a:rPr lang="en-US" sz="800" dirty="0" smtClean="0">
                  <a:solidFill>
                    <a:schemeClr val="tx1"/>
                  </a:solidFill>
                </a:rPr>
                <a:t>Handling Difficult </a:t>
              </a:r>
              <a:r>
                <a:rPr lang="en-US" sz="800" dirty="0">
                  <a:solidFill>
                    <a:schemeClr val="tx1"/>
                  </a:solidFill>
                </a:rPr>
                <a:t>C</a:t>
              </a:r>
              <a:r>
                <a:rPr lang="en-US" sz="800" dirty="0" smtClean="0">
                  <a:solidFill>
                    <a:schemeClr val="tx1"/>
                  </a:solidFill>
                </a:rPr>
                <a:t>onversations</a:t>
              </a:r>
            </a:p>
            <a:p>
              <a:pPr marL="91440" indent="-91440">
                <a:buFont typeface="Arial" panose="020B0604020202020204" pitchFamily="34" charset="0"/>
                <a:buChar char="•"/>
              </a:pPr>
              <a:r>
                <a:rPr lang="en-US" sz="800" dirty="0" smtClean="0">
                  <a:solidFill>
                    <a:schemeClr val="tx1"/>
                  </a:solidFill>
                </a:rPr>
                <a:t>Persuasive Writing</a:t>
              </a:r>
            </a:p>
            <a:p>
              <a:pPr marL="91440" indent="-91440">
                <a:buFont typeface="Arial" panose="020B0604020202020204" pitchFamily="34" charset="0"/>
                <a:buChar char="•"/>
              </a:pPr>
              <a:r>
                <a:rPr lang="en-US" sz="800" dirty="0" smtClean="0">
                  <a:solidFill>
                    <a:schemeClr val="tx1"/>
                  </a:solidFill>
                </a:rPr>
                <a:t>Presentation Skills</a:t>
              </a:r>
            </a:p>
          </p:txBody>
        </p:sp>
      </p:grpSp>
      <p:grpSp>
        <p:nvGrpSpPr>
          <p:cNvPr id="60" name="Group 59"/>
          <p:cNvGrpSpPr/>
          <p:nvPr/>
        </p:nvGrpSpPr>
        <p:grpSpPr>
          <a:xfrm>
            <a:off x="4961772" y="3027995"/>
            <a:ext cx="1791559" cy="1138731"/>
            <a:chOff x="6085493" y="2971849"/>
            <a:chExt cx="2532726" cy="1609823"/>
          </a:xfrm>
        </p:grpSpPr>
        <p:sp>
          <p:nvSpPr>
            <p:cNvPr id="61" name="Rectangle 60"/>
            <p:cNvSpPr/>
            <p:nvPr/>
          </p:nvSpPr>
          <p:spPr>
            <a:xfrm>
              <a:off x="6085493" y="2971849"/>
              <a:ext cx="2532726" cy="365760"/>
            </a:xfrm>
            <a:prstGeom prst="rect">
              <a:avLst/>
            </a:prstGeom>
            <a:solidFill>
              <a:srgbClr val="69913B"/>
            </a:solidFill>
            <a:ln>
              <a:solidFill>
                <a:srgbClr val="699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Analyzing Information</a:t>
              </a:r>
              <a:endParaRPr lang="en-US" sz="1200" dirty="0"/>
            </a:p>
          </p:txBody>
        </p:sp>
        <p:sp>
          <p:nvSpPr>
            <p:cNvPr id="62" name="Rectangle 61"/>
            <p:cNvSpPr/>
            <p:nvPr/>
          </p:nvSpPr>
          <p:spPr>
            <a:xfrm>
              <a:off x="6085493" y="3332838"/>
              <a:ext cx="2532726" cy="1248834"/>
            </a:xfrm>
            <a:prstGeom prst="rect">
              <a:avLst/>
            </a:prstGeom>
            <a:noFill/>
            <a:ln>
              <a:solidFill>
                <a:srgbClr val="699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smtClean="0">
                  <a:solidFill>
                    <a:schemeClr val="tx1"/>
                  </a:solidFill>
                </a:rPr>
                <a:t>Analytic Thinking</a:t>
              </a:r>
            </a:p>
            <a:p>
              <a:pPr marL="91440" indent="-91440">
                <a:buFont typeface="Arial" panose="020B0604020202020204" pitchFamily="34" charset="0"/>
                <a:buChar char="•"/>
              </a:pPr>
              <a:r>
                <a:rPr lang="en-US" sz="800" dirty="0" smtClean="0">
                  <a:solidFill>
                    <a:schemeClr val="tx1"/>
                  </a:solidFill>
                </a:rPr>
                <a:t>Systems Thinking</a:t>
              </a:r>
            </a:p>
            <a:p>
              <a:pPr marL="91440" indent="-91440">
                <a:buFont typeface="Arial" panose="020B0604020202020204" pitchFamily="34" charset="0"/>
                <a:buChar char="•"/>
              </a:pPr>
              <a:r>
                <a:rPr lang="en-US" sz="800" dirty="0">
                  <a:solidFill>
                    <a:schemeClr val="tx1"/>
                  </a:solidFill>
                </a:rPr>
                <a:t>Strategic A</a:t>
              </a:r>
              <a:r>
                <a:rPr lang="en-US" sz="800" dirty="0" smtClean="0">
                  <a:solidFill>
                    <a:schemeClr val="tx1"/>
                  </a:solidFill>
                </a:rPr>
                <a:t>wareness</a:t>
              </a:r>
            </a:p>
            <a:p>
              <a:pPr marL="91440" indent="-91440">
                <a:buFont typeface="Arial" panose="020B0604020202020204" pitchFamily="34" charset="0"/>
                <a:buChar char="•"/>
              </a:pPr>
              <a:r>
                <a:rPr lang="en-US" sz="800" dirty="0">
                  <a:solidFill>
                    <a:schemeClr val="tx1"/>
                  </a:solidFill>
                </a:rPr>
                <a:t>Financial </a:t>
              </a:r>
              <a:r>
                <a:rPr lang="en-US" sz="800" dirty="0" smtClean="0">
                  <a:solidFill>
                    <a:schemeClr val="tx1"/>
                  </a:solidFill>
                </a:rPr>
                <a:t>Acumen</a:t>
              </a:r>
            </a:p>
            <a:p>
              <a:pPr marL="91440" indent="-91440">
                <a:buFont typeface="Arial" panose="020B0604020202020204" pitchFamily="34" charset="0"/>
                <a:buChar char="•"/>
              </a:pPr>
              <a:r>
                <a:rPr lang="en-US" sz="800" dirty="0" smtClean="0">
                  <a:solidFill>
                    <a:schemeClr val="tx1"/>
                  </a:solidFill>
                </a:rPr>
                <a:t>Designing Processes</a:t>
              </a:r>
              <a:endParaRPr lang="en-US" sz="800" dirty="0">
                <a:solidFill>
                  <a:schemeClr val="tx1"/>
                </a:solidFill>
              </a:endParaRPr>
            </a:p>
            <a:p>
              <a:pPr marL="91440" indent="-91440">
                <a:buFont typeface="Arial" panose="020B0604020202020204" pitchFamily="34" charset="0"/>
                <a:buChar char="•"/>
              </a:pPr>
              <a:endParaRPr lang="en-US" sz="800" dirty="0">
                <a:solidFill>
                  <a:schemeClr val="tx1"/>
                </a:solidFill>
              </a:endParaRPr>
            </a:p>
          </p:txBody>
        </p:sp>
      </p:grpSp>
      <p:grpSp>
        <p:nvGrpSpPr>
          <p:cNvPr id="63" name="Group 62"/>
          <p:cNvGrpSpPr/>
          <p:nvPr/>
        </p:nvGrpSpPr>
        <p:grpSpPr>
          <a:xfrm>
            <a:off x="4961772" y="1614551"/>
            <a:ext cx="1791559" cy="1138731"/>
            <a:chOff x="6085493" y="1177387"/>
            <a:chExt cx="2532726" cy="1609823"/>
          </a:xfrm>
        </p:grpSpPr>
        <p:sp>
          <p:nvSpPr>
            <p:cNvPr id="64" name="Rectangle 63"/>
            <p:cNvSpPr/>
            <p:nvPr/>
          </p:nvSpPr>
          <p:spPr>
            <a:xfrm>
              <a:off x="6085493" y="1177387"/>
              <a:ext cx="2532726" cy="365760"/>
            </a:xfrm>
            <a:prstGeom prst="rect">
              <a:avLst/>
            </a:prstGeom>
            <a:solidFill>
              <a:srgbClr val="EF8200"/>
            </a:solidFill>
            <a:ln>
              <a:solidFill>
                <a:srgbClr val="EF8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Relationships</a:t>
              </a:r>
              <a:endParaRPr lang="en-US" sz="1200" dirty="0"/>
            </a:p>
          </p:txBody>
        </p:sp>
        <p:sp>
          <p:nvSpPr>
            <p:cNvPr id="65" name="Rectangle 64"/>
            <p:cNvSpPr/>
            <p:nvPr/>
          </p:nvSpPr>
          <p:spPr>
            <a:xfrm>
              <a:off x="6085493" y="1538376"/>
              <a:ext cx="2532726" cy="1248834"/>
            </a:xfrm>
            <a:prstGeom prst="rect">
              <a:avLst/>
            </a:prstGeom>
            <a:noFill/>
            <a:ln>
              <a:solidFill>
                <a:srgbClr val="EF82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schemeClr val="tx1"/>
                  </a:solidFill>
                </a:rPr>
                <a:t>Building </a:t>
              </a:r>
              <a:r>
                <a:rPr lang="en-US" sz="800" dirty="0" smtClean="0">
                  <a:solidFill>
                    <a:schemeClr val="tx1"/>
                  </a:solidFill>
                </a:rPr>
                <a:t>Trust</a:t>
              </a:r>
            </a:p>
            <a:p>
              <a:pPr marL="91440" indent="-91440">
                <a:buFont typeface="Arial" panose="020B0604020202020204" pitchFamily="34" charset="0"/>
                <a:buChar char="•"/>
              </a:pPr>
              <a:r>
                <a:rPr lang="en-US" sz="800" dirty="0" smtClean="0">
                  <a:solidFill>
                    <a:schemeClr val="tx1"/>
                  </a:solidFill>
                </a:rPr>
                <a:t>Customer/Client Focus</a:t>
              </a:r>
            </a:p>
            <a:p>
              <a:pPr marL="91440" indent="-91440">
                <a:buFont typeface="Arial" panose="020B0604020202020204" pitchFamily="34" charset="0"/>
                <a:buChar char="•"/>
              </a:pPr>
              <a:r>
                <a:rPr lang="en-US" sz="800" dirty="0" smtClean="0">
                  <a:solidFill>
                    <a:schemeClr val="tx1"/>
                  </a:solidFill>
                </a:rPr>
                <a:t>Collaboration</a:t>
              </a:r>
            </a:p>
            <a:p>
              <a:pPr marL="91440" indent="-91440">
                <a:buFont typeface="Arial" panose="020B0604020202020204" pitchFamily="34" charset="0"/>
                <a:buChar char="•"/>
              </a:pPr>
              <a:r>
                <a:rPr lang="en-US" sz="800" dirty="0">
                  <a:solidFill>
                    <a:schemeClr val="tx1"/>
                  </a:solidFill>
                </a:rPr>
                <a:t>Demonstrate E</a:t>
              </a:r>
              <a:r>
                <a:rPr lang="en-US" sz="800" dirty="0" smtClean="0">
                  <a:solidFill>
                    <a:schemeClr val="tx1"/>
                  </a:solidFill>
                </a:rPr>
                <a:t>mpathy</a:t>
              </a:r>
            </a:p>
            <a:p>
              <a:pPr marL="91440" indent="-91440">
                <a:buFont typeface="Arial" panose="020B0604020202020204" pitchFamily="34" charset="0"/>
                <a:buChar char="•"/>
              </a:pPr>
              <a:r>
                <a:rPr lang="en-US" sz="800" dirty="0" smtClean="0">
                  <a:solidFill>
                    <a:schemeClr val="tx1"/>
                  </a:solidFill>
                </a:rPr>
                <a:t>Managing Conflict </a:t>
              </a:r>
              <a:endParaRPr lang="en-US" sz="800" dirty="0">
                <a:solidFill>
                  <a:schemeClr val="tx1"/>
                </a:solidFill>
              </a:endParaRPr>
            </a:p>
            <a:p>
              <a:pPr marL="91440" indent="-91440">
                <a:buFont typeface="Arial" panose="020B0604020202020204" pitchFamily="34" charset="0"/>
                <a:buChar char="•"/>
              </a:pPr>
              <a:endParaRPr lang="en-US" sz="800" dirty="0">
                <a:solidFill>
                  <a:schemeClr val="tx1"/>
                </a:solidFill>
              </a:endParaRPr>
            </a:p>
          </p:txBody>
        </p:sp>
      </p:grpSp>
      <p:grpSp>
        <p:nvGrpSpPr>
          <p:cNvPr id="66" name="Group 65"/>
          <p:cNvGrpSpPr/>
          <p:nvPr/>
        </p:nvGrpSpPr>
        <p:grpSpPr>
          <a:xfrm>
            <a:off x="2962861" y="3027995"/>
            <a:ext cx="1791559" cy="1138731"/>
            <a:chOff x="3295649" y="2971849"/>
            <a:chExt cx="2532726" cy="1609823"/>
          </a:xfrm>
        </p:grpSpPr>
        <p:sp>
          <p:nvSpPr>
            <p:cNvPr id="67" name="Rectangle 66"/>
            <p:cNvSpPr/>
            <p:nvPr/>
          </p:nvSpPr>
          <p:spPr>
            <a:xfrm>
              <a:off x="3295649" y="2971849"/>
              <a:ext cx="2532726" cy="365760"/>
            </a:xfrm>
            <a:prstGeom prst="rect">
              <a:avLst/>
            </a:prstGeom>
            <a:solidFill>
              <a:srgbClr val="00694E"/>
            </a:solidFill>
            <a:ln>
              <a:solidFill>
                <a:srgbClr val="0069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Planning &amp; Managing Work</a:t>
              </a:r>
              <a:endParaRPr lang="en-US" sz="1100" dirty="0"/>
            </a:p>
          </p:txBody>
        </p:sp>
        <p:sp>
          <p:nvSpPr>
            <p:cNvPr id="68" name="Rectangle 67"/>
            <p:cNvSpPr/>
            <p:nvPr/>
          </p:nvSpPr>
          <p:spPr>
            <a:xfrm>
              <a:off x="3295649" y="3332838"/>
              <a:ext cx="2532726" cy="1248834"/>
            </a:xfrm>
            <a:prstGeom prst="rect">
              <a:avLst/>
            </a:prstGeom>
            <a:noFill/>
            <a:ln>
              <a:solidFill>
                <a:srgbClr val="00694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smtClean="0">
                  <a:solidFill>
                    <a:schemeClr val="tx1"/>
                  </a:solidFill>
                </a:rPr>
                <a:t>Drives Results</a:t>
              </a:r>
            </a:p>
            <a:p>
              <a:pPr marL="91440" indent="-91440">
                <a:buFont typeface="Arial" panose="020B0604020202020204" pitchFamily="34" charset="0"/>
                <a:buChar char="•"/>
              </a:pPr>
              <a:r>
                <a:rPr lang="en-US" sz="800" dirty="0" smtClean="0">
                  <a:solidFill>
                    <a:schemeClr val="tx1"/>
                  </a:solidFill>
                </a:rPr>
                <a:t>Planning and Organization </a:t>
              </a:r>
            </a:p>
            <a:p>
              <a:pPr marL="91440" indent="-91440">
                <a:buFont typeface="Arial" panose="020B0604020202020204" pitchFamily="34" charset="0"/>
                <a:buChar char="•"/>
              </a:pPr>
              <a:r>
                <a:rPr lang="en-US" sz="800" dirty="0" smtClean="0">
                  <a:solidFill>
                    <a:schemeClr val="tx1"/>
                  </a:solidFill>
                </a:rPr>
                <a:t>Quality Orientation </a:t>
              </a:r>
            </a:p>
            <a:p>
              <a:pPr marL="91440" indent="-91440">
                <a:buFont typeface="Arial" panose="020B0604020202020204" pitchFamily="34" charset="0"/>
                <a:buChar char="•"/>
              </a:pPr>
              <a:r>
                <a:rPr lang="en-US" sz="800" dirty="0" smtClean="0">
                  <a:solidFill>
                    <a:schemeClr val="tx1"/>
                  </a:solidFill>
                </a:rPr>
                <a:t>Managing Work </a:t>
              </a:r>
              <a:endParaRPr lang="en-US" sz="800" dirty="0">
                <a:solidFill>
                  <a:schemeClr val="tx1"/>
                </a:solidFill>
              </a:endParaRPr>
            </a:p>
          </p:txBody>
        </p:sp>
      </p:grpSp>
      <p:grpSp>
        <p:nvGrpSpPr>
          <p:cNvPr id="69" name="Group 68"/>
          <p:cNvGrpSpPr/>
          <p:nvPr/>
        </p:nvGrpSpPr>
        <p:grpSpPr>
          <a:xfrm>
            <a:off x="2962861" y="4454449"/>
            <a:ext cx="1791559" cy="1138731"/>
            <a:chOff x="6085493" y="4766310"/>
            <a:chExt cx="2532726" cy="1609823"/>
          </a:xfrm>
        </p:grpSpPr>
        <p:sp>
          <p:nvSpPr>
            <p:cNvPr id="70" name="Rectangle 69"/>
            <p:cNvSpPr/>
            <p:nvPr/>
          </p:nvSpPr>
          <p:spPr>
            <a:xfrm>
              <a:off x="6085493" y="4766310"/>
              <a:ext cx="2532726" cy="365760"/>
            </a:xfrm>
            <a:prstGeom prst="rect">
              <a:avLst/>
            </a:prstGeom>
            <a:solidFill>
              <a:srgbClr val="6EB4CD"/>
            </a:solidFill>
            <a:ln>
              <a:solidFill>
                <a:srgbClr val="673B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Personal Characteristics</a:t>
              </a:r>
              <a:endParaRPr lang="en-US" sz="1200" dirty="0"/>
            </a:p>
          </p:txBody>
        </p:sp>
        <p:sp>
          <p:nvSpPr>
            <p:cNvPr id="71" name="Rectangle 70"/>
            <p:cNvSpPr/>
            <p:nvPr/>
          </p:nvSpPr>
          <p:spPr>
            <a:xfrm>
              <a:off x="6085493" y="5127299"/>
              <a:ext cx="2532726" cy="1248834"/>
            </a:xfrm>
            <a:prstGeom prst="rect">
              <a:avLst/>
            </a:prstGeom>
            <a:noFill/>
            <a:ln>
              <a:solidFill>
                <a:srgbClr val="6EB4C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smtClean="0">
                  <a:solidFill>
                    <a:schemeClr val="tx1"/>
                  </a:solidFill>
                </a:rPr>
                <a:t>Confidence</a:t>
              </a:r>
            </a:p>
            <a:p>
              <a:pPr marL="91440" indent="-91440">
                <a:buFont typeface="Arial" panose="020B0604020202020204" pitchFamily="34" charset="0"/>
                <a:buChar char="•"/>
              </a:pPr>
              <a:r>
                <a:rPr lang="en-US" sz="800" dirty="0" smtClean="0">
                  <a:solidFill>
                    <a:schemeClr val="tx1"/>
                  </a:solidFill>
                </a:rPr>
                <a:t>Persistence</a:t>
              </a:r>
            </a:p>
            <a:p>
              <a:pPr marL="91440" indent="-91440">
                <a:buFont typeface="Arial" panose="020B0604020202020204" pitchFamily="34" charset="0"/>
                <a:buChar char="•"/>
              </a:pPr>
              <a:r>
                <a:rPr lang="en-US" sz="800" dirty="0" smtClean="0">
                  <a:solidFill>
                    <a:schemeClr val="tx1"/>
                  </a:solidFill>
                </a:rPr>
                <a:t>Self Awareness</a:t>
              </a:r>
            </a:p>
            <a:p>
              <a:pPr marL="91440" indent="-91440">
                <a:buFont typeface="Arial" panose="020B0604020202020204" pitchFamily="34" charset="0"/>
                <a:buChar char="•"/>
              </a:pPr>
              <a:r>
                <a:rPr lang="en-US" sz="800" dirty="0" smtClean="0">
                  <a:solidFill>
                    <a:schemeClr val="tx1"/>
                  </a:solidFill>
                </a:rPr>
                <a:t>Action Orientation </a:t>
              </a:r>
            </a:p>
            <a:p>
              <a:pPr marL="91440" indent="-91440">
                <a:buFont typeface="Arial" panose="020B0604020202020204" pitchFamily="34" charset="0"/>
                <a:buChar char="•"/>
              </a:pPr>
              <a:r>
                <a:rPr lang="en-US" sz="800" dirty="0" smtClean="0">
                  <a:solidFill>
                    <a:schemeClr val="tx1"/>
                  </a:solidFill>
                </a:rPr>
                <a:t>Composure</a:t>
              </a:r>
            </a:p>
            <a:p>
              <a:pPr marL="91440" indent="-91440">
                <a:buFont typeface="Arial" panose="020B0604020202020204" pitchFamily="34" charset="0"/>
                <a:buChar char="•"/>
              </a:pPr>
              <a:r>
                <a:rPr lang="en-US" sz="800" dirty="0" smtClean="0">
                  <a:solidFill>
                    <a:schemeClr val="tx1"/>
                  </a:solidFill>
                </a:rPr>
                <a:t>Positive Interaction </a:t>
              </a:r>
              <a:endParaRPr lang="en-US" sz="800" dirty="0">
                <a:solidFill>
                  <a:schemeClr val="tx1"/>
                </a:solidFill>
              </a:endParaRPr>
            </a:p>
            <a:p>
              <a:pPr marL="91440" indent="-91440">
                <a:buFont typeface="Arial" panose="020B0604020202020204" pitchFamily="34" charset="0"/>
                <a:buChar char="•"/>
              </a:pPr>
              <a:endParaRPr lang="en-US" sz="800" dirty="0">
                <a:solidFill>
                  <a:schemeClr val="tx1"/>
                </a:solidFill>
              </a:endParaRPr>
            </a:p>
            <a:p>
              <a:pPr marL="91440" indent="-91440">
                <a:buFont typeface="Arial" panose="020B0604020202020204" pitchFamily="34" charset="0"/>
                <a:buChar char="•"/>
              </a:pPr>
              <a:endParaRPr lang="en-US" sz="800" dirty="0">
                <a:solidFill>
                  <a:schemeClr val="tx1"/>
                </a:solidFill>
              </a:endParaRPr>
            </a:p>
          </p:txBody>
        </p:sp>
      </p:grpSp>
    </p:spTree>
    <p:extLst>
      <p:ext uri="{BB962C8B-B14F-4D97-AF65-F5344CB8AC3E}">
        <p14:creationId xmlns:p14="http://schemas.microsoft.com/office/powerpoint/2010/main" val="3462744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183"/>
            <a:ext cx="9144000" cy="1325563"/>
          </a:xfrm>
        </p:spPr>
        <p:txBody>
          <a:bodyPr>
            <a:normAutofit/>
          </a:bodyPr>
          <a:lstStyle/>
          <a:p>
            <a:pPr algn="ctr"/>
            <a:r>
              <a:rPr lang="en-US" sz="2800" dirty="0" smtClean="0"/>
              <a:t>“Success Profiles” Highlight Success Drivers in Each Role </a:t>
            </a:r>
            <a:endParaRPr lang="en-US" sz="2800" dirty="0"/>
          </a:p>
        </p:txBody>
      </p:sp>
      <p:cxnSp>
        <p:nvCxnSpPr>
          <p:cNvPr id="11" name="Straight Connector 10"/>
          <p:cNvCxnSpPr/>
          <p:nvPr/>
        </p:nvCxnSpPr>
        <p:spPr>
          <a:xfrm>
            <a:off x="354330" y="2905134"/>
            <a:ext cx="8415427"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59772" y="1629918"/>
            <a:ext cx="2584073" cy="1107996"/>
          </a:xfrm>
          <a:prstGeom prst="rect">
            <a:avLst/>
          </a:prstGeom>
          <a:noFill/>
        </p:spPr>
        <p:txBody>
          <a:bodyPr wrap="square" rtlCol="0">
            <a:spAutoFit/>
          </a:bodyPr>
          <a:lstStyle/>
          <a:p>
            <a:r>
              <a:rPr lang="en-US" b="1" dirty="0" smtClean="0">
                <a:solidFill>
                  <a:prstClr val="black"/>
                </a:solidFill>
              </a:rPr>
              <a:t>People Focus</a:t>
            </a:r>
          </a:p>
          <a:p>
            <a:r>
              <a:rPr lang="en-US" sz="1200" dirty="0" smtClean="0">
                <a:solidFill>
                  <a:prstClr val="black"/>
                </a:solidFill>
              </a:rPr>
              <a:t>Involving</a:t>
            </a:r>
            <a:r>
              <a:rPr lang="en-US" sz="1200" dirty="0">
                <a:solidFill>
                  <a:prstClr val="black"/>
                </a:solidFill>
              </a:rPr>
              <a:t>, </a:t>
            </a:r>
            <a:r>
              <a:rPr lang="en-US" sz="1200" dirty="0" smtClean="0">
                <a:solidFill>
                  <a:prstClr val="black"/>
                </a:solidFill>
              </a:rPr>
              <a:t>inspiring, influencing, collaborating </a:t>
            </a:r>
            <a:r>
              <a:rPr lang="en-US" sz="1200" dirty="0">
                <a:solidFill>
                  <a:prstClr val="black"/>
                </a:solidFill>
              </a:rPr>
              <a:t>and interacting with </a:t>
            </a:r>
            <a:r>
              <a:rPr lang="en-US" sz="1200" dirty="0" smtClean="0">
                <a:solidFill>
                  <a:prstClr val="black"/>
                </a:solidFill>
              </a:rPr>
              <a:t>others to accomplish goals and build team effectiveness.</a:t>
            </a:r>
            <a:endParaRPr lang="en-US" sz="1200" dirty="0">
              <a:solidFill>
                <a:prstClr val="black"/>
              </a:solidFill>
            </a:endParaRPr>
          </a:p>
        </p:txBody>
      </p:sp>
      <p:sp>
        <p:nvSpPr>
          <p:cNvPr id="41" name="TextBox 40"/>
          <p:cNvSpPr txBox="1"/>
          <p:nvPr/>
        </p:nvSpPr>
        <p:spPr>
          <a:xfrm>
            <a:off x="259772" y="2951029"/>
            <a:ext cx="2584076" cy="1292662"/>
          </a:xfrm>
          <a:prstGeom prst="rect">
            <a:avLst/>
          </a:prstGeom>
          <a:noFill/>
        </p:spPr>
        <p:txBody>
          <a:bodyPr wrap="square" rtlCol="0">
            <a:spAutoFit/>
          </a:bodyPr>
          <a:lstStyle/>
          <a:p>
            <a:r>
              <a:rPr lang="en-US" b="1" dirty="0" smtClean="0">
                <a:solidFill>
                  <a:prstClr val="black"/>
                </a:solidFill>
              </a:rPr>
              <a:t>Task Focus</a:t>
            </a:r>
          </a:p>
          <a:p>
            <a:r>
              <a:rPr lang="en-US" sz="1200" dirty="0" smtClean="0">
                <a:solidFill>
                  <a:prstClr val="black"/>
                </a:solidFill>
              </a:rPr>
              <a:t>Processing </a:t>
            </a:r>
            <a:r>
              <a:rPr lang="en-US" sz="1200" dirty="0">
                <a:solidFill>
                  <a:prstClr val="black"/>
                </a:solidFill>
              </a:rPr>
              <a:t>information, organizing tasks, and managing resources </a:t>
            </a:r>
            <a:r>
              <a:rPr lang="en-US" sz="1200" dirty="0" smtClean="0">
                <a:solidFill>
                  <a:prstClr val="black"/>
                </a:solidFill>
              </a:rPr>
              <a:t>to deliver high-quality results in a timely manner.</a:t>
            </a:r>
          </a:p>
          <a:p>
            <a:endParaRPr lang="en-US" sz="1200" dirty="0">
              <a:solidFill>
                <a:prstClr val="black"/>
              </a:solidFill>
            </a:endParaRPr>
          </a:p>
        </p:txBody>
      </p:sp>
      <p:sp>
        <p:nvSpPr>
          <p:cNvPr id="42" name="TextBox 41"/>
          <p:cNvSpPr txBox="1"/>
          <p:nvPr/>
        </p:nvSpPr>
        <p:spPr>
          <a:xfrm>
            <a:off x="259772" y="4377483"/>
            <a:ext cx="2584076" cy="1292662"/>
          </a:xfrm>
          <a:prstGeom prst="rect">
            <a:avLst/>
          </a:prstGeom>
          <a:noFill/>
        </p:spPr>
        <p:txBody>
          <a:bodyPr wrap="square" rtlCol="0">
            <a:spAutoFit/>
          </a:bodyPr>
          <a:lstStyle/>
          <a:p>
            <a:r>
              <a:rPr lang="en-US" b="1" dirty="0" smtClean="0">
                <a:solidFill>
                  <a:prstClr val="black"/>
                </a:solidFill>
              </a:rPr>
              <a:t>Self Focus</a:t>
            </a:r>
          </a:p>
          <a:p>
            <a:r>
              <a:rPr lang="en-US" sz="1200" dirty="0" smtClean="0">
                <a:solidFill>
                  <a:prstClr val="black"/>
                </a:solidFill>
              </a:rPr>
              <a:t>Building knowledge, awareness, and technical </a:t>
            </a:r>
            <a:r>
              <a:rPr lang="en-US" sz="1200" dirty="0">
                <a:solidFill>
                  <a:prstClr val="black"/>
                </a:solidFill>
              </a:rPr>
              <a:t>s</a:t>
            </a:r>
            <a:r>
              <a:rPr lang="en-US" sz="1200" dirty="0" smtClean="0">
                <a:solidFill>
                  <a:prstClr val="black"/>
                </a:solidFill>
              </a:rPr>
              <a:t>kills to be proficient, credible, and relevant in a field of work. Possessing characteristics that contribute to personal effectiveness</a:t>
            </a:r>
            <a:endParaRPr lang="en-US" sz="1200" dirty="0">
              <a:solidFill>
                <a:prstClr val="black"/>
              </a:solidFill>
            </a:endParaRPr>
          </a:p>
        </p:txBody>
      </p:sp>
      <p:sp>
        <p:nvSpPr>
          <p:cNvPr id="47" name="TextBox 46"/>
          <p:cNvSpPr txBox="1"/>
          <p:nvPr/>
        </p:nvSpPr>
        <p:spPr>
          <a:xfrm>
            <a:off x="259772" y="1157321"/>
            <a:ext cx="8509985" cy="369332"/>
          </a:xfrm>
          <a:prstGeom prst="rect">
            <a:avLst/>
          </a:prstGeom>
          <a:noFill/>
        </p:spPr>
        <p:txBody>
          <a:bodyPr wrap="square" rtlCol="0">
            <a:spAutoFit/>
          </a:bodyPr>
          <a:lstStyle/>
          <a:p>
            <a:r>
              <a:rPr lang="en-US" dirty="0" smtClean="0">
                <a:solidFill>
                  <a:srgbClr val="0000FF"/>
                </a:solidFill>
              </a:rPr>
              <a:t>Example: </a:t>
            </a:r>
            <a:r>
              <a:rPr lang="en-US" b="1" dirty="0" smtClean="0">
                <a:solidFill>
                  <a:srgbClr val="0000FF"/>
                </a:solidFill>
              </a:rPr>
              <a:t>Coordinators &amp; Organizers Role </a:t>
            </a:r>
            <a:r>
              <a:rPr lang="en-US" dirty="0" smtClean="0">
                <a:solidFill>
                  <a:srgbClr val="0000FF"/>
                </a:solidFill>
              </a:rPr>
              <a:t>requires these knowledge, skills and </a:t>
            </a:r>
            <a:r>
              <a:rPr lang="en-US" dirty="0">
                <a:solidFill>
                  <a:srgbClr val="0000FF"/>
                </a:solidFill>
              </a:rPr>
              <a:t>b</a:t>
            </a:r>
            <a:r>
              <a:rPr lang="en-US" dirty="0" smtClean="0">
                <a:solidFill>
                  <a:srgbClr val="0000FF"/>
                </a:solidFill>
              </a:rPr>
              <a:t>ehaviors:</a:t>
            </a:r>
            <a:endParaRPr lang="en-US" dirty="0">
              <a:solidFill>
                <a:srgbClr val="0000FF"/>
              </a:solidFill>
            </a:endParaRPr>
          </a:p>
        </p:txBody>
      </p:sp>
      <p:cxnSp>
        <p:nvCxnSpPr>
          <p:cNvPr id="43" name="Straight Connector 42"/>
          <p:cNvCxnSpPr/>
          <p:nvPr/>
        </p:nvCxnSpPr>
        <p:spPr>
          <a:xfrm>
            <a:off x="354330" y="4320810"/>
            <a:ext cx="8415427"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2962861" y="1614551"/>
            <a:ext cx="1791559" cy="1138731"/>
            <a:chOff x="3295649" y="1177387"/>
            <a:chExt cx="2532726" cy="1609823"/>
          </a:xfrm>
        </p:grpSpPr>
        <p:sp>
          <p:nvSpPr>
            <p:cNvPr id="37" name="Rectangle 36"/>
            <p:cNvSpPr/>
            <p:nvPr/>
          </p:nvSpPr>
          <p:spPr>
            <a:xfrm>
              <a:off x="3295649" y="1177387"/>
              <a:ext cx="2532726" cy="365760"/>
            </a:xfrm>
            <a:prstGeom prst="rect">
              <a:avLst/>
            </a:prstGeom>
            <a:solidFill>
              <a:srgbClr val="C0143C"/>
            </a:solidFill>
            <a:ln>
              <a:solidFill>
                <a:srgbClr val="C014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Leadership</a:t>
              </a:r>
              <a:endParaRPr lang="en-US" sz="1200" dirty="0"/>
            </a:p>
          </p:txBody>
        </p:sp>
        <p:sp>
          <p:nvSpPr>
            <p:cNvPr id="38" name="Rectangle 37"/>
            <p:cNvSpPr/>
            <p:nvPr/>
          </p:nvSpPr>
          <p:spPr>
            <a:xfrm>
              <a:off x="3295649" y="1538376"/>
              <a:ext cx="2532726" cy="1248834"/>
            </a:xfrm>
            <a:prstGeom prst="rect">
              <a:avLst/>
            </a:prstGeom>
            <a:noFill/>
            <a:ln>
              <a:solidFill>
                <a:srgbClr val="C0143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schemeClr val="tx1"/>
                  </a:solidFill>
                </a:rPr>
                <a:t>Accountability for Self and Team</a:t>
              </a:r>
            </a:p>
            <a:p>
              <a:pPr marL="91440" indent="-91440">
                <a:buFont typeface="Arial" panose="020B0604020202020204" pitchFamily="34" charset="0"/>
                <a:buChar char="•"/>
              </a:pPr>
              <a:endParaRPr lang="en-US" sz="800" dirty="0">
                <a:solidFill>
                  <a:schemeClr val="tx1"/>
                </a:solidFill>
              </a:endParaRPr>
            </a:p>
          </p:txBody>
        </p:sp>
      </p:grpSp>
      <p:grpSp>
        <p:nvGrpSpPr>
          <p:cNvPr id="39" name="Group 38"/>
          <p:cNvGrpSpPr/>
          <p:nvPr/>
        </p:nvGrpSpPr>
        <p:grpSpPr>
          <a:xfrm>
            <a:off x="4980000" y="4454449"/>
            <a:ext cx="1791559" cy="1138731"/>
            <a:chOff x="6085493" y="4766310"/>
            <a:chExt cx="2532726" cy="1609823"/>
          </a:xfrm>
        </p:grpSpPr>
        <p:sp>
          <p:nvSpPr>
            <p:cNvPr id="72" name="Rectangle 71"/>
            <p:cNvSpPr/>
            <p:nvPr/>
          </p:nvSpPr>
          <p:spPr>
            <a:xfrm>
              <a:off x="6085493" y="4766310"/>
              <a:ext cx="2532726" cy="365760"/>
            </a:xfrm>
            <a:prstGeom prst="rect">
              <a:avLst/>
            </a:prstGeom>
            <a:solidFill>
              <a:srgbClr val="673BB8"/>
            </a:solidFill>
            <a:ln>
              <a:solidFill>
                <a:srgbClr val="673B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Tools &amp; Technology</a:t>
              </a:r>
              <a:endParaRPr lang="en-US" sz="1200" dirty="0"/>
            </a:p>
          </p:txBody>
        </p:sp>
        <p:sp>
          <p:nvSpPr>
            <p:cNvPr id="73" name="Rectangle 72"/>
            <p:cNvSpPr/>
            <p:nvPr/>
          </p:nvSpPr>
          <p:spPr>
            <a:xfrm>
              <a:off x="6085493" y="5127299"/>
              <a:ext cx="2532726" cy="1248834"/>
            </a:xfrm>
            <a:prstGeom prst="rect">
              <a:avLst/>
            </a:prstGeom>
            <a:noFill/>
            <a:ln>
              <a:solidFill>
                <a:srgbClr val="673BB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schemeClr val="tx1"/>
                  </a:solidFill>
                </a:rPr>
                <a:t>University software packages and systems</a:t>
              </a:r>
            </a:p>
            <a:p>
              <a:pPr marL="91440" indent="-91440">
                <a:buFont typeface="Arial" panose="020B0604020202020204" pitchFamily="34" charset="0"/>
                <a:buChar char="•"/>
              </a:pPr>
              <a:r>
                <a:rPr lang="en-US" sz="800" dirty="0">
                  <a:solidFill>
                    <a:schemeClr val="tx1"/>
                  </a:solidFill>
                </a:rPr>
                <a:t>MS Office applications</a:t>
              </a:r>
            </a:p>
            <a:p>
              <a:pPr marL="91440" indent="-91440">
                <a:buFont typeface="Arial" panose="020B0604020202020204" pitchFamily="34" charset="0"/>
                <a:buChar char="•"/>
              </a:pPr>
              <a:endParaRPr lang="en-US" sz="800" dirty="0">
                <a:solidFill>
                  <a:schemeClr val="tx1"/>
                </a:solidFill>
              </a:endParaRPr>
            </a:p>
          </p:txBody>
        </p:sp>
      </p:grpSp>
      <p:grpSp>
        <p:nvGrpSpPr>
          <p:cNvPr id="74" name="Group 73"/>
          <p:cNvGrpSpPr/>
          <p:nvPr/>
        </p:nvGrpSpPr>
        <p:grpSpPr>
          <a:xfrm>
            <a:off x="6978198" y="4454449"/>
            <a:ext cx="1791559" cy="1138731"/>
            <a:chOff x="8891848" y="4766310"/>
            <a:chExt cx="2532726" cy="1609823"/>
          </a:xfrm>
        </p:grpSpPr>
        <p:sp>
          <p:nvSpPr>
            <p:cNvPr id="75" name="Rectangle 74"/>
            <p:cNvSpPr/>
            <p:nvPr/>
          </p:nvSpPr>
          <p:spPr>
            <a:xfrm>
              <a:off x="8891848" y="4766310"/>
              <a:ext cx="2532726" cy="365760"/>
            </a:xfrm>
            <a:prstGeom prst="rect">
              <a:avLst/>
            </a:prstGeom>
            <a:solidFill>
              <a:srgbClr val="776F67"/>
            </a:solidFill>
            <a:ln>
              <a:solidFill>
                <a:srgbClr val="776F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Job-Specific Expertise</a:t>
              </a:r>
              <a:endParaRPr lang="en-US" sz="1200" dirty="0"/>
            </a:p>
          </p:txBody>
        </p:sp>
        <p:sp>
          <p:nvSpPr>
            <p:cNvPr id="76" name="Rectangle 75"/>
            <p:cNvSpPr/>
            <p:nvPr/>
          </p:nvSpPr>
          <p:spPr>
            <a:xfrm>
              <a:off x="8891848" y="5127299"/>
              <a:ext cx="2532726" cy="1248834"/>
            </a:xfrm>
            <a:prstGeom prst="rect">
              <a:avLst/>
            </a:prstGeom>
            <a:noFill/>
            <a:ln>
              <a:solidFill>
                <a:srgbClr val="776F6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schemeClr val="tx1"/>
                  </a:solidFill>
                </a:rPr>
                <a:t>Knowing how work gets done</a:t>
              </a:r>
            </a:p>
            <a:p>
              <a:pPr marL="91440" indent="-91440">
                <a:buFont typeface="Arial" panose="020B0604020202020204" pitchFamily="34" charset="0"/>
                <a:buChar char="•"/>
              </a:pPr>
              <a:r>
                <a:rPr lang="en-US" sz="800" dirty="0">
                  <a:solidFill>
                    <a:schemeClr val="tx1"/>
                  </a:solidFill>
                </a:rPr>
                <a:t>Knowledge of </a:t>
              </a:r>
              <a:r>
                <a:rPr lang="en-US" sz="800" dirty="0" smtClean="0">
                  <a:solidFill>
                    <a:schemeClr val="tx1"/>
                  </a:solidFill>
                </a:rPr>
                <a:t>University </a:t>
              </a:r>
              <a:r>
                <a:rPr lang="en-US" sz="800" dirty="0">
                  <a:solidFill>
                    <a:schemeClr val="tx1"/>
                  </a:solidFill>
                </a:rPr>
                <a:t>structure &amp; environment</a:t>
              </a:r>
            </a:p>
            <a:p>
              <a:pPr marL="91440" indent="-91440">
                <a:buFont typeface="Arial" panose="020B0604020202020204" pitchFamily="34" charset="0"/>
                <a:buChar char="•"/>
              </a:pPr>
              <a:r>
                <a:rPr lang="en-US" sz="800" dirty="0">
                  <a:solidFill>
                    <a:schemeClr val="tx1"/>
                  </a:solidFill>
                </a:rPr>
                <a:t>Understanding of policies</a:t>
              </a:r>
            </a:p>
            <a:p>
              <a:pPr marL="91440" indent="-91440">
                <a:buFont typeface="Arial" panose="020B0604020202020204" pitchFamily="34" charset="0"/>
                <a:buChar char="•"/>
              </a:pPr>
              <a:endParaRPr lang="en-US" sz="800" dirty="0" smtClean="0">
                <a:solidFill>
                  <a:schemeClr val="tx1"/>
                </a:solidFill>
              </a:endParaRPr>
            </a:p>
          </p:txBody>
        </p:sp>
      </p:grpSp>
      <p:grpSp>
        <p:nvGrpSpPr>
          <p:cNvPr id="77" name="Group 76"/>
          <p:cNvGrpSpPr/>
          <p:nvPr/>
        </p:nvGrpSpPr>
        <p:grpSpPr>
          <a:xfrm>
            <a:off x="6958254" y="3027995"/>
            <a:ext cx="1791559" cy="1138731"/>
            <a:chOff x="8871904" y="2971849"/>
            <a:chExt cx="2532726" cy="1609823"/>
          </a:xfrm>
        </p:grpSpPr>
        <p:sp>
          <p:nvSpPr>
            <p:cNvPr id="78" name="Rectangle 77"/>
            <p:cNvSpPr/>
            <p:nvPr/>
          </p:nvSpPr>
          <p:spPr>
            <a:xfrm>
              <a:off x="8871904" y="2971849"/>
              <a:ext cx="2532726" cy="365760"/>
            </a:xfrm>
            <a:prstGeom prst="rect">
              <a:avLst/>
            </a:prstGeom>
            <a:solidFill>
              <a:srgbClr val="007396"/>
            </a:solidFill>
            <a:ln>
              <a:solidFill>
                <a:srgbClr val="0073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Flexibility &amp; Creativity</a:t>
              </a:r>
              <a:endParaRPr lang="en-US" sz="1200" dirty="0"/>
            </a:p>
          </p:txBody>
        </p:sp>
        <p:sp>
          <p:nvSpPr>
            <p:cNvPr id="79" name="Rectangle 78"/>
            <p:cNvSpPr/>
            <p:nvPr/>
          </p:nvSpPr>
          <p:spPr>
            <a:xfrm>
              <a:off x="8871904" y="3332838"/>
              <a:ext cx="2532726" cy="1248834"/>
            </a:xfrm>
            <a:prstGeom prst="rect">
              <a:avLst/>
            </a:prstGeom>
            <a:noFill/>
            <a:ln>
              <a:solidFill>
                <a:srgbClr val="00739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schemeClr val="tx1"/>
                  </a:solidFill>
                </a:rPr>
                <a:t>Adaptability</a:t>
              </a:r>
            </a:p>
            <a:p>
              <a:pPr marL="91440" indent="-91440">
                <a:buFont typeface="Arial" panose="020B0604020202020204" pitchFamily="34" charset="0"/>
                <a:buChar char="•"/>
              </a:pPr>
              <a:endParaRPr lang="en-US" sz="800" dirty="0" smtClean="0">
                <a:solidFill>
                  <a:schemeClr val="tx1"/>
                </a:solidFill>
              </a:endParaRPr>
            </a:p>
          </p:txBody>
        </p:sp>
      </p:grpSp>
      <p:grpSp>
        <p:nvGrpSpPr>
          <p:cNvPr id="80" name="Group 79"/>
          <p:cNvGrpSpPr/>
          <p:nvPr/>
        </p:nvGrpSpPr>
        <p:grpSpPr>
          <a:xfrm>
            <a:off x="6978198" y="1614551"/>
            <a:ext cx="1791559" cy="1138731"/>
            <a:chOff x="8891848" y="1177387"/>
            <a:chExt cx="2532726" cy="1609823"/>
          </a:xfrm>
        </p:grpSpPr>
        <p:sp>
          <p:nvSpPr>
            <p:cNvPr id="81" name="Rectangle 80"/>
            <p:cNvSpPr/>
            <p:nvPr/>
          </p:nvSpPr>
          <p:spPr>
            <a:xfrm>
              <a:off x="8891848" y="1177387"/>
              <a:ext cx="2532726" cy="360990"/>
            </a:xfrm>
            <a:prstGeom prst="rect">
              <a:avLst/>
            </a:prstGeom>
            <a:solidFill>
              <a:srgbClr val="F4AA00"/>
            </a:solidFill>
            <a:ln>
              <a:solidFill>
                <a:srgbClr val="F4A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 Communication</a:t>
              </a:r>
              <a:endParaRPr lang="en-US" sz="1200" dirty="0"/>
            </a:p>
          </p:txBody>
        </p:sp>
        <p:sp>
          <p:nvSpPr>
            <p:cNvPr id="82" name="Rectangle 81"/>
            <p:cNvSpPr/>
            <p:nvPr/>
          </p:nvSpPr>
          <p:spPr>
            <a:xfrm>
              <a:off x="8891848" y="1538376"/>
              <a:ext cx="2532726" cy="1248834"/>
            </a:xfrm>
            <a:prstGeom prst="rect">
              <a:avLst/>
            </a:prstGeom>
            <a:noFill/>
            <a:ln>
              <a:solidFill>
                <a:srgbClr val="F4AA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schemeClr val="tx1"/>
                  </a:solidFill>
                </a:rPr>
                <a:t>Persuasive Writing</a:t>
              </a:r>
            </a:p>
            <a:p>
              <a:pPr marL="91440" indent="-91440">
                <a:buFont typeface="Arial" panose="020B0604020202020204" pitchFamily="34" charset="0"/>
                <a:buChar char="•"/>
              </a:pPr>
              <a:r>
                <a:rPr lang="en-US" sz="800" dirty="0">
                  <a:solidFill>
                    <a:schemeClr val="tx1"/>
                  </a:solidFill>
                </a:rPr>
                <a:t>Active Listening </a:t>
              </a:r>
            </a:p>
            <a:p>
              <a:pPr marL="91440" indent="-91440">
                <a:buFont typeface="Arial" panose="020B0604020202020204" pitchFamily="34" charset="0"/>
                <a:buChar char="•"/>
              </a:pPr>
              <a:r>
                <a:rPr lang="en-US" sz="800" dirty="0">
                  <a:solidFill>
                    <a:schemeClr val="tx1"/>
                  </a:solidFill>
                </a:rPr>
                <a:t>Handling Difficult Conversations</a:t>
              </a:r>
            </a:p>
            <a:p>
              <a:pPr marL="91440" indent="-91440">
                <a:buFont typeface="Arial" panose="020B0604020202020204" pitchFamily="34" charset="0"/>
                <a:buChar char="•"/>
              </a:pPr>
              <a:r>
                <a:rPr lang="en-US" sz="800" dirty="0">
                  <a:solidFill>
                    <a:schemeClr val="tx1"/>
                  </a:solidFill>
                </a:rPr>
                <a:t>Presentation Skills </a:t>
              </a:r>
            </a:p>
            <a:p>
              <a:pPr marL="91440" indent="-91440">
                <a:buFont typeface="Arial" panose="020B0604020202020204" pitchFamily="34" charset="0"/>
                <a:buChar char="•"/>
              </a:pPr>
              <a:endParaRPr lang="en-US" sz="800" dirty="0" smtClean="0">
                <a:solidFill>
                  <a:schemeClr val="tx1"/>
                </a:solidFill>
              </a:endParaRPr>
            </a:p>
          </p:txBody>
        </p:sp>
      </p:grpSp>
      <p:grpSp>
        <p:nvGrpSpPr>
          <p:cNvPr id="83" name="Group 82"/>
          <p:cNvGrpSpPr/>
          <p:nvPr/>
        </p:nvGrpSpPr>
        <p:grpSpPr>
          <a:xfrm>
            <a:off x="4961772" y="3027995"/>
            <a:ext cx="1791559" cy="1138731"/>
            <a:chOff x="6085493" y="2971849"/>
            <a:chExt cx="2532726" cy="1609823"/>
          </a:xfrm>
        </p:grpSpPr>
        <p:sp>
          <p:nvSpPr>
            <p:cNvPr id="84" name="Rectangle 83"/>
            <p:cNvSpPr/>
            <p:nvPr/>
          </p:nvSpPr>
          <p:spPr>
            <a:xfrm>
              <a:off x="6085493" y="2971849"/>
              <a:ext cx="2532726" cy="365760"/>
            </a:xfrm>
            <a:prstGeom prst="rect">
              <a:avLst/>
            </a:prstGeom>
            <a:solidFill>
              <a:srgbClr val="69913B"/>
            </a:solidFill>
            <a:ln>
              <a:solidFill>
                <a:srgbClr val="699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Analyzing Information</a:t>
              </a:r>
              <a:endParaRPr lang="en-US" sz="1200" dirty="0"/>
            </a:p>
          </p:txBody>
        </p:sp>
        <p:sp>
          <p:nvSpPr>
            <p:cNvPr id="85" name="Rectangle 84"/>
            <p:cNvSpPr/>
            <p:nvPr/>
          </p:nvSpPr>
          <p:spPr>
            <a:xfrm>
              <a:off x="6085493" y="3332838"/>
              <a:ext cx="2532726" cy="1248834"/>
            </a:xfrm>
            <a:prstGeom prst="rect">
              <a:avLst/>
            </a:prstGeom>
            <a:noFill/>
            <a:ln>
              <a:solidFill>
                <a:srgbClr val="699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schemeClr val="tx1"/>
                  </a:solidFill>
                </a:rPr>
                <a:t>Analytic Thinking </a:t>
              </a:r>
            </a:p>
            <a:p>
              <a:pPr marL="91440" indent="-91440">
                <a:buFont typeface="Arial" panose="020B0604020202020204" pitchFamily="34" charset="0"/>
                <a:buChar char="•"/>
              </a:pPr>
              <a:r>
                <a:rPr lang="en-US" sz="800" dirty="0">
                  <a:solidFill>
                    <a:schemeClr val="tx1"/>
                  </a:solidFill>
                </a:rPr>
                <a:t>Systems Thinking </a:t>
              </a:r>
            </a:p>
            <a:p>
              <a:pPr marL="91440" indent="-91440">
                <a:buFont typeface="Arial" panose="020B0604020202020204" pitchFamily="34" charset="0"/>
                <a:buChar char="•"/>
              </a:pPr>
              <a:r>
                <a:rPr lang="en-US" sz="800" dirty="0">
                  <a:solidFill>
                    <a:schemeClr val="tx1"/>
                  </a:solidFill>
                </a:rPr>
                <a:t>Researching Information </a:t>
              </a:r>
            </a:p>
            <a:p>
              <a:pPr marL="91440" indent="-91440">
                <a:buFont typeface="Arial" panose="020B0604020202020204" pitchFamily="34" charset="0"/>
                <a:buChar char="•"/>
              </a:pPr>
              <a:endParaRPr lang="en-US" sz="800" dirty="0">
                <a:solidFill>
                  <a:schemeClr val="tx1"/>
                </a:solidFill>
              </a:endParaRPr>
            </a:p>
          </p:txBody>
        </p:sp>
      </p:grpSp>
      <p:grpSp>
        <p:nvGrpSpPr>
          <p:cNvPr id="86" name="Group 85"/>
          <p:cNvGrpSpPr/>
          <p:nvPr/>
        </p:nvGrpSpPr>
        <p:grpSpPr>
          <a:xfrm>
            <a:off x="4961772" y="1614551"/>
            <a:ext cx="1791559" cy="1138731"/>
            <a:chOff x="6085493" y="1177387"/>
            <a:chExt cx="2532726" cy="1609823"/>
          </a:xfrm>
        </p:grpSpPr>
        <p:sp>
          <p:nvSpPr>
            <p:cNvPr id="87" name="Rectangle 86"/>
            <p:cNvSpPr/>
            <p:nvPr/>
          </p:nvSpPr>
          <p:spPr>
            <a:xfrm>
              <a:off x="6085493" y="1177387"/>
              <a:ext cx="2532726" cy="365760"/>
            </a:xfrm>
            <a:prstGeom prst="rect">
              <a:avLst/>
            </a:prstGeom>
            <a:solidFill>
              <a:srgbClr val="EF8200"/>
            </a:solidFill>
            <a:ln>
              <a:solidFill>
                <a:srgbClr val="EF8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Relationships</a:t>
              </a:r>
              <a:endParaRPr lang="en-US" sz="1200" dirty="0"/>
            </a:p>
          </p:txBody>
        </p:sp>
        <p:sp>
          <p:nvSpPr>
            <p:cNvPr id="88" name="Rectangle 87"/>
            <p:cNvSpPr/>
            <p:nvPr/>
          </p:nvSpPr>
          <p:spPr>
            <a:xfrm>
              <a:off x="6085493" y="1538376"/>
              <a:ext cx="2532726" cy="1248834"/>
            </a:xfrm>
            <a:prstGeom prst="rect">
              <a:avLst/>
            </a:prstGeom>
            <a:noFill/>
            <a:ln>
              <a:solidFill>
                <a:srgbClr val="EF82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schemeClr val="tx1"/>
                  </a:solidFill>
                </a:rPr>
                <a:t>Cultural Competence</a:t>
              </a:r>
            </a:p>
            <a:p>
              <a:pPr marL="91440" indent="-91440">
                <a:buFont typeface="Arial" panose="020B0604020202020204" pitchFamily="34" charset="0"/>
                <a:buChar char="•"/>
              </a:pPr>
              <a:r>
                <a:rPr lang="en-US" sz="800" dirty="0">
                  <a:solidFill>
                    <a:schemeClr val="tx1"/>
                  </a:solidFill>
                </a:rPr>
                <a:t>Customer/Client focus</a:t>
              </a:r>
            </a:p>
            <a:p>
              <a:pPr marL="91440" indent="-91440">
                <a:buFont typeface="Arial" panose="020B0604020202020204" pitchFamily="34" charset="0"/>
                <a:buChar char="•"/>
              </a:pPr>
              <a:r>
                <a:rPr lang="en-US" sz="800" dirty="0">
                  <a:solidFill>
                    <a:schemeClr val="tx1"/>
                  </a:solidFill>
                </a:rPr>
                <a:t>Relationship Building</a:t>
              </a:r>
            </a:p>
            <a:p>
              <a:pPr marL="91440" indent="-91440">
                <a:buFont typeface="Arial" panose="020B0604020202020204" pitchFamily="34" charset="0"/>
                <a:buChar char="•"/>
              </a:pPr>
              <a:r>
                <a:rPr lang="en-US" sz="800" dirty="0">
                  <a:solidFill>
                    <a:schemeClr val="tx1"/>
                  </a:solidFill>
                </a:rPr>
                <a:t>Teaming</a:t>
              </a:r>
            </a:p>
            <a:p>
              <a:pPr marL="91440" indent="-91440">
                <a:buFont typeface="Arial" panose="020B0604020202020204" pitchFamily="34" charset="0"/>
                <a:buChar char="•"/>
              </a:pPr>
              <a:r>
                <a:rPr lang="en-US" sz="800" dirty="0">
                  <a:solidFill>
                    <a:schemeClr val="tx1"/>
                  </a:solidFill>
                </a:rPr>
                <a:t>Consulting and Advising</a:t>
              </a:r>
            </a:p>
            <a:p>
              <a:pPr marL="91440" indent="-91440">
                <a:buFont typeface="Arial" panose="020B0604020202020204" pitchFamily="34" charset="0"/>
                <a:buChar char="•"/>
              </a:pPr>
              <a:r>
                <a:rPr lang="en-US" sz="800" dirty="0">
                  <a:solidFill>
                    <a:schemeClr val="tx1"/>
                  </a:solidFill>
                </a:rPr>
                <a:t>Demonstrate Empathy </a:t>
              </a:r>
            </a:p>
            <a:p>
              <a:pPr marL="91440" indent="-91440">
                <a:buFont typeface="Arial" panose="020B0604020202020204" pitchFamily="34" charset="0"/>
                <a:buChar char="•"/>
              </a:pPr>
              <a:endParaRPr lang="en-US" sz="800" dirty="0">
                <a:solidFill>
                  <a:schemeClr val="tx1"/>
                </a:solidFill>
              </a:endParaRPr>
            </a:p>
          </p:txBody>
        </p:sp>
      </p:grpSp>
      <p:grpSp>
        <p:nvGrpSpPr>
          <p:cNvPr id="89" name="Group 88"/>
          <p:cNvGrpSpPr/>
          <p:nvPr/>
        </p:nvGrpSpPr>
        <p:grpSpPr>
          <a:xfrm>
            <a:off x="2962861" y="3027995"/>
            <a:ext cx="1791559" cy="1138731"/>
            <a:chOff x="3295649" y="2971849"/>
            <a:chExt cx="2532726" cy="1609823"/>
          </a:xfrm>
        </p:grpSpPr>
        <p:sp>
          <p:nvSpPr>
            <p:cNvPr id="90" name="Rectangle 89"/>
            <p:cNvSpPr/>
            <p:nvPr/>
          </p:nvSpPr>
          <p:spPr>
            <a:xfrm>
              <a:off x="3295649" y="2971849"/>
              <a:ext cx="2532726" cy="365760"/>
            </a:xfrm>
            <a:prstGeom prst="rect">
              <a:avLst/>
            </a:prstGeom>
            <a:solidFill>
              <a:srgbClr val="00694E"/>
            </a:solidFill>
            <a:ln>
              <a:solidFill>
                <a:srgbClr val="0069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Planning &amp; Managing Work</a:t>
              </a:r>
              <a:endParaRPr lang="en-US" sz="1100" dirty="0"/>
            </a:p>
          </p:txBody>
        </p:sp>
        <p:sp>
          <p:nvSpPr>
            <p:cNvPr id="91" name="Rectangle 90"/>
            <p:cNvSpPr/>
            <p:nvPr/>
          </p:nvSpPr>
          <p:spPr>
            <a:xfrm>
              <a:off x="3295649" y="3332838"/>
              <a:ext cx="2532726" cy="1248834"/>
            </a:xfrm>
            <a:prstGeom prst="rect">
              <a:avLst/>
            </a:prstGeom>
            <a:noFill/>
            <a:ln>
              <a:solidFill>
                <a:srgbClr val="00694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schemeClr val="tx1"/>
                  </a:solidFill>
                </a:rPr>
                <a:t>Planning and Organizing </a:t>
              </a:r>
            </a:p>
            <a:p>
              <a:pPr marL="91440" indent="-91440">
                <a:buFont typeface="Arial" panose="020B0604020202020204" pitchFamily="34" charset="0"/>
                <a:buChar char="•"/>
              </a:pPr>
              <a:r>
                <a:rPr lang="en-US" sz="800" dirty="0">
                  <a:solidFill>
                    <a:schemeClr val="tx1"/>
                  </a:solidFill>
                </a:rPr>
                <a:t>Self Productivity </a:t>
              </a:r>
            </a:p>
            <a:p>
              <a:pPr marL="91440" indent="-91440">
                <a:buFont typeface="Arial" panose="020B0604020202020204" pitchFamily="34" charset="0"/>
                <a:buChar char="•"/>
              </a:pPr>
              <a:endParaRPr lang="en-US" sz="800" dirty="0">
                <a:solidFill>
                  <a:schemeClr val="tx1"/>
                </a:solidFill>
              </a:endParaRPr>
            </a:p>
          </p:txBody>
        </p:sp>
      </p:grpSp>
      <p:grpSp>
        <p:nvGrpSpPr>
          <p:cNvPr id="92" name="Group 91"/>
          <p:cNvGrpSpPr/>
          <p:nvPr/>
        </p:nvGrpSpPr>
        <p:grpSpPr>
          <a:xfrm>
            <a:off x="2962861" y="4454449"/>
            <a:ext cx="1791559" cy="1138731"/>
            <a:chOff x="6085493" y="4766310"/>
            <a:chExt cx="2532726" cy="1609823"/>
          </a:xfrm>
        </p:grpSpPr>
        <p:sp>
          <p:nvSpPr>
            <p:cNvPr id="93" name="Rectangle 92"/>
            <p:cNvSpPr/>
            <p:nvPr/>
          </p:nvSpPr>
          <p:spPr>
            <a:xfrm>
              <a:off x="6085493" y="4766310"/>
              <a:ext cx="2532726" cy="365760"/>
            </a:xfrm>
            <a:prstGeom prst="rect">
              <a:avLst/>
            </a:prstGeom>
            <a:solidFill>
              <a:srgbClr val="6EB4CD"/>
            </a:solidFill>
            <a:ln>
              <a:solidFill>
                <a:srgbClr val="673B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Personal Characteristics</a:t>
              </a:r>
              <a:endParaRPr lang="en-US" sz="1200" dirty="0"/>
            </a:p>
          </p:txBody>
        </p:sp>
        <p:sp>
          <p:nvSpPr>
            <p:cNvPr id="94" name="Rectangle 93"/>
            <p:cNvSpPr/>
            <p:nvPr/>
          </p:nvSpPr>
          <p:spPr>
            <a:xfrm>
              <a:off x="6085493" y="5127299"/>
              <a:ext cx="2532726" cy="1248834"/>
            </a:xfrm>
            <a:prstGeom prst="rect">
              <a:avLst/>
            </a:prstGeom>
            <a:noFill/>
            <a:ln>
              <a:solidFill>
                <a:srgbClr val="6EB4C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schemeClr val="tx1"/>
                  </a:solidFill>
                </a:rPr>
                <a:t>Learning Agility</a:t>
              </a:r>
            </a:p>
            <a:p>
              <a:pPr marL="91440" indent="-91440">
                <a:buFont typeface="Arial" panose="020B0604020202020204" pitchFamily="34" charset="0"/>
                <a:buChar char="•"/>
              </a:pPr>
              <a:r>
                <a:rPr lang="en-US" sz="800" dirty="0">
                  <a:solidFill>
                    <a:schemeClr val="tx1"/>
                  </a:solidFill>
                </a:rPr>
                <a:t>Attention to Detail</a:t>
              </a:r>
            </a:p>
            <a:p>
              <a:pPr marL="91440" indent="-91440">
                <a:buFont typeface="Arial" panose="020B0604020202020204" pitchFamily="34" charset="0"/>
                <a:buChar char="•"/>
              </a:pPr>
              <a:r>
                <a:rPr lang="en-US" sz="800" dirty="0">
                  <a:solidFill>
                    <a:schemeClr val="tx1"/>
                  </a:solidFill>
                </a:rPr>
                <a:t>Advocacy</a:t>
              </a:r>
            </a:p>
            <a:p>
              <a:pPr marL="91440" indent="-91440">
                <a:buFont typeface="Arial" panose="020B0604020202020204" pitchFamily="34" charset="0"/>
                <a:buChar char="•"/>
              </a:pPr>
              <a:r>
                <a:rPr lang="en-US" sz="800" dirty="0">
                  <a:solidFill>
                    <a:schemeClr val="tx1"/>
                  </a:solidFill>
                </a:rPr>
                <a:t>Composure</a:t>
              </a:r>
            </a:p>
            <a:p>
              <a:pPr marL="91440" indent="-91440">
                <a:buFont typeface="Arial" panose="020B0604020202020204" pitchFamily="34" charset="0"/>
                <a:buChar char="•"/>
              </a:pPr>
              <a:r>
                <a:rPr lang="en-US" sz="800" dirty="0">
                  <a:solidFill>
                    <a:schemeClr val="tx1"/>
                  </a:solidFill>
                </a:rPr>
                <a:t>Positive Interaction   </a:t>
              </a:r>
            </a:p>
            <a:p>
              <a:pPr marL="91440" indent="-91440">
                <a:buFont typeface="Arial" panose="020B0604020202020204" pitchFamily="34" charset="0"/>
                <a:buChar char="•"/>
              </a:pPr>
              <a:endParaRPr lang="en-US" sz="800" dirty="0">
                <a:solidFill>
                  <a:schemeClr val="tx1"/>
                </a:solidFill>
              </a:endParaRPr>
            </a:p>
            <a:p>
              <a:pPr marL="91440" indent="-91440">
                <a:buFont typeface="Arial" panose="020B0604020202020204" pitchFamily="34" charset="0"/>
                <a:buChar char="•"/>
              </a:pPr>
              <a:endParaRPr lang="en-US" sz="800" dirty="0">
                <a:solidFill>
                  <a:schemeClr val="tx1"/>
                </a:solidFill>
              </a:endParaRPr>
            </a:p>
          </p:txBody>
        </p:sp>
      </p:grpSp>
    </p:spTree>
    <p:extLst>
      <p:ext uri="{BB962C8B-B14F-4D97-AF65-F5344CB8AC3E}">
        <p14:creationId xmlns:p14="http://schemas.microsoft.com/office/powerpoint/2010/main" val="259401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ounded Rectangle 64"/>
          <p:cNvSpPr/>
          <p:nvPr/>
        </p:nvSpPr>
        <p:spPr>
          <a:xfrm>
            <a:off x="5233011" y="1499722"/>
            <a:ext cx="3536745" cy="2052668"/>
          </a:xfrm>
          <a:prstGeom prst="roundRect">
            <a:avLst>
              <a:gd name="adj" fmla="val 10925"/>
            </a:avLst>
          </a:prstGeom>
          <a:solidFill>
            <a:srgbClr val="F3F8EE"/>
          </a:solidFill>
          <a:ln>
            <a:solidFill>
              <a:srgbClr val="0069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0" y="146183"/>
            <a:ext cx="9143999" cy="1325563"/>
          </a:xfrm>
        </p:spPr>
        <p:txBody>
          <a:bodyPr>
            <a:normAutofit/>
          </a:bodyPr>
          <a:lstStyle/>
          <a:p>
            <a:pPr algn="ctr"/>
            <a:r>
              <a:rPr lang="en-US" sz="3200" dirty="0" smtClean="0"/>
              <a:t>Competency Dictionary Will Drive Conversation</a:t>
            </a:r>
            <a:endParaRPr lang="en-US" sz="3200" dirty="0"/>
          </a:p>
        </p:txBody>
      </p:sp>
      <p:sp>
        <p:nvSpPr>
          <p:cNvPr id="47" name="TextBox 46"/>
          <p:cNvSpPr txBox="1"/>
          <p:nvPr/>
        </p:nvSpPr>
        <p:spPr>
          <a:xfrm>
            <a:off x="259772" y="1099511"/>
            <a:ext cx="8490041" cy="369332"/>
          </a:xfrm>
          <a:prstGeom prst="rect">
            <a:avLst/>
          </a:prstGeom>
          <a:noFill/>
        </p:spPr>
        <p:txBody>
          <a:bodyPr wrap="square" rtlCol="0">
            <a:spAutoFit/>
          </a:bodyPr>
          <a:lstStyle/>
          <a:p>
            <a:r>
              <a:rPr lang="en-US" dirty="0" smtClean="0">
                <a:solidFill>
                  <a:srgbClr val="0000FF"/>
                </a:solidFill>
              </a:rPr>
              <a:t>Defining critical behaviors makes it easier to talk about them</a:t>
            </a:r>
            <a:endParaRPr lang="en-US" sz="1600" dirty="0">
              <a:solidFill>
                <a:srgbClr val="0000FF"/>
              </a:solidFill>
            </a:endParaRPr>
          </a:p>
        </p:txBody>
      </p:sp>
      <p:sp>
        <p:nvSpPr>
          <p:cNvPr id="3" name="TextBox 2"/>
          <p:cNvSpPr txBox="1"/>
          <p:nvPr/>
        </p:nvSpPr>
        <p:spPr>
          <a:xfrm>
            <a:off x="3108844" y="1526653"/>
            <a:ext cx="1793662" cy="5093702"/>
          </a:xfrm>
          <a:prstGeom prst="rect">
            <a:avLst/>
          </a:prstGeom>
          <a:solidFill>
            <a:srgbClr val="F3F8EE"/>
          </a:solidFill>
          <a:ln>
            <a:solidFill>
              <a:srgbClr val="00694E"/>
            </a:solidFill>
          </a:ln>
        </p:spPr>
        <p:txBody>
          <a:bodyPr wrap="square" rtlCol="0">
            <a:spAutoFit/>
          </a:bodyPr>
          <a:lstStyle/>
          <a:p>
            <a:r>
              <a:rPr lang="en-US" sz="900" b="1" dirty="0" smtClean="0">
                <a:solidFill>
                  <a:prstClr val="black"/>
                </a:solidFill>
              </a:rPr>
              <a:t>Leadership</a:t>
            </a:r>
          </a:p>
          <a:p>
            <a:pPr marL="91440" indent="-91440">
              <a:buFont typeface="Arial" panose="020B0604020202020204" pitchFamily="34" charset="0"/>
              <a:buChar char="•"/>
            </a:pPr>
            <a:r>
              <a:rPr lang="en-US" sz="800" dirty="0" smtClean="0">
                <a:solidFill>
                  <a:prstClr val="black"/>
                </a:solidFill>
              </a:rPr>
              <a:t>Inspiring </a:t>
            </a:r>
            <a:r>
              <a:rPr lang="en-US" sz="800" dirty="0">
                <a:solidFill>
                  <a:prstClr val="black"/>
                </a:solidFill>
              </a:rPr>
              <a:t>and Motivating</a:t>
            </a:r>
          </a:p>
          <a:p>
            <a:pPr marL="91440" indent="-91440">
              <a:buFont typeface="Arial" panose="020B0604020202020204" pitchFamily="34" charset="0"/>
              <a:buChar char="•"/>
            </a:pPr>
            <a:r>
              <a:rPr lang="en-US" sz="800" dirty="0">
                <a:solidFill>
                  <a:prstClr val="black"/>
                </a:solidFill>
              </a:rPr>
              <a:t>Empowerment</a:t>
            </a:r>
          </a:p>
          <a:p>
            <a:pPr marL="91440" indent="-91440">
              <a:buFont typeface="Arial" panose="020B0604020202020204" pitchFamily="34" charset="0"/>
              <a:buChar char="•"/>
            </a:pPr>
            <a:r>
              <a:rPr lang="en-US" sz="800" dirty="0">
                <a:solidFill>
                  <a:prstClr val="black"/>
                </a:solidFill>
              </a:rPr>
              <a:t>Influencing</a:t>
            </a:r>
          </a:p>
          <a:p>
            <a:pPr marL="91440" indent="-91440">
              <a:buFont typeface="Arial" panose="020B0604020202020204" pitchFamily="34" charset="0"/>
              <a:buChar char="•"/>
            </a:pPr>
            <a:r>
              <a:rPr lang="en-US" sz="800" dirty="0">
                <a:solidFill>
                  <a:prstClr val="black"/>
                </a:solidFill>
              </a:rPr>
              <a:t>Visioning</a:t>
            </a:r>
          </a:p>
          <a:p>
            <a:pPr marL="91440" indent="-91440">
              <a:buFont typeface="Arial" panose="020B0604020202020204" pitchFamily="34" charset="0"/>
              <a:buChar char="•"/>
            </a:pPr>
            <a:r>
              <a:rPr lang="en-US" sz="800" dirty="0">
                <a:solidFill>
                  <a:prstClr val="black"/>
                </a:solidFill>
              </a:rPr>
              <a:t>Change Leadership</a:t>
            </a:r>
          </a:p>
          <a:p>
            <a:pPr marL="91440" indent="-91440">
              <a:buFont typeface="Arial" panose="020B0604020202020204" pitchFamily="34" charset="0"/>
              <a:buChar char="•"/>
            </a:pPr>
            <a:r>
              <a:rPr lang="en-US" sz="800" dirty="0">
                <a:solidFill>
                  <a:prstClr val="black"/>
                </a:solidFill>
              </a:rPr>
              <a:t>Talent Development </a:t>
            </a:r>
            <a:endParaRPr lang="en-US" sz="800" dirty="0" smtClean="0">
              <a:solidFill>
                <a:prstClr val="black"/>
              </a:solidFill>
            </a:endParaRPr>
          </a:p>
          <a:p>
            <a:r>
              <a:rPr lang="en-US" sz="900" b="1" dirty="0" smtClean="0">
                <a:solidFill>
                  <a:prstClr val="black"/>
                </a:solidFill>
              </a:rPr>
              <a:t>Relationships</a:t>
            </a:r>
          </a:p>
          <a:p>
            <a:pPr marL="91440" indent="-91440">
              <a:buFont typeface="Arial" panose="020B0604020202020204" pitchFamily="34" charset="0"/>
              <a:buChar char="•"/>
            </a:pPr>
            <a:r>
              <a:rPr lang="en-US" sz="800" dirty="0">
                <a:solidFill>
                  <a:prstClr val="black"/>
                </a:solidFill>
              </a:rPr>
              <a:t>Customer/Client Focus</a:t>
            </a:r>
          </a:p>
          <a:p>
            <a:pPr marL="91440" indent="-91440">
              <a:buFont typeface="Arial" panose="020B0604020202020204" pitchFamily="34" charset="0"/>
              <a:buChar char="•"/>
            </a:pPr>
            <a:r>
              <a:rPr lang="en-US" sz="800" dirty="0">
                <a:solidFill>
                  <a:prstClr val="black"/>
                </a:solidFill>
              </a:rPr>
              <a:t>Building Trust</a:t>
            </a:r>
          </a:p>
          <a:p>
            <a:pPr marL="91440" indent="-91440">
              <a:buFont typeface="Arial" panose="020B0604020202020204" pitchFamily="34" charset="0"/>
              <a:buChar char="•"/>
            </a:pPr>
            <a:r>
              <a:rPr lang="en-US" sz="800" dirty="0">
                <a:solidFill>
                  <a:prstClr val="black"/>
                </a:solidFill>
              </a:rPr>
              <a:t>Relationship Building</a:t>
            </a:r>
          </a:p>
          <a:p>
            <a:pPr marL="91440" indent="-91440">
              <a:buFont typeface="Arial" panose="020B0604020202020204" pitchFamily="34" charset="0"/>
              <a:buChar char="•"/>
            </a:pPr>
            <a:r>
              <a:rPr lang="en-US" sz="800" dirty="0">
                <a:solidFill>
                  <a:prstClr val="black"/>
                </a:solidFill>
              </a:rPr>
              <a:t>Collaboration</a:t>
            </a:r>
          </a:p>
          <a:p>
            <a:pPr marL="91440" indent="-91440">
              <a:buFont typeface="Arial" panose="020B0604020202020204" pitchFamily="34" charset="0"/>
              <a:buChar char="•"/>
            </a:pPr>
            <a:r>
              <a:rPr lang="en-US" sz="800" dirty="0" smtClean="0">
                <a:solidFill>
                  <a:prstClr val="black"/>
                </a:solidFill>
              </a:rPr>
              <a:t>Teaming</a:t>
            </a:r>
          </a:p>
          <a:p>
            <a:r>
              <a:rPr lang="en-US" sz="900" b="1" dirty="0" smtClean="0">
                <a:solidFill>
                  <a:prstClr val="black"/>
                </a:solidFill>
              </a:rPr>
              <a:t>Communication</a:t>
            </a:r>
          </a:p>
          <a:p>
            <a:pPr marL="91440" indent="-91440">
              <a:buFont typeface="Arial" panose="020B0604020202020204" pitchFamily="34" charset="0"/>
              <a:buChar char="•"/>
            </a:pPr>
            <a:r>
              <a:rPr lang="en-US" sz="800" dirty="0" smtClean="0">
                <a:solidFill>
                  <a:prstClr val="black"/>
                </a:solidFill>
              </a:rPr>
              <a:t>Active </a:t>
            </a:r>
            <a:r>
              <a:rPr lang="en-US" sz="800" dirty="0">
                <a:solidFill>
                  <a:prstClr val="black"/>
                </a:solidFill>
              </a:rPr>
              <a:t>Listening</a:t>
            </a:r>
          </a:p>
          <a:p>
            <a:pPr marL="91440" indent="-91440">
              <a:buFont typeface="Arial" panose="020B0604020202020204" pitchFamily="34" charset="0"/>
              <a:buChar char="•"/>
            </a:pPr>
            <a:r>
              <a:rPr lang="en-US" sz="800" dirty="0">
                <a:solidFill>
                  <a:prstClr val="black"/>
                </a:solidFill>
              </a:rPr>
              <a:t>Presentation Skills</a:t>
            </a:r>
          </a:p>
          <a:p>
            <a:pPr marL="91440" indent="-91440">
              <a:buFont typeface="Arial" panose="020B0604020202020204" pitchFamily="34" charset="0"/>
              <a:buChar char="•"/>
            </a:pPr>
            <a:r>
              <a:rPr lang="en-US" sz="800" dirty="0">
                <a:solidFill>
                  <a:prstClr val="black"/>
                </a:solidFill>
              </a:rPr>
              <a:t>Providing Directions &amp; Expectations</a:t>
            </a:r>
          </a:p>
          <a:p>
            <a:pPr marL="91440" indent="-91440">
              <a:buFont typeface="Arial" panose="020B0604020202020204" pitchFamily="34" charset="0"/>
              <a:buChar char="•"/>
            </a:pPr>
            <a:r>
              <a:rPr lang="en-US" sz="800" dirty="0">
                <a:solidFill>
                  <a:prstClr val="black"/>
                </a:solidFill>
              </a:rPr>
              <a:t>Handling Difficult </a:t>
            </a:r>
            <a:r>
              <a:rPr lang="en-US" sz="800" dirty="0" smtClean="0">
                <a:solidFill>
                  <a:prstClr val="black"/>
                </a:solidFill>
              </a:rPr>
              <a:t>Conversation</a:t>
            </a:r>
          </a:p>
          <a:p>
            <a:r>
              <a:rPr lang="en-US" sz="900" b="1" dirty="0" smtClean="0">
                <a:solidFill>
                  <a:prstClr val="black"/>
                </a:solidFill>
              </a:rPr>
              <a:t>Planning &amp; Managing Work</a:t>
            </a:r>
          </a:p>
          <a:p>
            <a:pPr marL="91440" indent="-91440">
              <a:buFont typeface="Arial" panose="020B0604020202020204" pitchFamily="34" charset="0"/>
              <a:buChar char="•"/>
            </a:pPr>
            <a:r>
              <a:rPr lang="en-US" sz="800" dirty="0">
                <a:solidFill>
                  <a:prstClr val="black"/>
                </a:solidFill>
              </a:rPr>
              <a:t>Planning and Organization</a:t>
            </a:r>
          </a:p>
          <a:p>
            <a:pPr marL="91440" indent="-91440">
              <a:buFont typeface="Arial" panose="020B0604020202020204" pitchFamily="34" charset="0"/>
              <a:buChar char="•"/>
            </a:pPr>
            <a:r>
              <a:rPr lang="en-US" sz="800" dirty="0">
                <a:solidFill>
                  <a:prstClr val="black"/>
                </a:solidFill>
              </a:rPr>
              <a:t>Managing Work</a:t>
            </a:r>
          </a:p>
          <a:p>
            <a:pPr marL="91440" indent="-91440">
              <a:buFont typeface="Arial" panose="020B0604020202020204" pitchFamily="34" charset="0"/>
              <a:buChar char="•"/>
            </a:pPr>
            <a:r>
              <a:rPr lang="en-US" sz="800" dirty="0">
                <a:solidFill>
                  <a:prstClr val="black"/>
                </a:solidFill>
              </a:rPr>
              <a:t>Strategic Awareness &amp; Alignment</a:t>
            </a:r>
          </a:p>
          <a:p>
            <a:pPr marL="91440" indent="-91440">
              <a:buFont typeface="Arial" panose="020B0604020202020204" pitchFamily="34" charset="0"/>
              <a:buChar char="•"/>
            </a:pPr>
            <a:r>
              <a:rPr lang="en-US" sz="800" dirty="0">
                <a:solidFill>
                  <a:prstClr val="black"/>
                </a:solidFill>
              </a:rPr>
              <a:t>Drives Results</a:t>
            </a:r>
          </a:p>
          <a:p>
            <a:pPr marL="91440" indent="-91440">
              <a:buFont typeface="Arial" panose="020B0604020202020204" pitchFamily="34" charset="0"/>
              <a:buChar char="•"/>
            </a:pPr>
            <a:r>
              <a:rPr lang="en-US" sz="800" dirty="0">
                <a:solidFill>
                  <a:prstClr val="black"/>
                </a:solidFill>
              </a:rPr>
              <a:t>Designing </a:t>
            </a:r>
            <a:r>
              <a:rPr lang="en-US" sz="800" dirty="0" smtClean="0">
                <a:solidFill>
                  <a:prstClr val="black"/>
                </a:solidFill>
              </a:rPr>
              <a:t>Processes</a:t>
            </a:r>
          </a:p>
          <a:p>
            <a:r>
              <a:rPr lang="en-US" sz="900" b="1" dirty="0" smtClean="0">
                <a:solidFill>
                  <a:prstClr val="black"/>
                </a:solidFill>
              </a:rPr>
              <a:t>Analyzing Information</a:t>
            </a:r>
          </a:p>
          <a:p>
            <a:pPr marL="91440" indent="-91440">
              <a:buFont typeface="Arial" panose="020B0604020202020204" pitchFamily="34" charset="0"/>
              <a:buChar char="•"/>
            </a:pPr>
            <a:r>
              <a:rPr lang="en-US" sz="800" dirty="0">
                <a:solidFill>
                  <a:prstClr val="black"/>
                </a:solidFill>
              </a:rPr>
              <a:t>Systems Thinking</a:t>
            </a:r>
          </a:p>
          <a:p>
            <a:pPr marL="91440" indent="-91440">
              <a:buFont typeface="Arial" panose="020B0604020202020204" pitchFamily="34" charset="0"/>
              <a:buChar char="•"/>
            </a:pPr>
            <a:r>
              <a:rPr lang="en-US" sz="800" dirty="0">
                <a:solidFill>
                  <a:prstClr val="black"/>
                </a:solidFill>
              </a:rPr>
              <a:t>Financial Acumen</a:t>
            </a:r>
          </a:p>
          <a:p>
            <a:pPr marL="91440" indent="-91440">
              <a:buFont typeface="Arial" panose="020B0604020202020204" pitchFamily="34" charset="0"/>
              <a:buChar char="•"/>
            </a:pPr>
            <a:r>
              <a:rPr lang="en-US" sz="800" dirty="0">
                <a:solidFill>
                  <a:prstClr val="black"/>
                </a:solidFill>
              </a:rPr>
              <a:t>Analytical Thinking</a:t>
            </a:r>
          </a:p>
          <a:p>
            <a:pPr marL="91440" indent="-91440">
              <a:buFont typeface="Arial" panose="020B0604020202020204" pitchFamily="34" charset="0"/>
              <a:buChar char="•"/>
            </a:pPr>
            <a:r>
              <a:rPr lang="en-US" sz="800" dirty="0">
                <a:solidFill>
                  <a:prstClr val="black"/>
                </a:solidFill>
              </a:rPr>
              <a:t>Problem Solving </a:t>
            </a:r>
          </a:p>
          <a:p>
            <a:pPr marL="91440" indent="-91440">
              <a:buFont typeface="Arial" panose="020B0604020202020204" pitchFamily="34" charset="0"/>
              <a:buChar char="•"/>
            </a:pPr>
            <a:r>
              <a:rPr lang="en-US" sz="800" dirty="0">
                <a:solidFill>
                  <a:prstClr val="black"/>
                </a:solidFill>
              </a:rPr>
              <a:t>Decision </a:t>
            </a:r>
            <a:r>
              <a:rPr lang="en-US" sz="800" dirty="0" smtClean="0">
                <a:solidFill>
                  <a:prstClr val="black"/>
                </a:solidFill>
              </a:rPr>
              <a:t>Making</a:t>
            </a:r>
          </a:p>
          <a:p>
            <a:r>
              <a:rPr lang="en-US" sz="900" b="1" dirty="0" smtClean="0">
                <a:solidFill>
                  <a:prstClr val="black"/>
                </a:solidFill>
              </a:rPr>
              <a:t>Flexibility &amp; Creativity</a:t>
            </a:r>
          </a:p>
          <a:p>
            <a:pPr marL="91440" indent="-91440">
              <a:buFont typeface="Arial" panose="020B0604020202020204" pitchFamily="34" charset="0"/>
              <a:buChar char="•"/>
            </a:pPr>
            <a:r>
              <a:rPr lang="en-US" sz="800" dirty="0" smtClean="0">
                <a:solidFill>
                  <a:prstClr val="black"/>
                </a:solidFill>
              </a:rPr>
              <a:t>Flexibility</a:t>
            </a:r>
            <a:endParaRPr lang="en-US" sz="800" dirty="0">
              <a:solidFill>
                <a:prstClr val="black"/>
              </a:solidFill>
            </a:endParaRPr>
          </a:p>
          <a:p>
            <a:pPr marL="91440" indent="-91440">
              <a:buFont typeface="Arial" panose="020B0604020202020204" pitchFamily="34" charset="0"/>
              <a:buChar char="•"/>
            </a:pPr>
            <a:r>
              <a:rPr lang="en-US" sz="800" dirty="0">
                <a:solidFill>
                  <a:prstClr val="black"/>
                </a:solidFill>
              </a:rPr>
              <a:t>Learning Agility</a:t>
            </a:r>
          </a:p>
          <a:p>
            <a:pPr marL="91440" indent="-91440">
              <a:buFont typeface="Arial" panose="020B0604020202020204" pitchFamily="34" charset="0"/>
              <a:buChar char="•"/>
            </a:pPr>
            <a:r>
              <a:rPr lang="en-US" sz="800" dirty="0" smtClean="0">
                <a:solidFill>
                  <a:prstClr val="black"/>
                </a:solidFill>
              </a:rPr>
              <a:t>Innovation</a:t>
            </a:r>
          </a:p>
          <a:p>
            <a:r>
              <a:rPr lang="en-US" sz="900" b="1" dirty="0" smtClean="0">
                <a:solidFill>
                  <a:prstClr val="black"/>
                </a:solidFill>
              </a:rPr>
              <a:t>Personal Characteristics</a:t>
            </a:r>
          </a:p>
          <a:p>
            <a:pPr marL="91440" indent="-91440">
              <a:buFont typeface="Arial" panose="020B0604020202020204" pitchFamily="34" charset="0"/>
              <a:buChar char="•"/>
            </a:pPr>
            <a:r>
              <a:rPr lang="en-US" sz="800" dirty="0">
                <a:solidFill>
                  <a:prstClr val="black"/>
                </a:solidFill>
              </a:rPr>
              <a:t>Confidence</a:t>
            </a:r>
          </a:p>
          <a:p>
            <a:pPr marL="91440" indent="-91440">
              <a:buFont typeface="Arial" panose="020B0604020202020204" pitchFamily="34" charset="0"/>
              <a:buChar char="•"/>
            </a:pPr>
            <a:r>
              <a:rPr lang="en-US" sz="800" dirty="0">
                <a:solidFill>
                  <a:prstClr val="black"/>
                </a:solidFill>
              </a:rPr>
              <a:t>Persistence</a:t>
            </a:r>
          </a:p>
          <a:p>
            <a:pPr marL="91440" indent="-91440">
              <a:buFont typeface="Arial" panose="020B0604020202020204" pitchFamily="34" charset="0"/>
              <a:buChar char="•"/>
            </a:pPr>
            <a:r>
              <a:rPr lang="en-US" sz="800" dirty="0">
                <a:solidFill>
                  <a:prstClr val="black"/>
                </a:solidFill>
              </a:rPr>
              <a:t>Self-Awareness</a:t>
            </a:r>
          </a:p>
          <a:p>
            <a:pPr marL="91440" indent="-91440">
              <a:buFont typeface="Arial" panose="020B0604020202020204" pitchFamily="34" charset="0"/>
              <a:buChar char="•"/>
            </a:pPr>
            <a:r>
              <a:rPr lang="en-US" sz="800" dirty="0">
                <a:solidFill>
                  <a:prstClr val="black"/>
                </a:solidFill>
              </a:rPr>
              <a:t>Professional Courage </a:t>
            </a:r>
          </a:p>
          <a:p>
            <a:pPr marL="91440" indent="-91440">
              <a:buFont typeface="Arial" panose="020B0604020202020204" pitchFamily="34" charset="0"/>
              <a:buChar char="•"/>
            </a:pPr>
            <a:r>
              <a:rPr lang="en-US" sz="800" dirty="0">
                <a:solidFill>
                  <a:prstClr val="black"/>
                </a:solidFill>
              </a:rPr>
              <a:t>Positive Interaction  </a:t>
            </a:r>
          </a:p>
        </p:txBody>
      </p:sp>
      <p:pic>
        <p:nvPicPr>
          <p:cNvPr id="5" name="Picture 4"/>
          <p:cNvPicPr>
            <a:picLocks noChangeAspect="1"/>
          </p:cNvPicPr>
          <p:nvPr/>
        </p:nvPicPr>
        <p:blipFill>
          <a:blip r:embed="rId2"/>
          <a:stretch>
            <a:fillRect/>
          </a:stretch>
        </p:blipFill>
        <p:spPr>
          <a:xfrm>
            <a:off x="349900" y="1588111"/>
            <a:ext cx="2428437" cy="1668120"/>
          </a:xfrm>
          <a:prstGeom prst="rect">
            <a:avLst/>
          </a:prstGeom>
        </p:spPr>
      </p:pic>
      <p:sp>
        <p:nvSpPr>
          <p:cNvPr id="6" name="Rectangle 5"/>
          <p:cNvSpPr/>
          <p:nvPr/>
        </p:nvSpPr>
        <p:spPr>
          <a:xfrm>
            <a:off x="5233012" y="1531257"/>
            <a:ext cx="3690651" cy="1909241"/>
          </a:xfrm>
          <a:prstGeom prst="rect">
            <a:avLst/>
          </a:prstGeom>
          <a:ln>
            <a:noFill/>
          </a:ln>
        </p:spPr>
        <p:txBody>
          <a:bodyPr wrap="square">
            <a:spAutoFit/>
          </a:bodyPr>
          <a:lstStyle/>
          <a:p>
            <a:pPr algn="ctr">
              <a:lnSpc>
                <a:spcPct val="107000"/>
              </a:lnSpc>
              <a:spcAft>
                <a:spcPts val="400"/>
              </a:spcAft>
            </a:pPr>
            <a:r>
              <a:rPr lang="en-US" b="1" dirty="0" smtClean="0">
                <a:solidFill>
                  <a:srgbClr val="00694E"/>
                </a:solidFill>
                <a:ea typeface="Calibri" panose="020F0502020204030204" pitchFamily="34" charset="0"/>
                <a:cs typeface="Times New Roman" panose="02020603050405020304" pitchFamily="18" charset="0"/>
              </a:rPr>
              <a:t>Each competency is defined</a:t>
            </a:r>
          </a:p>
          <a:p>
            <a:pPr>
              <a:lnSpc>
                <a:spcPct val="107000"/>
              </a:lnSpc>
              <a:spcAft>
                <a:spcPts val="400"/>
              </a:spcAft>
            </a:pPr>
            <a:r>
              <a:rPr lang="en-US" sz="1400" b="1" dirty="0" smtClean="0">
                <a:solidFill>
                  <a:prstClr val="black"/>
                </a:solidFill>
                <a:ea typeface="Calibri" panose="020F0502020204030204" pitchFamily="34" charset="0"/>
                <a:cs typeface="Times New Roman" panose="02020603050405020304" pitchFamily="18" charset="0"/>
              </a:rPr>
              <a:t>Customer/Client </a:t>
            </a:r>
            <a:r>
              <a:rPr lang="en-US" sz="1400" b="1" dirty="0">
                <a:solidFill>
                  <a:prstClr val="black"/>
                </a:solidFill>
                <a:ea typeface="Calibri" panose="020F0502020204030204" pitchFamily="34" charset="0"/>
                <a:cs typeface="Times New Roman" panose="02020603050405020304" pitchFamily="18" charset="0"/>
              </a:rPr>
              <a:t>Focus</a:t>
            </a:r>
            <a:endParaRPr lang="en-US" sz="1100" dirty="0">
              <a:solidFill>
                <a:prstClr val="black"/>
              </a:solidFill>
              <a:ea typeface="Calibri" panose="020F0502020204030204" pitchFamily="34" charset="0"/>
              <a:cs typeface="Times New Roman" panose="02020603050405020304" pitchFamily="18" charset="0"/>
            </a:endParaRPr>
          </a:p>
          <a:p>
            <a:pPr>
              <a:lnSpc>
                <a:spcPct val="107000"/>
              </a:lnSpc>
              <a:spcAft>
                <a:spcPts val="400"/>
              </a:spcAft>
            </a:pPr>
            <a:r>
              <a:rPr lang="en-US" sz="1100" dirty="0" smtClean="0">
                <a:solidFill>
                  <a:prstClr val="black"/>
                </a:solidFill>
                <a:ea typeface="Calibri" panose="020F0502020204030204" pitchFamily="34" charset="0"/>
                <a:cs typeface="Times New Roman" panose="02020603050405020304" pitchFamily="18" charset="0"/>
              </a:rPr>
              <a:t>Establishes </a:t>
            </a:r>
            <a:r>
              <a:rPr lang="en-US" sz="1100" dirty="0">
                <a:solidFill>
                  <a:prstClr val="black"/>
                </a:solidFill>
                <a:ea typeface="Calibri" panose="020F0502020204030204" pitchFamily="34" charset="0"/>
                <a:cs typeface="Times New Roman" panose="02020603050405020304" pitchFamily="18" charset="0"/>
              </a:rPr>
              <a:t>productive customer relationships by effectively meeting needs and taking </a:t>
            </a:r>
            <a:r>
              <a:rPr lang="en-US" sz="1100" dirty="0" smtClean="0">
                <a:solidFill>
                  <a:prstClr val="black"/>
                </a:solidFill>
                <a:ea typeface="Calibri" panose="020F0502020204030204" pitchFamily="34" charset="0"/>
                <a:cs typeface="Times New Roman" panose="02020603050405020304" pitchFamily="18" charset="0"/>
              </a:rPr>
              <a:t>responsibility </a:t>
            </a:r>
            <a:r>
              <a:rPr lang="en-US" sz="1100" dirty="0">
                <a:solidFill>
                  <a:prstClr val="black"/>
                </a:solidFill>
                <a:ea typeface="Calibri" panose="020F0502020204030204" pitchFamily="34" charset="0"/>
                <a:cs typeface="Times New Roman" panose="02020603050405020304" pitchFamily="18" charset="0"/>
              </a:rPr>
              <a:t>for </a:t>
            </a:r>
            <a:r>
              <a:rPr lang="en-US" sz="1100" dirty="0" smtClean="0">
                <a:solidFill>
                  <a:prstClr val="black"/>
                </a:solidFill>
                <a:ea typeface="Calibri" panose="020F0502020204030204" pitchFamily="34" charset="0"/>
                <a:cs typeface="Times New Roman" panose="02020603050405020304" pitchFamily="18" charset="0"/>
              </a:rPr>
              <a:t>satisfaction</a:t>
            </a:r>
            <a:endParaRPr lang="en-US" sz="1100" dirty="0">
              <a:solidFill>
                <a:prstClr val="black"/>
              </a:solidFill>
              <a:ea typeface="Calibri" panose="020F0502020204030204" pitchFamily="34" charset="0"/>
              <a:cs typeface="Times New Roman" panose="02020603050405020304" pitchFamily="18" charset="0"/>
            </a:endParaRPr>
          </a:p>
          <a:p>
            <a:pPr>
              <a:lnSpc>
                <a:spcPct val="107000"/>
              </a:lnSpc>
            </a:pPr>
            <a:r>
              <a:rPr lang="en-US" sz="1100" b="1" dirty="0" smtClean="0">
                <a:solidFill>
                  <a:prstClr val="black"/>
                </a:solidFill>
                <a:ea typeface="Calibri" panose="020F0502020204030204" pitchFamily="34" charset="0"/>
                <a:cs typeface="Times New Roman" panose="02020603050405020304" pitchFamily="18" charset="0"/>
              </a:rPr>
              <a:t>Performance </a:t>
            </a:r>
            <a:r>
              <a:rPr lang="en-US" sz="1100" b="1" dirty="0">
                <a:solidFill>
                  <a:prstClr val="black"/>
                </a:solidFill>
                <a:ea typeface="Calibri" panose="020F0502020204030204" pitchFamily="34" charset="0"/>
                <a:cs typeface="Times New Roman" panose="02020603050405020304" pitchFamily="18" charset="0"/>
              </a:rPr>
              <a:t>Criterion</a:t>
            </a:r>
            <a:endParaRPr lang="en-US" sz="1100" dirty="0">
              <a:solidFill>
                <a:prstClr val="black"/>
              </a:solidFill>
              <a:ea typeface="Calibri" panose="020F0502020204030204" pitchFamily="34" charset="0"/>
              <a:cs typeface="Times New Roman" panose="02020603050405020304" pitchFamily="18" charset="0"/>
            </a:endParaRPr>
          </a:p>
          <a:p>
            <a:pPr marL="228600" indent="-228600">
              <a:lnSpc>
                <a:spcPct val="107000"/>
              </a:lnSpc>
              <a:buFont typeface="Wingdings" panose="05000000000000000000" pitchFamily="2" charset="2"/>
              <a:buChar char=""/>
            </a:pPr>
            <a:r>
              <a:rPr lang="en-US" sz="900" dirty="0">
                <a:solidFill>
                  <a:prstClr val="black"/>
                </a:solidFill>
                <a:ea typeface="Calibri" panose="020F0502020204030204" pitchFamily="34" charset="0"/>
                <a:cs typeface="Times New Roman" panose="02020603050405020304" pitchFamily="18" charset="0"/>
              </a:rPr>
              <a:t>Gets first-hand customer information and uses it for improvements</a:t>
            </a:r>
          </a:p>
          <a:p>
            <a:pPr marL="228600" indent="-228600">
              <a:lnSpc>
                <a:spcPct val="107000"/>
              </a:lnSpc>
              <a:buFont typeface="Wingdings" panose="05000000000000000000" pitchFamily="2" charset="2"/>
              <a:buChar char=""/>
            </a:pPr>
            <a:r>
              <a:rPr lang="en-US" sz="900" dirty="0">
                <a:solidFill>
                  <a:prstClr val="black"/>
                </a:solidFill>
                <a:ea typeface="Calibri" panose="020F0502020204030204" pitchFamily="34" charset="0"/>
                <a:cs typeface="Times New Roman" panose="02020603050405020304" pitchFamily="18" charset="0"/>
              </a:rPr>
              <a:t>Acts promptly with customers in mind </a:t>
            </a:r>
          </a:p>
          <a:p>
            <a:pPr marL="228600" indent="-228600">
              <a:lnSpc>
                <a:spcPct val="107000"/>
              </a:lnSpc>
              <a:spcAft>
                <a:spcPts val="800"/>
              </a:spcAft>
              <a:buFont typeface="Wingdings" panose="05000000000000000000" pitchFamily="2" charset="2"/>
              <a:buChar char=""/>
            </a:pPr>
            <a:r>
              <a:rPr lang="en-US" sz="900" dirty="0">
                <a:solidFill>
                  <a:prstClr val="black"/>
                </a:solidFill>
                <a:ea typeface="Calibri" panose="020F0502020204030204" pitchFamily="34" charset="0"/>
                <a:cs typeface="Times New Roman" panose="02020603050405020304" pitchFamily="18" charset="0"/>
              </a:rPr>
              <a:t>Handles upset customers by hearing the customer out, empathizing, apologizing, and taking </a:t>
            </a:r>
            <a:r>
              <a:rPr lang="en-US" sz="900" dirty="0" smtClean="0">
                <a:solidFill>
                  <a:prstClr val="black"/>
                </a:solidFill>
                <a:ea typeface="Calibri" panose="020F0502020204030204" pitchFamily="34" charset="0"/>
                <a:cs typeface="Times New Roman" panose="02020603050405020304" pitchFamily="18" charset="0"/>
              </a:rPr>
              <a:t>responsibility </a:t>
            </a:r>
            <a:r>
              <a:rPr lang="en-US" sz="900" dirty="0">
                <a:solidFill>
                  <a:prstClr val="black"/>
                </a:solidFill>
                <a:ea typeface="Calibri" panose="020F0502020204030204" pitchFamily="34" charset="0"/>
                <a:cs typeface="Times New Roman" panose="02020603050405020304" pitchFamily="18" charset="0"/>
              </a:rPr>
              <a:t>for resolving </a:t>
            </a:r>
            <a:r>
              <a:rPr lang="en-US" sz="900" dirty="0" smtClean="0">
                <a:solidFill>
                  <a:prstClr val="black"/>
                </a:solidFill>
                <a:ea typeface="Calibri" panose="020F0502020204030204" pitchFamily="34" charset="0"/>
                <a:cs typeface="Times New Roman" panose="02020603050405020304" pitchFamily="18" charset="0"/>
              </a:rPr>
              <a:t>issues</a:t>
            </a:r>
            <a:endParaRPr lang="en-US" sz="900" dirty="0">
              <a:solidFill>
                <a:prstClr val="black"/>
              </a:solidFill>
              <a:ea typeface="Calibri" panose="020F0502020204030204" pitchFamily="34" charset="0"/>
              <a:cs typeface="Times New Roman" panose="02020603050405020304" pitchFamily="18" charset="0"/>
            </a:endParaRPr>
          </a:p>
        </p:txBody>
      </p:sp>
      <p:sp>
        <p:nvSpPr>
          <p:cNvPr id="7" name="Oval 6"/>
          <p:cNvSpPr/>
          <p:nvPr/>
        </p:nvSpPr>
        <p:spPr>
          <a:xfrm>
            <a:off x="3108843" y="2504740"/>
            <a:ext cx="1348924" cy="29630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 name="Straight Arrow Connector 8"/>
          <p:cNvCxnSpPr>
            <a:stCxn id="7" idx="6"/>
          </p:cNvCxnSpPr>
          <p:nvPr/>
        </p:nvCxnSpPr>
        <p:spPr>
          <a:xfrm flipV="1">
            <a:off x="4457767" y="2643477"/>
            <a:ext cx="687110" cy="9416"/>
          </a:xfrm>
          <a:prstGeom prst="straightConnector1">
            <a:avLst/>
          </a:prstGeom>
          <a:ln w="285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5453349" y="3877937"/>
            <a:ext cx="3316408" cy="2742418"/>
          </a:xfrm>
          <a:prstGeom prst="roundRect">
            <a:avLst>
              <a:gd name="adj" fmla="val 10925"/>
            </a:avLst>
          </a:prstGeom>
          <a:solidFill>
            <a:srgbClr val="F3F8EE"/>
          </a:solidFill>
          <a:ln>
            <a:solidFill>
              <a:srgbClr val="0069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4" name="Group 63"/>
          <p:cNvGrpSpPr/>
          <p:nvPr/>
        </p:nvGrpSpPr>
        <p:grpSpPr>
          <a:xfrm>
            <a:off x="5642040" y="4523553"/>
            <a:ext cx="2939026" cy="1892487"/>
            <a:chOff x="5554588" y="4523553"/>
            <a:chExt cx="2939026" cy="1892487"/>
          </a:xfrm>
        </p:grpSpPr>
        <p:sp>
          <p:nvSpPr>
            <p:cNvPr id="44" name="Rounded Rectangle 43"/>
            <p:cNvSpPr/>
            <p:nvPr/>
          </p:nvSpPr>
          <p:spPr>
            <a:xfrm>
              <a:off x="5554589" y="4523553"/>
              <a:ext cx="1388125" cy="517793"/>
            </a:xfrm>
            <a:prstGeom prst="round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white"/>
                  </a:solidFill>
                </a:rPr>
                <a:t>Development Plans</a:t>
              </a:r>
              <a:endParaRPr lang="en-US" sz="1200" b="1" dirty="0">
                <a:solidFill>
                  <a:prstClr val="white"/>
                </a:solidFill>
              </a:endParaRPr>
            </a:p>
          </p:txBody>
        </p:sp>
        <p:sp>
          <p:nvSpPr>
            <p:cNvPr id="46" name="Rounded Rectangle 45"/>
            <p:cNvSpPr/>
            <p:nvPr/>
          </p:nvSpPr>
          <p:spPr>
            <a:xfrm>
              <a:off x="7105489" y="4530625"/>
              <a:ext cx="1388125" cy="517793"/>
            </a:xfrm>
            <a:prstGeom prst="round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white"/>
                  </a:solidFill>
                </a:rPr>
                <a:t>Performance Discussions</a:t>
              </a:r>
              <a:endParaRPr lang="en-US" sz="1200" b="1" dirty="0">
                <a:solidFill>
                  <a:prstClr val="white"/>
                </a:solidFill>
              </a:endParaRPr>
            </a:p>
          </p:txBody>
        </p:sp>
        <p:sp>
          <p:nvSpPr>
            <p:cNvPr id="48" name="Rounded Rectangle 47"/>
            <p:cNvSpPr/>
            <p:nvPr/>
          </p:nvSpPr>
          <p:spPr>
            <a:xfrm>
              <a:off x="5554588" y="5210900"/>
              <a:ext cx="1388125" cy="517793"/>
            </a:xfrm>
            <a:prstGeom prst="round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white"/>
                  </a:solidFill>
                </a:rPr>
                <a:t>Talent Review</a:t>
              </a:r>
              <a:endParaRPr lang="en-US" sz="1200" b="1" dirty="0">
                <a:solidFill>
                  <a:prstClr val="white"/>
                </a:solidFill>
              </a:endParaRPr>
            </a:p>
          </p:txBody>
        </p:sp>
        <p:sp>
          <p:nvSpPr>
            <p:cNvPr id="49" name="Rounded Rectangle 48"/>
            <p:cNvSpPr/>
            <p:nvPr/>
          </p:nvSpPr>
          <p:spPr>
            <a:xfrm>
              <a:off x="7105488" y="5898247"/>
              <a:ext cx="1388125" cy="517793"/>
            </a:xfrm>
            <a:prstGeom prst="round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white"/>
                  </a:solidFill>
                </a:rPr>
                <a:t>Interviewing &amp; Selection</a:t>
              </a:r>
              <a:endParaRPr lang="en-US" sz="1200" b="1" dirty="0">
                <a:solidFill>
                  <a:prstClr val="white"/>
                </a:solidFill>
              </a:endParaRPr>
            </a:p>
          </p:txBody>
        </p:sp>
        <p:sp>
          <p:nvSpPr>
            <p:cNvPr id="50" name="Rounded Rectangle 49"/>
            <p:cNvSpPr/>
            <p:nvPr/>
          </p:nvSpPr>
          <p:spPr>
            <a:xfrm>
              <a:off x="5554588" y="5898247"/>
              <a:ext cx="1388125" cy="517793"/>
            </a:xfrm>
            <a:prstGeom prst="round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white"/>
                  </a:solidFill>
                </a:rPr>
                <a:t>Job Descriptions and Postings</a:t>
              </a:r>
              <a:endParaRPr lang="en-US" sz="1200" b="1" dirty="0">
                <a:solidFill>
                  <a:prstClr val="white"/>
                </a:solidFill>
              </a:endParaRPr>
            </a:p>
          </p:txBody>
        </p:sp>
        <p:sp>
          <p:nvSpPr>
            <p:cNvPr id="51" name="Rounded Rectangle 50"/>
            <p:cNvSpPr/>
            <p:nvPr/>
          </p:nvSpPr>
          <p:spPr>
            <a:xfrm>
              <a:off x="7105489" y="5210900"/>
              <a:ext cx="1388125" cy="517793"/>
            </a:xfrm>
            <a:prstGeom prst="round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white"/>
                  </a:solidFill>
                </a:rPr>
                <a:t>Retention</a:t>
              </a:r>
              <a:endParaRPr lang="en-US" sz="1200" b="1" dirty="0">
                <a:solidFill>
                  <a:prstClr val="white"/>
                </a:solidFill>
              </a:endParaRPr>
            </a:p>
          </p:txBody>
        </p:sp>
      </p:grpSp>
      <p:sp>
        <p:nvSpPr>
          <p:cNvPr id="56" name="Right Arrow 55"/>
          <p:cNvSpPr/>
          <p:nvPr/>
        </p:nvSpPr>
        <p:spPr>
          <a:xfrm>
            <a:off x="4983894" y="4769491"/>
            <a:ext cx="407624" cy="308472"/>
          </a:xfrm>
          <a:prstGeom prst="rightArrow">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TextBox 56"/>
          <p:cNvSpPr txBox="1"/>
          <p:nvPr/>
        </p:nvSpPr>
        <p:spPr>
          <a:xfrm>
            <a:off x="5592269" y="3884294"/>
            <a:ext cx="3038569" cy="646331"/>
          </a:xfrm>
          <a:prstGeom prst="rect">
            <a:avLst/>
          </a:prstGeom>
          <a:noFill/>
        </p:spPr>
        <p:txBody>
          <a:bodyPr wrap="square" rtlCol="0">
            <a:spAutoFit/>
          </a:bodyPr>
          <a:lstStyle/>
          <a:p>
            <a:pPr algn="ctr"/>
            <a:r>
              <a:rPr lang="en-US" b="1" dirty="0" smtClean="0">
                <a:solidFill>
                  <a:srgbClr val="00694E"/>
                </a:solidFill>
              </a:rPr>
              <a:t>Competencies can be integrated with key processes</a:t>
            </a:r>
            <a:endParaRPr lang="en-US" b="1" dirty="0">
              <a:solidFill>
                <a:srgbClr val="00694E"/>
              </a:solidFill>
            </a:endParaRPr>
          </a:p>
        </p:txBody>
      </p:sp>
      <p:grpSp>
        <p:nvGrpSpPr>
          <p:cNvPr id="61" name="Group 60"/>
          <p:cNvGrpSpPr/>
          <p:nvPr/>
        </p:nvGrpSpPr>
        <p:grpSpPr>
          <a:xfrm>
            <a:off x="902313" y="3799272"/>
            <a:ext cx="1645920" cy="2248910"/>
            <a:chOff x="274320" y="3479783"/>
            <a:chExt cx="1645920" cy="2248910"/>
          </a:xfrm>
        </p:grpSpPr>
        <p:pic>
          <p:nvPicPr>
            <p:cNvPr id="59" name="Picture 58"/>
            <p:cNvPicPr>
              <a:picLocks noChangeAspect="1"/>
            </p:cNvPicPr>
            <p:nvPr/>
          </p:nvPicPr>
          <p:blipFill rotWithShape="1">
            <a:blip r:embed="rId3" cstate="print">
              <a:extLst>
                <a:ext uri="{28A0092B-C50C-407E-A947-70E740481C1C}">
                  <a14:useLocalDpi xmlns:a14="http://schemas.microsoft.com/office/drawing/2010/main" val="0"/>
                </a:ext>
              </a:extLst>
            </a:blip>
            <a:srcRect l="1799" r="15570"/>
            <a:stretch/>
          </p:blipFill>
          <p:spPr>
            <a:xfrm>
              <a:off x="274320" y="3479783"/>
              <a:ext cx="1645920" cy="2248910"/>
            </a:xfrm>
            <a:prstGeom prst="rect">
              <a:avLst/>
            </a:prstGeom>
          </p:spPr>
        </p:pic>
        <p:sp>
          <p:nvSpPr>
            <p:cNvPr id="60" name="TextBox 59"/>
            <p:cNvSpPr txBox="1"/>
            <p:nvPr/>
          </p:nvSpPr>
          <p:spPr>
            <a:xfrm>
              <a:off x="562962" y="3811894"/>
              <a:ext cx="1222873" cy="523220"/>
            </a:xfrm>
            <a:prstGeom prst="rect">
              <a:avLst/>
            </a:prstGeom>
            <a:noFill/>
          </p:spPr>
          <p:txBody>
            <a:bodyPr wrap="square" rtlCol="0">
              <a:spAutoFit/>
            </a:bodyPr>
            <a:lstStyle/>
            <a:p>
              <a:pPr algn="ctr"/>
              <a:r>
                <a:rPr lang="en-US" sz="1400" b="1" dirty="0" smtClean="0">
                  <a:solidFill>
                    <a:srgbClr val="00694E"/>
                  </a:solidFill>
                </a:rPr>
                <a:t>Competency Dictionary</a:t>
              </a:r>
              <a:endParaRPr lang="en-US" sz="1400" b="1" dirty="0">
                <a:solidFill>
                  <a:srgbClr val="00694E"/>
                </a:solidFill>
              </a:endParaRPr>
            </a:p>
          </p:txBody>
        </p:sp>
      </p:grpSp>
      <p:sp>
        <p:nvSpPr>
          <p:cNvPr id="62" name="Right Arrow 61"/>
          <p:cNvSpPr/>
          <p:nvPr/>
        </p:nvSpPr>
        <p:spPr>
          <a:xfrm rot="5400000">
            <a:off x="1598579" y="3474100"/>
            <a:ext cx="407624" cy="308472"/>
          </a:xfrm>
          <a:prstGeom prst="rightArrow">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Right Arrow 62"/>
          <p:cNvSpPr/>
          <p:nvPr/>
        </p:nvSpPr>
        <p:spPr>
          <a:xfrm>
            <a:off x="2606874" y="4769491"/>
            <a:ext cx="407624" cy="308472"/>
          </a:xfrm>
          <a:prstGeom prst="rightArrow">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073938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7"/>
          <p:cNvSpPr/>
          <p:nvPr/>
        </p:nvSpPr>
        <p:spPr>
          <a:xfrm>
            <a:off x="4306740" y="3127512"/>
            <a:ext cx="4463018" cy="2938820"/>
          </a:xfrm>
          <a:prstGeom prst="roundRect">
            <a:avLst>
              <a:gd name="adj" fmla="val 6426"/>
            </a:avLst>
          </a:prstGeom>
          <a:solidFill>
            <a:srgbClr val="F3F8EE"/>
          </a:solidFill>
          <a:ln>
            <a:solidFill>
              <a:srgbClr val="00694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a:solidFill>
                  <a:srgbClr val="0000FF"/>
                </a:solidFill>
              </a:rPr>
              <a:t>Example:  </a:t>
            </a:r>
            <a:r>
              <a:rPr lang="en-US" sz="1400" dirty="0">
                <a:solidFill>
                  <a:srgbClr val="0000FF"/>
                </a:solidFill>
              </a:rPr>
              <a:t>A </a:t>
            </a:r>
            <a:r>
              <a:rPr lang="en-US" sz="1400" dirty="0" smtClean="0">
                <a:solidFill>
                  <a:srgbClr val="0000FF"/>
                </a:solidFill>
              </a:rPr>
              <a:t>Finance Skills </a:t>
            </a:r>
            <a:r>
              <a:rPr lang="en-US" sz="1400" dirty="0">
                <a:solidFill>
                  <a:srgbClr val="0000FF"/>
                </a:solidFill>
              </a:rPr>
              <a:t>certificate may be earned when an employee has accumulated 15 of </a:t>
            </a:r>
            <a:r>
              <a:rPr lang="en-US" sz="1400" dirty="0" smtClean="0">
                <a:solidFill>
                  <a:srgbClr val="0000FF"/>
                </a:solidFill>
              </a:rPr>
              <a:t>these </a:t>
            </a:r>
            <a:r>
              <a:rPr lang="en-US" sz="1400" dirty="0">
                <a:solidFill>
                  <a:srgbClr val="0000FF"/>
                </a:solidFill>
              </a:rPr>
              <a:t>badges:</a:t>
            </a:r>
          </a:p>
        </p:txBody>
      </p:sp>
      <p:sp>
        <p:nvSpPr>
          <p:cNvPr id="57" name="Rounded Rectangle 56"/>
          <p:cNvSpPr/>
          <p:nvPr/>
        </p:nvSpPr>
        <p:spPr>
          <a:xfrm>
            <a:off x="4315879" y="1575270"/>
            <a:ext cx="4463018" cy="1386697"/>
          </a:xfrm>
          <a:prstGeom prst="roundRect">
            <a:avLst>
              <a:gd name="adj" fmla="val 10925"/>
            </a:avLst>
          </a:prstGeom>
          <a:solidFill>
            <a:srgbClr val="F3F8EE"/>
          </a:solidFill>
          <a:ln>
            <a:solidFill>
              <a:srgbClr val="0069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694E"/>
                </a:solidFill>
              </a:rPr>
              <a:t>Certificates can be awarded when a certain number of badges have been earned.</a:t>
            </a:r>
          </a:p>
          <a:p>
            <a:pPr algn="ctr"/>
            <a:endParaRPr lang="en-US" sz="800" b="1" dirty="0">
              <a:solidFill>
                <a:srgbClr val="00694E"/>
              </a:solidFill>
            </a:endParaRPr>
          </a:p>
          <a:p>
            <a:pPr algn="ctr"/>
            <a:r>
              <a:rPr lang="en-US" b="1" dirty="0">
                <a:solidFill>
                  <a:srgbClr val="00694E"/>
                </a:solidFill>
              </a:rPr>
              <a:t>A badge can be issued for a training event, demonstrated skill, or other achievement.</a:t>
            </a:r>
          </a:p>
        </p:txBody>
      </p:sp>
      <p:sp>
        <p:nvSpPr>
          <p:cNvPr id="2" name="Title 1"/>
          <p:cNvSpPr>
            <a:spLocks noGrp="1"/>
          </p:cNvSpPr>
          <p:nvPr>
            <p:ph type="title"/>
          </p:nvPr>
        </p:nvSpPr>
        <p:spPr>
          <a:xfrm>
            <a:off x="0" y="146183"/>
            <a:ext cx="9144000" cy="1325563"/>
          </a:xfrm>
        </p:spPr>
        <p:txBody>
          <a:bodyPr>
            <a:normAutofit/>
          </a:bodyPr>
          <a:lstStyle/>
          <a:p>
            <a:pPr algn="ctr"/>
            <a:r>
              <a:rPr lang="en-US" sz="3200" dirty="0" smtClean="0"/>
              <a:t>Certificates Will Create Interest and Build Skills</a:t>
            </a:r>
            <a:endParaRPr lang="en-US" sz="3200" dirty="0"/>
          </a:p>
        </p:txBody>
      </p:sp>
      <p:sp>
        <p:nvSpPr>
          <p:cNvPr id="47" name="TextBox 46"/>
          <p:cNvSpPr txBox="1"/>
          <p:nvPr/>
        </p:nvSpPr>
        <p:spPr>
          <a:xfrm>
            <a:off x="259772" y="1099511"/>
            <a:ext cx="8490041" cy="369332"/>
          </a:xfrm>
          <a:prstGeom prst="rect">
            <a:avLst/>
          </a:prstGeom>
          <a:noFill/>
        </p:spPr>
        <p:txBody>
          <a:bodyPr wrap="square" rtlCol="0">
            <a:spAutoFit/>
          </a:bodyPr>
          <a:lstStyle/>
          <a:p>
            <a:r>
              <a:rPr lang="en-US" dirty="0" smtClean="0">
                <a:solidFill>
                  <a:srgbClr val="0000FF"/>
                </a:solidFill>
              </a:rPr>
              <a:t>A collection of knowledge, skills and behaviors can be rewarded with a certificate   </a:t>
            </a:r>
            <a:endParaRPr lang="en-US" sz="1600" dirty="0">
              <a:solidFill>
                <a:srgbClr val="0000FF"/>
              </a:solidFill>
            </a:endParaRPr>
          </a:p>
        </p:txBody>
      </p:sp>
      <p:grpSp>
        <p:nvGrpSpPr>
          <p:cNvPr id="26" name="Group 25"/>
          <p:cNvGrpSpPr/>
          <p:nvPr/>
        </p:nvGrpSpPr>
        <p:grpSpPr>
          <a:xfrm>
            <a:off x="360539" y="1578744"/>
            <a:ext cx="1791559" cy="1138731"/>
            <a:chOff x="3295649" y="1177387"/>
            <a:chExt cx="2532726" cy="1609823"/>
          </a:xfrm>
        </p:grpSpPr>
        <p:sp>
          <p:nvSpPr>
            <p:cNvPr id="37" name="Rectangle 36"/>
            <p:cNvSpPr/>
            <p:nvPr/>
          </p:nvSpPr>
          <p:spPr>
            <a:xfrm>
              <a:off x="3295649" y="1177387"/>
              <a:ext cx="2532726" cy="365760"/>
            </a:xfrm>
            <a:prstGeom prst="rect">
              <a:avLst/>
            </a:prstGeom>
            <a:solidFill>
              <a:srgbClr val="C0143C"/>
            </a:solidFill>
            <a:ln>
              <a:solidFill>
                <a:srgbClr val="C014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white"/>
                  </a:solidFill>
                </a:rPr>
                <a:t>Leadership</a:t>
              </a:r>
              <a:endParaRPr lang="en-US" sz="1200" dirty="0">
                <a:solidFill>
                  <a:prstClr val="white"/>
                </a:solidFill>
              </a:endParaRPr>
            </a:p>
          </p:txBody>
        </p:sp>
        <p:sp>
          <p:nvSpPr>
            <p:cNvPr id="38" name="Rectangle 37"/>
            <p:cNvSpPr/>
            <p:nvPr/>
          </p:nvSpPr>
          <p:spPr>
            <a:xfrm>
              <a:off x="3295649" y="1538376"/>
              <a:ext cx="2532726" cy="1248834"/>
            </a:xfrm>
            <a:prstGeom prst="rect">
              <a:avLst/>
            </a:prstGeom>
            <a:noFill/>
            <a:ln>
              <a:solidFill>
                <a:srgbClr val="C0143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prstClr val="black"/>
                  </a:solidFill>
                </a:rPr>
                <a:t>Inspiring and Motivating</a:t>
              </a:r>
            </a:p>
            <a:p>
              <a:pPr marL="91440" indent="-91440">
                <a:buFont typeface="Arial" panose="020B0604020202020204" pitchFamily="34" charset="0"/>
                <a:buChar char="•"/>
              </a:pPr>
              <a:r>
                <a:rPr lang="en-US" sz="800" dirty="0">
                  <a:solidFill>
                    <a:prstClr val="black"/>
                  </a:solidFill>
                </a:rPr>
                <a:t>Empowerment</a:t>
              </a:r>
            </a:p>
            <a:p>
              <a:pPr marL="91440" indent="-91440">
                <a:buFont typeface="Arial" panose="020B0604020202020204" pitchFamily="34" charset="0"/>
                <a:buChar char="•"/>
              </a:pPr>
              <a:r>
                <a:rPr lang="en-US" sz="800" dirty="0">
                  <a:solidFill>
                    <a:prstClr val="black"/>
                  </a:solidFill>
                </a:rPr>
                <a:t>Influencing</a:t>
              </a:r>
            </a:p>
            <a:p>
              <a:pPr marL="91440" indent="-91440">
                <a:buFont typeface="Arial" panose="020B0604020202020204" pitchFamily="34" charset="0"/>
                <a:buChar char="•"/>
              </a:pPr>
              <a:r>
                <a:rPr lang="en-US" sz="800" dirty="0">
                  <a:solidFill>
                    <a:prstClr val="black"/>
                  </a:solidFill>
                </a:rPr>
                <a:t>Visioning</a:t>
              </a:r>
            </a:p>
            <a:p>
              <a:pPr marL="91440" indent="-91440">
                <a:buFont typeface="Arial" panose="020B0604020202020204" pitchFamily="34" charset="0"/>
                <a:buChar char="•"/>
              </a:pPr>
              <a:r>
                <a:rPr lang="en-US" sz="800" dirty="0">
                  <a:solidFill>
                    <a:prstClr val="black"/>
                  </a:solidFill>
                </a:rPr>
                <a:t>Change Leadership</a:t>
              </a:r>
            </a:p>
            <a:p>
              <a:pPr marL="91440" indent="-91440">
                <a:buFont typeface="Arial" panose="020B0604020202020204" pitchFamily="34" charset="0"/>
                <a:buChar char="•"/>
              </a:pPr>
              <a:r>
                <a:rPr lang="en-US" sz="800" dirty="0">
                  <a:solidFill>
                    <a:prstClr val="black"/>
                  </a:solidFill>
                </a:rPr>
                <a:t>Talent Development </a:t>
              </a:r>
            </a:p>
            <a:p>
              <a:pPr marL="91440" indent="-91440">
                <a:buFont typeface="Arial" panose="020B0604020202020204" pitchFamily="34" charset="0"/>
                <a:buChar char="•"/>
              </a:pPr>
              <a:endParaRPr lang="en-US" sz="800" dirty="0">
                <a:solidFill>
                  <a:prstClr val="black"/>
                </a:solidFill>
              </a:endParaRPr>
            </a:p>
          </p:txBody>
        </p:sp>
      </p:grpSp>
      <p:grpSp>
        <p:nvGrpSpPr>
          <p:cNvPr id="27" name="Group 26"/>
          <p:cNvGrpSpPr/>
          <p:nvPr/>
        </p:nvGrpSpPr>
        <p:grpSpPr>
          <a:xfrm>
            <a:off x="360539" y="4418642"/>
            <a:ext cx="1791559" cy="1138731"/>
            <a:chOff x="8891848" y="4766310"/>
            <a:chExt cx="2532726" cy="1609823"/>
          </a:xfrm>
        </p:grpSpPr>
        <p:sp>
          <p:nvSpPr>
            <p:cNvPr id="35" name="Rectangle 34"/>
            <p:cNvSpPr/>
            <p:nvPr/>
          </p:nvSpPr>
          <p:spPr>
            <a:xfrm>
              <a:off x="8891848" y="4766310"/>
              <a:ext cx="2532726" cy="365760"/>
            </a:xfrm>
            <a:prstGeom prst="rect">
              <a:avLst/>
            </a:prstGeom>
            <a:solidFill>
              <a:srgbClr val="776F67"/>
            </a:solidFill>
            <a:ln>
              <a:solidFill>
                <a:srgbClr val="776F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white"/>
                  </a:solidFill>
                </a:rPr>
                <a:t>Job-Specific Expertise</a:t>
              </a:r>
              <a:endParaRPr lang="en-US" sz="1200" dirty="0">
                <a:solidFill>
                  <a:prstClr val="white"/>
                </a:solidFill>
              </a:endParaRPr>
            </a:p>
          </p:txBody>
        </p:sp>
        <p:sp>
          <p:nvSpPr>
            <p:cNvPr id="36" name="Rectangle 35"/>
            <p:cNvSpPr/>
            <p:nvPr/>
          </p:nvSpPr>
          <p:spPr>
            <a:xfrm>
              <a:off x="8891848" y="5127299"/>
              <a:ext cx="2532726" cy="1248834"/>
            </a:xfrm>
            <a:prstGeom prst="rect">
              <a:avLst/>
            </a:prstGeom>
            <a:noFill/>
            <a:ln>
              <a:solidFill>
                <a:srgbClr val="776F6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smtClean="0">
                  <a:solidFill>
                    <a:prstClr val="black"/>
                  </a:solidFill>
                </a:rPr>
                <a:t>Policy </a:t>
              </a:r>
              <a:r>
                <a:rPr lang="en-US" sz="800" dirty="0">
                  <a:solidFill>
                    <a:prstClr val="black"/>
                  </a:solidFill>
                </a:rPr>
                <a:t>and </a:t>
              </a:r>
              <a:r>
                <a:rPr lang="en-US" sz="800" dirty="0" smtClean="0">
                  <a:solidFill>
                    <a:prstClr val="black"/>
                  </a:solidFill>
                </a:rPr>
                <a:t>Regulatory Compliance</a:t>
              </a:r>
              <a:endParaRPr lang="en-US" sz="800" dirty="0">
                <a:solidFill>
                  <a:prstClr val="black"/>
                </a:solidFill>
              </a:endParaRPr>
            </a:p>
            <a:p>
              <a:pPr marL="91440" indent="-91440">
                <a:buFont typeface="Arial" panose="020B0604020202020204" pitchFamily="34" charset="0"/>
                <a:buChar char="•"/>
              </a:pPr>
              <a:r>
                <a:rPr lang="en-US" sz="800" dirty="0">
                  <a:solidFill>
                    <a:prstClr val="black"/>
                  </a:solidFill>
                </a:rPr>
                <a:t>Institutional </a:t>
              </a:r>
              <a:r>
                <a:rPr lang="en-US" sz="800" dirty="0" smtClean="0">
                  <a:solidFill>
                    <a:prstClr val="black"/>
                  </a:solidFill>
                </a:rPr>
                <a:t>Knowledge</a:t>
              </a:r>
            </a:p>
            <a:p>
              <a:pPr marL="91440" indent="-91440">
                <a:buFont typeface="Arial" panose="020B0604020202020204" pitchFamily="34" charset="0"/>
                <a:buChar char="•"/>
              </a:pPr>
              <a:r>
                <a:rPr lang="en-US" sz="800" dirty="0" smtClean="0">
                  <a:solidFill>
                    <a:prstClr val="black"/>
                  </a:solidFill>
                </a:rPr>
                <a:t>Statistical Knowledge</a:t>
              </a:r>
            </a:p>
            <a:p>
              <a:pPr marL="91440" indent="-91440">
                <a:buFont typeface="Arial" panose="020B0604020202020204" pitchFamily="34" charset="0"/>
                <a:buChar char="•"/>
              </a:pPr>
              <a:r>
                <a:rPr lang="en-US" sz="800" dirty="0">
                  <a:solidFill>
                    <a:prstClr val="black"/>
                  </a:solidFill>
                </a:rPr>
                <a:t>Accountancy Skills</a:t>
              </a:r>
            </a:p>
            <a:p>
              <a:pPr marL="91440" indent="-91440">
                <a:buFont typeface="Arial" panose="020B0604020202020204" pitchFamily="34" charset="0"/>
                <a:buChar char="•"/>
              </a:pPr>
              <a:r>
                <a:rPr lang="en-US" sz="800" dirty="0">
                  <a:solidFill>
                    <a:prstClr val="black"/>
                  </a:solidFill>
                </a:rPr>
                <a:t>Budgeting &amp; Forecasting Skills</a:t>
              </a:r>
            </a:p>
            <a:p>
              <a:pPr marL="91440" indent="-91440">
                <a:buFont typeface="Arial" panose="020B0604020202020204" pitchFamily="34" charset="0"/>
                <a:buChar char="•"/>
              </a:pPr>
              <a:r>
                <a:rPr lang="en-US" sz="800" dirty="0">
                  <a:solidFill>
                    <a:prstClr val="black"/>
                  </a:solidFill>
                </a:rPr>
                <a:t>Financial Systems</a:t>
              </a:r>
            </a:p>
            <a:p>
              <a:pPr marL="91440" indent="-91440">
                <a:buFont typeface="Arial" panose="020B0604020202020204" pitchFamily="34" charset="0"/>
                <a:buChar char="•"/>
              </a:pPr>
              <a:endParaRPr lang="en-US" sz="800" dirty="0" smtClean="0">
                <a:solidFill>
                  <a:prstClr val="black"/>
                </a:solidFill>
              </a:endParaRPr>
            </a:p>
          </p:txBody>
        </p:sp>
      </p:grpSp>
      <p:grpSp>
        <p:nvGrpSpPr>
          <p:cNvPr id="28" name="Group 27"/>
          <p:cNvGrpSpPr/>
          <p:nvPr/>
        </p:nvGrpSpPr>
        <p:grpSpPr>
          <a:xfrm>
            <a:off x="360539" y="2992188"/>
            <a:ext cx="1791559" cy="1138731"/>
            <a:chOff x="3295649" y="2971849"/>
            <a:chExt cx="2532726" cy="1609823"/>
          </a:xfrm>
        </p:grpSpPr>
        <p:sp>
          <p:nvSpPr>
            <p:cNvPr id="33" name="Rectangle 32"/>
            <p:cNvSpPr/>
            <p:nvPr/>
          </p:nvSpPr>
          <p:spPr>
            <a:xfrm>
              <a:off x="3295649" y="2971849"/>
              <a:ext cx="2532726" cy="365760"/>
            </a:xfrm>
            <a:prstGeom prst="rect">
              <a:avLst/>
            </a:prstGeom>
            <a:solidFill>
              <a:srgbClr val="00694E"/>
            </a:solidFill>
            <a:ln>
              <a:solidFill>
                <a:srgbClr val="0069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prstClr val="white"/>
                  </a:solidFill>
                </a:rPr>
                <a:t>Planning &amp; Managing Work</a:t>
              </a:r>
              <a:endParaRPr lang="en-US" sz="1000" dirty="0">
                <a:solidFill>
                  <a:prstClr val="white"/>
                </a:solidFill>
              </a:endParaRPr>
            </a:p>
          </p:txBody>
        </p:sp>
        <p:sp>
          <p:nvSpPr>
            <p:cNvPr id="34" name="Rectangle 33"/>
            <p:cNvSpPr/>
            <p:nvPr/>
          </p:nvSpPr>
          <p:spPr>
            <a:xfrm>
              <a:off x="3295649" y="3332838"/>
              <a:ext cx="2532726" cy="1248834"/>
            </a:xfrm>
            <a:prstGeom prst="rect">
              <a:avLst/>
            </a:prstGeom>
            <a:noFill/>
            <a:ln>
              <a:solidFill>
                <a:srgbClr val="00694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40" indent="-91440">
                <a:buFont typeface="Arial" panose="020B0604020202020204" pitchFamily="34" charset="0"/>
                <a:buChar char="•"/>
              </a:pPr>
              <a:r>
                <a:rPr lang="en-US" sz="800" dirty="0">
                  <a:solidFill>
                    <a:prstClr val="black"/>
                  </a:solidFill>
                </a:rPr>
                <a:t>Planning and Organization</a:t>
              </a:r>
            </a:p>
            <a:p>
              <a:pPr marL="91440" indent="-91440">
                <a:buFont typeface="Arial" panose="020B0604020202020204" pitchFamily="34" charset="0"/>
                <a:buChar char="•"/>
              </a:pPr>
              <a:r>
                <a:rPr lang="en-US" sz="800" dirty="0">
                  <a:solidFill>
                    <a:prstClr val="black"/>
                  </a:solidFill>
                </a:rPr>
                <a:t>Managing </a:t>
              </a:r>
              <a:r>
                <a:rPr lang="en-US" sz="800" dirty="0" smtClean="0">
                  <a:solidFill>
                    <a:prstClr val="black"/>
                  </a:solidFill>
                </a:rPr>
                <a:t>Work</a:t>
              </a:r>
            </a:p>
            <a:p>
              <a:pPr marL="91440" indent="-91440">
                <a:buFont typeface="Arial" panose="020B0604020202020204" pitchFamily="34" charset="0"/>
                <a:buChar char="•"/>
              </a:pPr>
              <a:r>
                <a:rPr lang="en-US" sz="800" dirty="0">
                  <a:solidFill>
                    <a:prstClr val="black"/>
                  </a:solidFill>
                </a:rPr>
                <a:t>Strategic </a:t>
              </a:r>
              <a:r>
                <a:rPr lang="en-US" sz="800" dirty="0" smtClean="0">
                  <a:solidFill>
                    <a:prstClr val="black"/>
                  </a:solidFill>
                </a:rPr>
                <a:t>Awareness &amp; Alignment</a:t>
              </a:r>
            </a:p>
            <a:p>
              <a:pPr marL="91440" indent="-91440">
                <a:buFont typeface="Arial" panose="020B0604020202020204" pitchFamily="34" charset="0"/>
                <a:buChar char="•"/>
              </a:pPr>
              <a:r>
                <a:rPr lang="en-US" sz="800" dirty="0" smtClean="0">
                  <a:solidFill>
                    <a:prstClr val="black"/>
                  </a:solidFill>
                </a:rPr>
                <a:t>Drives Results</a:t>
              </a:r>
            </a:p>
            <a:p>
              <a:pPr marL="91440" indent="-91440">
                <a:buFont typeface="Arial" panose="020B0604020202020204" pitchFamily="34" charset="0"/>
                <a:buChar char="•"/>
              </a:pPr>
              <a:r>
                <a:rPr lang="en-US" sz="800" dirty="0" smtClean="0">
                  <a:solidFill>
                    <a:prstClr val="black"/>
                  </a:solidFill>
                </a:rPr>
                <a:t>Designing Processes</a:t>
              </a:r>
              <a:endParaRPr lang="en-US" sz="800" dirty="0">
                <a:solidFill>
                  <a:prstClr val="black"/>
                </a:solidFill>
              </a:endParaRPr>
            </a:p>
            <a:p>
              <a:pPr marL="91440" indent="-91440">
                <a:buFont typeface="Arial" panose="020B0604020202020204" pitchFamily="34" charset="0"/>
                <a:buChar char="•"/>
              </a:pPr>
              <a:endParaRPr lang="en-US" sz="800" dirty="0">
                <a:solidFill>
                  <a:srgbClr val="FF0000"/>
                </a:solidFill>
              </a:endParaRPr>
            </a:p>
            <a:p>
              <a:pPr marL="91440" indent="-91440">
                <a:buFont typeface="Arial" panose="020B0604020202020204" pitchFamily="34" charset="0"/>
                <a:buChar char="•"/>
              </a:pPr>
              <a:endParaRPr lang="en-US" sz="800" dirty="0">
                <a:solidFill>
                  <a:prstClr val="black"/>
                </a:solidFill>
              </a:endParaRPr>
            </a:p>
          </p:txBody>
        </p:sp>
      </p:grpSp>
      <p:sp>
        <p:nvSpPr>
          <p:cNvPr id="29" name="Oval 28"/>
          <p:cNvSpPr/>
          <p:nvPr/>
        </p:nvSpPr>
        <p:spPr>
          <a:xfrm>
            <a:off x="351805" y="5071818"/>
            <a:ext cx="1554054" cy="44609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360539" y="3213528"/>
            <a:ext cx="1554054" cy="38009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Oval 30"/>
          <p:cNvSpPr/>
          <p:nvPr/>
        </p:nvSpPr>
        <p:spPr>
          <a:xfrm>
            <a:off x="360539" y="2333523"/>
            <a:ext cx="1554054" cy="33693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Oval 31"/>
          <p:cNvSpPr/>
          <p:nvPr/>
        </p:nvSpPr>
        <p:spPr>
          <a:xfrm>
            <a:off x="360539" y="4652264"/>
            <a:ext cx="1554054" cy="38009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Arrow Connector 38"/>
          <p:cNvCxnSpPr>
            <a:stCxn id="31" idx="6"/>
            <a:endCxn id="4" idx="1"/>
          </p:cNvCxnSpPr>
          <p:nvPr/>
        </p:nvCxnSpPr>
        <p:spPr>
          <a:xfrm flipV="1">
            <a:off x="1914593" y="2058753"/>
            <a:ext cx="514112" cy="443236"/>
          </a:xfrm>
          <a:prstGeom prst="straightConnector1">
            <a:avLst/>
          </a:prstGeom>
          <a:ln w="285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0" idx="6"/>
            <a:endCxn id="44" idx="1"/>
          </p:cNvCxnSpPr>
          <p:nvPr/>
        </p:nvCxnSpPr>
        <p:spPr>
          <a:xfrm flipV="1">
            <a:off x="1914593" y="3237733"/>
            <a:ext cx="514112" cy="165842"/>
          </a:xfrm>
          <a:prstGeom prst="straightConnector1">
            <a:avLst/>
          </a:prstGeom>
          <a:ln w="285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2" idx="6"/>
            <a:endCxn id="48" idx="1"/>
          </p:cNvCxnSpPr>
          <p:nvPr/>
        </p:nvCxnSpPr>
        <p:spPr>
          <a:xfrm flipV="1">
            <a:off x="1914593" y="4416713"/>
            <a:ext cx="514112" cy="425598"/>
          </a:xfrm>
          <a:prstGeom prst="straightConnector1">
            <a:avLst/>
          </a:prstGeom>
          <a:ln w="285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9" idx="6"/>
            <a:endCxn id="51" idx="1"/>
          </p:cNvCxnSpPr>
          <p:nvPr/>
        </p:nvCxnSpPr>
        <p:spPr>
          <a:xfrm>
            <a:off x="1905859" y="5294865"/>
            <a:ext cx="522846" cy="300827"/>
          </a:xfrm>
          <a:prstGeom prst="straightConnector1">
            <a:avLst/>
          </a:prstGeom>
          <a:ln w="285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2428705" y="1588112"/>
            <a:ext cx="1410159" cy="941281"/>
            <a:chOff x="4869455" y="1588111"/>
            <a:chExt cx="1410159" cy="941281"/>
          </a:xfrm>
        </p:grpSpPr>
        <p:pic>
          <p:nvPicPr>
            <p:cNvPr id="4" name="Picture 3"/>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4869455" y="1588111"/>
              <a:ext cx="1410159" cy="941281"/>
            </a:xfrm>
            <a:prstGeom prst="rect">
              <a:avLst/>
            </a:prstGeom>
          </p:spPr>
        </p:pic>
        <p:sp>
          <p:nvSpPr>
            <p:cNvPr id="6" name="TextBox 5"/>
            <p:cNvSpPr txBox="1"/>
            <p:nvPr/>
          </p:nvSpPr>
          <p:spPr>
            <a:xfrm>
              <a:off x="4908299" y="1821428"/>
              <a:ext cx="1371315" cy="307777"/>
            </a:xfrm>
            <a:prstGeom prst="rect">
              <a:avLst/>
            </a:prstGeom>
            <a:noFill/>
          </p:spPr>
          <p:txBody>
            <a:bodyPr wrap="square" rtlCol="0">
              <a:spAutoFit/>
            </a:bodyPr>
            <a:lstStyle/>
            <a:p>
              <a:pPr algn="ctr"/>
              <a:r>
                <a:rPr lang="en-US" sz="1400" b="1" dirty="0" smtClean="0">
                  <a:solidFill>
                    <a:srgbClr val="00694E"/>
                  </a:solidFill>
                </a:rPr>
                <a:t>Human Capital</a:t>
              </a:r>
              <a:endParaRPr lang="en-US" sz="1400" b="1" dirty="0">
                <a:solidFill>
                  <a:srgbClr val="00694E"/>
                </a:solidFill>
              </a:endParaRPr>
            </a:p>
          </p:txBody>
        </p:sp>
      </p:grpSp>
      <p:grpSp>
        <p:nvGrpSpPr>
          <p:cNvPr id="43" name="Group 42"/>
          <p:cNvGrpSpPr/>
          <p:nvPr/>
        </p:nvGrpSpPr>
        <p:grpSpPr>
          <a:xfrm>
            <a:off x="2428705" y="2767092"/>
            <a:ext cx="1410159" cy="941281"/>
            <a:chOff x="4869455" y="1588111"/>
            <a:chExt cx="1410159" cy="941281"/>
          </a:xfrm>
        </p:grpSpPr>
        <p:pic>
          <p:nvPicPr>
            <p:cNvPr id="44" name="Picture 43"/>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4869455" y="1588111"/>
              <a:ext cx="1410159" cy="941281"/>
            </a:xfrm>
            <a:prstGeom prst="rect">
              <a:avLst/>
            </a:prstGeom>
          </p:spPr>
        </p:pic>
        <p:sp>
          <p:nvSpPr>
            <p:cNvPr id="45" name="TextBox 44"/>
            <p:cNvSpPr txBox="1"/>
            <p:nvPr/>
          </p:nvSpPr>
          <p:spPr>
            <a:xfrm>
              <a:off x="4957590" y="1821428"/>
              <a:ext cx="1211856" cy="461665"/>
            </a:xfrm>
            <a:prstGeom prst="rect">
              <a:avLst/>
            </a:prstGeom>
            <a:noFill/>
          </p:spPr>
          <p:txBody>
            <a:bodyPr wrap="square" rtlCol="0">
              <a:spAutoFit/>
            </a:bodyPr>
            <a:lstStyle/>
            <a:p>
              <a:pPr algn="ctr"/>
              <a:r>
                <a:rPr lang="en-US" sz="1200" b="1" dirty="0" smtClean="0">
                  <a:solidFill>
                    <a:srgbClr val="00694E"/>
                  </a:solidFill>
                </a:rPr>
                <a:t>Administration &amp; Planning</a:t>
              </a:r>
              <a:endParaRPr lang="en-US" sz="1200" b="1" dirty="0">
                <a:solidFill>
                  <a:srgbClr val="00694E"/>
                </a:solidFill>
              </a:endParaRPr>
            </a:p>
          </p:txBody>
        </p:sp>
      </p:grpSp>
      <p:grpSp>
        <p:nvGrpSpPr>
          <p:cNvPr id="46" name="Group 45"/>
          <p:cNvGrpSpPr/>
          <p:nvPr/>
        </p:nvGrpSpPr>
        <p:grpSpPr>
          <a:xfrm>
            <a:off x="2428705" y="3946072"/>
            <a:ext cx="1410159" cy="941281"/>
            <a:chOff x="4869455" y="1588111"/>
            <a:chExt cx="1410159" cy="941281"/>
          </a:xfrm>
        </p:grpSpPr>
        <p:pic>
          <p:nvPicPr>
            <p:cNvPr id="48" name="Picture 47"/>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4869455" y="1588111"/>
              <a:ext cx="1410159" cy="941281"/>
            </a:xfrm>
            <a:prstGeom prst="rect">
              <a:avLst/>
            </a:prstGeom>
          </p:spPr>
        </p:pic>
        <p:sp>
          <p:nvSpPr>
            <p:cNvPr id="49" name="TextBox 48"/>
            <p:cNvSpPr txBox="1"/>
            <p:nvPr/>
          </p:nvSpPr>
          <p:spPr>
            <a:xfrm>
              <a:off x="4957590" y="1821428"/>
              <a:ext cx="1211856" cy="307777"/>
            </a:xfrm>
            <a:prstGeom prst="rect">
              <a:avLst/>
            </a:prstGeom>
            <a:noFill/>
          </p:spPr>
          <p:txBody>
            <a:bodyPr wrap="square" rtlCol="0">
              <a:spAutoFit/>
            </a:bodyPr>
            <a:lstStyle/>
            <a:p>
              <a:pPr algn="ctr"/>
              <a:r>
                <a:rPr lang="en-US" sz="1400" b="1" dirty="0" smtClean="0">
                  <a:solidFill>
                    <a:srgbClr val="00694E"/>
                  </a:solidFill>
                </a:rPr>
                <a:t>Compliance</a:t>
              </a:r>
              <a:endParaRPr lang="en-US" sz="1400" b="1" dirty="0">
                <a:solidFill>
                  <a:srgbClr val="00694E"/>
                </a:solidFill>
              </a:endParaRPr>
            </a:p>
          </p:txBody>
        </p:sp>
      </p:grpSp>
      <p:grpSp>
        <p:nvGrpSpPr>
          <p:cNvPr id="50" name="Group 49"/>
          <p:cNvGrpSpPr/>
          <p:nvPr/>
        </p:nvGrpSpPr>
        <p:grpSpPr>
          <a:xfrm>
            <a:off x="2428705" y="5125051"/>
            <a:ext cx="1410159" cy="941281"/>
            <a:chOff x="4869455" y="1588111"/>
            <a:chExt cx="1410159" cy="941281"/>
          </a:xfrm>
        </p:grpSpPr>
        <p:pic>
          <p:nvPicPr>
            <p:cNvPr id="51" name="Picture 50"/>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4869455" y="1588111"/>
              <a:ext cx="1410159" cy="941281"/>
            </a:xfrm>
            <a:prstGeom prst="rect">
              <a:avLst/>
            </a:prstGeom>
          </p:spPr>
        </p:pic>
        <p:sp>
          <p:nvSpPr>
            <p:cNvPr id="52" name="TextBox 51"/>
            <p:cNvSpPr txBox="1"/>
            <p:nvPr/>
          </p:nvSpPr>
          <p:spPr>
            <a:xfrm>
              <a:off x="4957590" y="1821428"/>
              <a:ext cx="1211856" cy="307777"/>
            </a:xfrm>
            <a:prstGeom prst="rect">
              <a:avLst/>
            </a:prstGeom>
            <a:noFill/>
          </p:spPr>
          <p:txBody>
            <a:bodyPr wrap="square" rtlCol="0">
              <a:spAutoFit/>
            </a:bodyPr>
            <a:lstStyle/>
            <a:p>
              <a:pPr algn="ctr"/>
              <a:r>
                <a:rPr lang="en-US" sz="1400" b="1" dirty="0" smtClean="0">
                  <a:solidFill>
                    <a:srgbClr val="00694E"/>
                  </a:solidFill>
                </a:rPr>
                <a:t>Finance Skills</a:t>
              </a:r>
              <a:endParaRPr lang="en-US" sz="1400" b="1" dirty="0">
                <a:solidFill>
                  <a:srgbClr val="00694E"/>
                </a:solidFill>
              </a:endParaRPr>
            </a:p>
          </p:txBody>
        </p:sp>
      </p:grpSp>
      <p:sp>
        <p:nvSpPr>
          <p:cNvPr id="55" name="Left Brace 54"/>
          <p:cNvSpPr/>
          <p:nvPr/>
        </p:nvSpPr>
        <p:spPr>
          <a:xfrm>
            <a:off x="3926999" y="3124608"/>
            <a:ext cx="388878" cy="2941723"/>
          </a:xfrm>
          <a:prstGeom prst="leftBrace">
            <a:avLst>
              <a:gd name="adj1" fmla="val 77836"/>
              <a:gd name="adj2" fmla="val 82541"/>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6" name="TextBox 55"/>
          <p:cNvSpPr txBox="1"/>
          <p:nvPr/>
        </p:nvSpPr>
        <p:spPr>
          <a:xfrm>
            <a:off x="4372227" y="3855252"/>
            <a:ext cx="2826399" cy="1938992"/>
          </a:xfrm>
          <a:prstGeom prst="rect">
            <a:avLst/>
          </a:prstGeom>
          <a:solidFill>
            <a:srgbClr val="F3F8EE"/>
          </a:solidFill>
          <a:ln>
            <a:noFill/>
          </a:ln>
        </p:spPr>
        <p:txBody>
          <a:bodyPr wrap="square" numCol="1" rtlCol="0">
            <a:spAutoFit/>
          </a:bodyPr>
          <a:lstStyle/>
          <a:p>
            <a:pPr marL="171450" indent="-171450">
              <a:buSzPct val="130000"/>
              <a:buFont typeface="Wingdings" panose="05000000000000000000" pitchFamily="2" charset="2"/>
              <a:buChar char="l"/>
            </a:pPr>
            <a:r>
              <a:rPr lang="en-US" sz="1200" b="1" dirty="0">
                <a:solidFill>
                  <a:srgbClr val="00694E"/>
                </a:solidFill>
              </a:rPr>
              <a:t>Budget Packet &amp; Reconciliation</a:t>
            </a:r>
          </a:p>
          <a:p>
            <a:pPr marL="171450" indent="-171450">
              <a:buSzPct val="130000"/>
              <a:buFont typeface="Wingdings" panose="05000000000000000000" pitchFamily="2" charset="2"/>
              <a:buChar char="l"/>
            </a:pPr>
            <a:r>
              <a:rPr lang="en-US" sz="1200" b="1" dirty="0">
                <a:solidFill>
                  <a:srgbClr val="00694E"/>
                </a:solidFill>
              </a:rPr>
              <a:t>Campus </a:t>
            </a:r>
            <a:r>
              <a:rPr lang="en-US" sz="1200" b="1" dirty="0" smtClean="0">
                <a:solidFill>
                  <a:srgbClr val="00694E"/>
                </a:solidFill>
              </a:rPr>
              <a:t>Budgeting</a:t>
            </a:r>
          </a:p>
          <a:p>
            <a:pPr marL="171450" indent="-171450">
              <a:buSzPct val="110000"/>
              <a:buFont typeface="Wingdings" panose="05000000000000000000" pitchFamily="2" charset="2"/>
              <a:buChar char="¡"/>
            </a:pPr>
            <a:r>
              <a:rPr lang="en-US" sz="1200" b="1" dirty="0">
                <a:solidFill>
                  <a:srgbClr val="00694E"/>
                </a:solidFill>
              </a:rPr>
              <a:t>Fund Balance Workshop</a:t>
            </a:r>
          </a:p>
          <a:p>
            <a:pPr marL="171450" indent="-171450">
              <a:buSzPct val="130000"/>
              <a:buFont typeface="Wingdings" panose="05000000000000000000" pitchFamily="2" charset="2"/>
              <a:buChar char="l"/>
            </a:pPr>
            <a:r>
              <a:rPr lang="en-US" sz="1200" b="1" dirty="0" smtClean="0">
                <a:solidFill>
                  <a:srgbClr val="00694E"/>
                </a:solidFill>
              </a:rPr>
              <a:t>COA </a:t>
            </a:r>
            <a:r>
              <a:rPr lang="en-US" sz="1200" b="1" dirty="0">
                <a:solidFill>
                  <a:srgbClr val="00694E"/>
                </a:solidFill>
              </a:rPr>
              <a:t>Fundamentals</a:t>
            </a:r>
          </a:p>
          <a:p>
            <a:pPr marL="171450" indent="-171450">
              <a:buSzPct val="130000"/>
              <a:buFont typeface="Wingdings" panose="05000000000000000000" pitchFamily="2" charset="2"/>
              <a:buChar char="l"/>
            </a:pPr>
            <a:r>
              <a:rPr lang="en-US" sz="1200" b="1" dirty="0">
                <a:solidFill>
                  <a:srgbClr val="00694E"/>
                </a:solidFill>
              </a:rPr>
              <a:t>Reporting Fundamentals</a:t>
            </a:r>
          </a:p>
          <a:p>
            <a:pPr marL="171450" indent="-171450">
              <a:buSzPct val="130000"/>
              <a:buFont typeface="Wingdings" panose="05000000000000000000" pitchFamily="2" charset="2"/>
              <a:buChar char="l"/>
            </a:pPr>
            <a:r>
              <a:rPr lang="en-US" sz="1200" b="1" dirty="0">
                <a:solidFill>
                  <a:srgbClr val="00694E"/>
                </a:solidFill>
              </a:rPr>
              <a:t>Grant Fundamentals</a:t>
            </a:r>
          </a:p>
          <a:p>
            <a:pPr marL="171450" indent="-171450">
              <a:buSzPct val="130000"/>
              <a:buFont typeface="Wingdings" panose="05000000000000000000" pitchFamily="2" charset="2"/>
              <a:buChar char="l"/>
            </a:pPr>
            <a:r>
              <a:rPr lang="en-US" sz="1200" b="1" dirty="0">
                <a:solidFill>
                  <a:srgbClr val="00694E"/>
                </a:solidFill>
              </a:rPr>
              <a:t>Accounting with the New COA</a:t>
            </a:r>
          </a:p>
          <a:p>
            <a:pPr marL="171450" indent="-171450">
              <a:buSzPct val="130000"/>
              <a:buFont typeface="Wingdings" panose="05000000000000000000" pitchFamily="2" charset="2"/>
              <a:buChar char="l"/>
            </a:pPr>
            <a:r>
              <a:rPr lang="en-US" sz="1200" b="1" dirty="0">
                <a:solidFill>
                  <a:srgbClr val="00694E"/>
                </a:solidFill>
              </a:rPr>
              <a:t>Manager Self-Service </a:t>
            </a:r>
            <a:r>
              <a:rPr lang="en-US" sz="1200" b="1" dirty="0" smtClean="0">
                <a:solidFill>
                  <a:srgbClr val="00694E"/>
                </a:solidFill>
              </a:rPr>
              <a:t>Costing</a:t>
            </a:r>
          </a:p>
          <a:p>
            <a:pPr marL="171450" indent="-171450">
              <a:buSzPct val="110000"/>
              <a:buFont typeface="Wingdings" panose="05000000000000000000" pitchFamily="2" charset="2"/>
              <a:buChar char="¡"/>
            </a:pPr>
            <a:r>
              <a:rPr lang="en-US" sz="1200" b="1" dirty="0">
                <a:solidFill>
                  <a:srgbClr val="00694E"/>
                </a:solidFill>
              </a:rPr>
              <a:t>Payment Dashboard</a:t>
            </a:r>
          </a:p>
          <a:p>
            <a:pPr marL="171450" indent="-171450">
              <a:buSzPct val="130000"/>
              <a:buFont typeface="Wingdings" panose="05000000000000000000" pitchFamily="2" charset="2"/>
              <a:buChar char="l"/>
            </a:pPr>
            <a:r>
              <a:rPr lang="en-US" sz="1200" b="1" dirty="0" smtClean="0">
                <a:solidFill>
                  <a:srgbClr val="00694E"/>
                </a:solidFill>
              </a:rPr>
              <a:t>Individual Compensation Distribution</a:t>
            </a:r>
          </a:p>
        </p:txBody>
      </p:sp>
      <p:sp>
        <p:nvSpPr>
          <p:cNvPr id="59" name="TextBox 58"/>
          <p:cNvSpPr txBox="1"/>
          <p:nvPr/>
        </p:nvSpPr>
        <p:spPr>
          <a:xfrm>
            <a:off x="7008469" y="3855252"/>
            <a:ext cx="1741344" cy="1938992"/>
          </a:xfrm>
          <a:prstGeom prst="rect">
            <a:avLst/>
          </a:prstGeom>
          <a:solidFill>
            <a:srgbClr val="F3F8EE"/>
          </a:solidFill>
          <a:ln>
            <a:noFill/>
          </a:ln>
        </p:spPr>
        <p:txBody>
          <a:bodyPr wrap="square" numCol="1" rtlCol="0">
            <a:spAutoFit/>
          </a:bodyPr>
          <a:lstStyle/>
          <a:p>
            <a:pPr marL="171450" indent="-171450">
              <a:buSzPct val="130000"/>
              <a:buFont typeface="Wingdings" panose="05000000000000000000" pitchFamily="2" charset="2"/>
              <a:buChar char="l"/>
            </a:pPr>
            <a:r>
              <a:rPr lang="en-US" sz="1200" b="1" dirty="0" smtClean="0">
                <a:solidFill>
                  <a:srgbClr val="00694E"/>
                </a:solidFill>
              </a:rPr>
              <a:t>Reporting </a:t>
            </a:r>
            <a:r>
              <a:rPr lang="en-US" sz="1200" b="1" dirty="0">
                <a:solidFill>
                  <a:srgbClr val="00694E"/>
                </a:solidFill>
              </a:rPr>
              <a:t>Analytics</a:t>
            </a:r>
          </a:p>
          <a:p>
            <a:pPr marL="171450" indent="-171450">
              <a:buSzPct val="130000"/>
              <a:buFont typeface="Wingdings" panose="05000000000000000000" pitchFamily="2" charset="2"/>
              <a:buChar char="l"/>
            </a:pPr>
            <a:r>
              <a:rPr lang="en-US" sz="1200" b="1" dirty="0">
                <a:solidFill>
                  <a:srgbClr val="00694E"/>
                </a:solidFill>
              </a:rPr>
              <a:t>Bobcat Buy</a:t>
            </a:r>
          </a:p>
          <a:p>
            <a:pPr marL="171450" indent="-171450">
              <a:buSzPct val="110000"/>
              <a:buFont typeface="Wingdings" panose="05000000000000000000" pitchFamily="2" charset="2"/>
              <a:buChar char="¡"/>
            </a:pPr>
            <a:r>
              <a:rPr lang="en-US" sz="1200" b="1" dirty="0">
                <a:solidFill>
                  <a:srgbClr val="00694E"/>
                </a:solidFill>
              </a:rPr>
              <a:t>Workforce</a:t>
            </a:r>
          </a:p>
          <a:p>
            <a:pPr marL="171450" indent="-171450">
              <a:buSzPct val="130000"/>
              <a:buFont typeface="Wingdings" panose="05000000000000000000" pitchFamily="2" charset="2"/>
              <a:buChar char="l"/>
            </a:pPr>
            <a:r>
              <a:rPr lang="en-US" sz="1200" b="1" dirty="0">
                <a:solidFill>
                  <a:srgbClr val="00694E"/>
                </a:solidFill>
              </a:rPr>
              <a:t>Concur</a:t>
            </a:r>
          </a:p>
          <a:p>
            <a:pPr marL="171450" indent="-171450">
              <a:buSzPct val="130000"/>
              <a:buFont typeface="Wingdings" panose="05000000000000000000" pitchFamily="2" charset="2"/>
              <a:buChar char="l"/>
            </a:pPr>
            <a:r>
              <a:rPr lang="en-US" sz="1200" b="1" dirty="0" err="1" smtClean="0">
                <a:solidFill>
                  <a:srgbClr val="00694E"/>
                </a:solidFill>
              </a:rPr>
              <a:t>PCard</a:t>
            </a:r>
            <a:endParaRPr lang="en-US" sz="1200" b="1" dirty="0">
              <a:solidFill>
                <a:srgbClr val="00694E"/>
              </a:solidFill>
            </a:endParaRPr>
          </a:p>
          <a:p>
            <a:pPr marL="171450" indent="-171450">
              <a:buSzPct val="110000"/>
              <a:buFont typeface="Wingdings" panose="05000000000000000000" pitchFamily="2" charset="2"/>
              <a:buChar char="¡"/>
            </a:pPr>
            <a:r>
              <a:rPr lang="en-US" sz="1200" b="1" dirty="0">
                <a:solidFill>
                  <a:srgbClr val="00694E"/>
                </a:solidFill>
              </a:rPr>
              <a:t>Purchase </a:t>
            </a:r>
            <a:r>
              <a:rPr lang="en-US" sz="1200" b="1" dirty="0" smtClean="0">
                <a:solidFill>
                  <a:srgbClr val="00694E"/>
                </a:solidFill>
              </a:rPr>
              <a:t>Orders</a:t>
            </a:r>
          </a:p>
          <a:p>
            <a:pPr marL="171450" indent="-171450">
              <a:buSzPct val="130000"/>
              <a:buFont typeface="Wingdings" panose="05000000000000000000" pitchFamily="2" charset="2"/>
              <a:buChar char="l"/>
            </a:pPr>
            <a:r>
              <a:rPr lang="en-US" sz="1200" b="1" dirty="0">
                <a:solidFill>
                  <a:srgbClr val="00694E"/>
                </a:solidFill>
              </a:rPr>
              <a:t>Cash Management</a:t>
            </a:r>
          </a:p>
          <a:p>
            <a:pPr marL="171450" indent="-171450">
              <a:buSzPct val="130000"/>
              <a:buFont typeface="Wingdings" panose="05000000000000000000" pitchFamily="2" charset="2"/>
              <a:buChar char="l"/>
            </a:pPr>
            <a:r>
              <a:rPr lang="en-US" sz="1200" b="1" dirty="0">
                <a:solidFill>
                  <a:srgbClr val="00694E"/>
                </a:solidFill>
              </a:rPr>
              <a:t>Signature Authority</a:t>
            </a:r>
          </a:p>
          <a:p>
            <a:pPr marL="171450" indent="-171450">
              <a:buSzPct val="130000"/>
              <a:buFont typeface="Wingdings" panose="05000000000000000000" pitchFamily="2" charset="2"/>
              <a:buChar char="l"/>
            </a:pPr>
            <a:r>
              <a:rPr lang="en-US" sz="1200" b="1" dirty="0">
                <a:solidFill>
                  <a:srgbClr val="00694E"/>
                </a:solidFill>
              </a:rPr>
              <a:t>Sub-certification</a:t>
            </a:r>
          </a:p>
          <a:p>
            <a:pPr marL="171450" indent="-171450">
              <a:buSzPct val="110000"/>
              <a:buFont typeface="Wingdings" panose="05000000000000000000" pitchFamily="2" charset="2"/>
              <a:buChar char="¡"/>
            </a:pPr>
            <a:r>
              <a:rPr lang="en-US" sz="1200" b="1" dirty="0">
                <a:solidFill>
                  <a:srgbClr val="00694E"/>
                </a:solidFill>
              </a:rPr>
              <a:t>Costing </a:t>
            </a:r>
            <a:r>
              <a:rPr lang="en-US" sz="1200" b="1" dirty="0" smtClean="0">
                <a:solidFill>
                  <a:srgbClr val="00694E"/>
                </a:solidFill>
              </a:rPr>
              <a:t>Budget</a:t>
            </a:r>
            <a:endParaRPr lang="en-US" sz="1200" b="1" dirty="0">
              <a:solidFill>
                <a:srgbClr val="00694E"/>
              </a:solidFill>
            </a:endParaRPr>
          </a:p>
        </p:txBody>
      </p:sp>
    </p:spTree>
    <p:extLst>
      <p:ext uri="{BB962C8B-B14F-4D97-AF65-F5344CB8AC3E}">
        <p14:creationId xmlns:p14="http://schemas.microsoft.com/office/powerpoint/2010/main" val="501305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20425"/>
            <a:ext cx="7886700" cy="1325563"/>
          </a:xfrm>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sz="2000" dirty="0" smtClean="0"/>
              <a:t>Amanda Davis</a:t>
            </a:r>
          </a:p>
          <a:p>
            <a:pPr marL="0" indent="0">
              <a:buNone/>
            </a:pPr>
            <a:r>
              <a:rPr lang="en-US" sz="2000" dirty="0" smtClean="0">
                <a:hlinkClick r:id="rId2"/>
              </a:rPr>
              <a:t>davisa6@ohio.edu</a:t>
            </a:r>
            <a:endParaRPr lang="en-US" sz="2000" dirty="0" smtClean="0"/>
          </a:p>
          <a:p>
            <a:pPr marL="0" indent="0">
              <a:buNone/>
            </a:pPr>
            <a:r>
              <a:rPr lang="en-US" sz="2000" dirty="0" smtClean="0"/>
              <a:t>(740) 593-9581</a:t>
            </a:r>
          </a:p>
          <a:p>
            <a:pPr marL="0" indent="0">
              <a:buNone/>
            </a:pPr>
            <a:endParaRPr lang="en-US" sz="2000" dirty="0"/>
          </a:p>
          <a:p>
            <a:pPr marL="0" indent="0">
              <a:buNone/>
            </a:pPr>
            <a:r>
              <a:rPr lang="en-US" sz="2000" dirty="0" smtClean="0"/>
              <a:t>Lewis </a:t>
            </a:r>
            <a:r>
              <a:rPr lang="en-US" sz="2000" dirty="0" err="1" smtClean="0"/>
              <a:t>Mangen</a:t>
            </a:r>
            <a:endParaRPr lang="en-US" sz="2000" dirty="0" smtClean="0"/>
          </a:p>
          <a:p>
            <a:pPr marL="0" indent="0">
              <a:buNone/>
            </a:pPr>
            <a:r>
              <a:rPr lang="en-US" sz="2000" dirty="0" smtClean="0">
                <a:hlinkClick r:id="rId3"/>
              </a:rPr>
              <a:t>mangen@ohio.edu</a:t>
            </a:r>
            <a:endParaRPr lang="en-US" sz="2000" dirty="0" smtClean="0"/>
          </a:p>
          <a:p>
            <a:pPr marL="0" indent="0">
              <a:buNone/>
            </a:pPr>
            <a:r>
              <a:rPr lang="en-US" sz="2000" dirty="0" smtClean="0"/>
              <a:t>(740) 593-1627</a:t>
            </a:r>
          </a:p>
          <a:p>
            <a:pPr marL="0" indent="0">
              <a:buNone/>
            </a:pPr>
            <a:endParaRPr lang="en-US" sz="2000" dirty="0"/>
          </a:p>
          <a:p>
            <a:pPr marL="0" indent="0">
              <a:buNone/>
            </a:pPr>
            <a:r>
              <a:rPr lang="en-US" sz="2000" dirty="0" smtClean="0">
                <a:hlinkClick r:id="rId4"/>
              </a:rPr>
              <a:t>professionaldevelopment@ohio.edu</a:t>
            </a:r>
            <a:endParaRPr lang="en-US" sz="2000" dirty="0" smtClean="0"/>
          </a:p>
          <a:p>
            <a:pPr marL="0" indent="0">
              <a:buNone/>
            </a:pPr>
            <a:endParaRPr lang="en-US" sz="2000" dirty="0"/>
          </a:p>
          <a:p>
            <a:endParaRPr lang="en-US" dirty="0"/>
          </a:p>
        </p:txBody>
      </p:sp>
    </p:spTree>
    <p:extLst>
      <p:ext uri="{BB962C8B-B14F-4D97-AF65-F5344CB8AC3E}">
        <p14:creationId xmlns:p14="http://schemas.microsoft.com/office/powerpoint/2010/main" val="32069606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446" y="378878"/>
            <a:ext cx="8106142" cy="2852737"/>
          </a:xfrm>
        </p:spPr>
        <p:txBody>
          <a:bodyPr/>
          <a:lstStyle/>
          <a:p>
            <a:pPr algn="r"/>
            <a:r>
              <a:rPr lang="en-US" sz="4800" dirty="0" smtClean="0"/>
              <a:t>Payroll Year End Announcements</a:t>
            </a:r>
            <a:endParaRPr lang="en-US" sz="4800" dirty="0"/>
          </a:p>
        </p:txBody>
      </p:sp>
      <p:sp>
        <p:nvSpPr>
          <p:cNvPr id="4" name="Subtitle 2"/>
          <p:cNvSpPr txBox="1">
            <a:spLocks/>
          </p:cNvSpPr>
          <p:nvPr/>
        </p:nvSpPr>
        <p:spPr>
          <a:xfrm>
            <a:off x="1640984" y="3440672"/>
            <a:ext cx="6821694"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776F67"/>
                </a:solidFill>
                <a:latin typeface="+mn-lt"/>
                <a:ea typeface="+mn-ea"/>
                <a:cs typeface="+mn-cs"/>
              </a:defRPr>
            </a:lvl1pPr>
            <a:lvl2pPr marL="457178"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smtClean="0"/>
              <a:t>Bridget Driggs, Payroll Operations Manager</a:t>
            </a:r>
            <a:endParaRPr lang="en-US" dirty="0"/>
          </a:p>
        </p:txBody>
      </p:sp>
    </p:spTree>
    <p:extLst>
      <p:ext uri="{BB962C8B-B14F-4D97-AF65-F5344CB8AC3E}">
        <p14:creationId xmlns:p14="http://schemas.microsoft.com/office/powerpoint/2010/main" val="2633139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normAutofit/>
          </a:bodyPr>
          <a:lstStyle/>
          <a:p>
            <a:r>
              <a:rPr lang="en-US" sz="3600" dirty="0" smtClean="0"/>
              <a:t>Agenda</a:t>
            </a:r>
            <a:endParaRPr lang="en-US" sz="3600" dirty="0"/>
          </a:p>
        </p:txBody>
      </p:sp>
      <p:sp>
        <p:nvSpPr>
          <p:cNvPr id="3" name="Content Placeholder 2"/>
          <p:cNvSpPr>
            <a:spLocks noGrp="1"/>
          </p:cNvSpPr>
          <p:nvPr>
            <p:ph idx="1"/>
          </p:nvPr>
        </p:nvSpPr>
        <p:spPr>
          <a:xfrm>
            <a:off x="628650" y="1497833"/>
            <a:ext cx="7886700" cy="4351338"/>
          </a:xfrm>
        </p:spPr>
        <p:txBody>
          <a:bodyPr>
            <a:normAutofit/>
          </a:bodyPr>
          <a:lstStyle/>
          <a:p>
            <a:pPr>
              <a:lnSpc>
                <a:spcPct val="120000"/>
              </a:lnSpc>
            </a:pPr>
            <a:r>
              <a:rPr lang="en-US" sz="2000" dirty="0" smtClean="0"/>
              <a:t>Winter Break Closure </a:t>
            </a:r>
          </a:p>
          <a:p>
            <a:pPr>
              <a:lnSpc>
                <a:spcPct val="120000"/>
              </a:lnSpc>
            </a:pPr>
            <a:r>
              <a:rPr lang="en-US" sz="2000" dirty="0" smtClean="0"/>
              <a:t>Payroll Calendar for Calendar Year 2018</a:t>
            </a:r>
          </a:p>
          <a:p>
            <a:pPr>
              <a:lnSpc>
                <a:spcPct val="120000"/>
              </a:lnSpc>
            </a:pPr>
            <a:r>
              <a:rPr lang="en-US" sz="2000" dirty="0" smtClean="0"/>
              <a:t>2018 IRS Limits</a:t>
            </a:r>
          </a:p>
          <a:p>
            <a:pPr>
              <a:lnSpc>
                <a:spcPct val="120000"/>
              </a:lnSpc>
            </a:pPr>
            <a:r>
              <a:rPr lang="en-US" sz="2000" dirty="0" smtClean="0"/>
              <a:t>Tax Year End Reminders</a:t>
            </a:r>
          </a:p>
          <a:p>
            <a:pPr marL="0" indent="0">
              <a:lnSpc>
                <a:spcPct val="120000"/>
              </a:lnSpc>
              <a:buNone/>
            </a:pPr>
            <a:endParaRPr lang="en-US" dirty="0">
              <a:solidFill>
                <a:srgbClr val="776F67"/>
              </a:solidFill>
            </a:endParaRPr>
          </a:p>
        </p:txBody>
      </p:sp>
    </p:spTree>
    <p:extLst>
      <p:ext uri="{BB962C8B-B14F-4D97-AF65-F5344CB8AC3E}">
        <p14:creationId xmlns:p14="http://schemas.microsoft.com/office/powerpoint/2010/main" val="2477002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91" y="335901"/>
            <a:ext cx="7886700" cy="718457"/>
          </a:xfrm>
        </p:spPr>
        <p:txBody>
          <a:bodyPr>
            <a:normAutofit/>
          </a:bodyPr>
          <a:lstStyle/>
          <a:p>
            <a:r>
              <a:rPr lang="en-US" sz="3600" dirty="0" smtClean="0"/>
              <a:t>Winter Break Closure</a:t>
            </a:r>
            <a:endParaRPr lang="en-US" sz="3600" dirty="0"/>
          </a:p>
        </p:txBody>
      </p:sp>
      <p:sp>
        <p:nvSpPr>
          <p:cNvPr id="3" name="Content Placeholder 2"/>
          <p:cNvSpPr>
            <a:spLocks noGrp="1"/>
          </p:cNvSpPr>
          <p:nvPr>
            <p:ph idx="1"/>
          </p:nvPr>
        </p:nvSpPr>
        <p:spPr>
          <a:xfrm>
            <a:off x="506691" y="1343606"/>
            <a:ext cx="7886700" cy="4963888"/>
          </a:xfrm>
        </p:spPr>
        <p:txBody>
          <a:bodyPr>
            <a:normAutofit fontScale="55000" lnSpcReduction="20000"/>
          </a:bodyPr>
          <a:lstStyle/>
          <a:p>
            <a:pPr>
              <a:spcBef>
                <a:spcPts val="1800"/>
              </a:spcBef>
            </a:pPr>
            <a:r>
              <a:rPr lang="en-US" sz="3300" b="1" dirty="0"/>
              <a:t>Administrative Employees:</a:t>
            </a:r>
          </a:p>
          <a:p>
            <a:pPr lvl="1">
              <a:spcBef>
                <a:spcPts val="1800"/>
              </a:spcBef>
              <a:buFont typeface="Calibri" panose="020F0502020204030204" pitchFamily="34" charset="0"/>
              <a:buChar char="‐"/>
            </a:pPr>
            <a:r>
              <a:rPr lang="en-US" sz="2900" dirty="0"/>
              <a:t>Less than 1 year of service will be paid for 3 days of WBC – </a:t>
            </a:r>
            <a:r>
              <a:rPr lang="en-US" sz="2900" dirty="0" smtClean="0"/>
              <a:t>Do not enter time in Absence Management.</a:t>
            </a:r>
            <a:endParaRPr lang="en-US" sz="2900" dirty="0"/>
          </a:p>
          <a:p>
            <a:pPr lvl="1">
              <a:spcBef>
                <a:spcPts val="1800"/>
              </a:spcBef>
              <a:buFont typeface="Calibri" panose="020F0502020204030204" pitchFamily="34" charset="0"/>
              <a:buChar char="‐"/>
            </a:pPr>
            <a:r>
              <a:rPr lang="en-US" sz="2900" dirty="0"/>
              <a:t>1 year or more of service – will be paid for 2 days for WBC, and 1 vacation day.  The vacation accrual for December </a:t>
            </a:r>
            <a:r>
              <a:rPr lang="en-US" sz="2900" dirty="0" smtClean="0"/>
              <a:t>31 </a:t>
            </a:r>
            <a:r>
              <a:rPr lang="en-US" sz="2900" dirty="0"/>
              <a:t>will be used to cover the third day. The employee will not see an accrual </a:t>
            </a:r>
            <a:r>
              <a:rPr lang="en-US" sz="2900" dirty="0" smtClean="0"/>
              <a:t>and employee will not need to enter time in Absence Management.</a:t>
            </a:r>
          </a:p>
          <a:p>
            <a:pPr>
              <a:spcBef>
                <a:spcPts val="1800"/>
              </a:spcBef>
            </a:pPr>
            <a:r>
              <a:rPr lang="en-US" sz="3300" b="1" dirty="0" smtClean="0"/>
              <a:t>Admin Hourly Employees:</a:t>
            </a:r>
          </a:p>
          <a:p>
            <a:pPr lvl="1">
              <a:spcBef>
                <a:spcPts val="1800"/>
              </a:spcBef>
              <a:buFont typeface="Calibri" panose="020F0502020204030204" pitchFamily="34" charset="0"/>
              <a:buChar char="‐"/>
            </a:pPr>
            <a:r>
              <a:rPr lang="en-US" sz="2900" dirty="0" smtClean="0"/>
              <a:t>Less than 1 year of service will be paid for 3 days of WBC</a:t>
            </a:r>
          </a:p>
          <a:p>
            <a:pPr lvl="2">
              <a:spcBef>
                <a:spcPts val="1800"/>
              </a:spcBef>
              <a:buFont typeface="Calibri" panose="020F0502020204030204" pitchFamily="34" charset="0"/>
              <a:buChar char="‐"/>
            </a:pPr>
            <a:r>
              <a:rPr lang="en-US" sz="2900" dirty="0" smtClean="0"/>
              <a:t>Timesheet </a:t>
            </a:r>
            <a:r>
              <a:rPr lang="en-US" sz="2900" dirty="0"/>
              <a:t>should use pay code “other” with WBC in the comment </a:t>
            </a:r>
            <a:r>
              <a:rPr lang="en-US" sz="2900" dirty="0" smtClean="0"/>
              <a:t>field</a:t>
            </a:r>
          </a:p>
          <a:p>
            <a:pPr lvl="1">
              <a:spcBef>
                <a:spcPts val="1800"/>
              </a:spcBef>
              <a:buFont typeface="Calibri" panose="020F0502020204030204" pitchFamily="34" charset="0"/>
              <a:buChar char="‐"/>
            </a:pPr>
            <a:r>
              <a:rPr lang="en-US" sz="2900" dirty="0" smtClean="0"/>
              <a:t>1 </a:t>
            </a:r>
            <a:r>
              <a:rPr lang="en-US" sz="2900" dirty="0"/>
              <a:t>year of continuous </a:t>
            </a:r>
            <a:r>
              <a:rPr lang="en-US" sz="2900" dirty="0" smtClean="0"/>
              <a:t>service: </a:t>
            </a:r>
            <a:r>
              <a:rPr lang="en-US" sz="2900" dirty="0"/>
              <a:t>2 WBC days paid, 1 vacation day used for the third </a:t>
            </a:r>
            <a:r>
              <a:rPr lang="en-US" sz="2900" dirty="0" smtClean="0"/>
              <a:t>day</a:t>
            </a:r>
          </a:p>
          <a:p>
            <a:pPr lvl="2">
              <a:spcBef>
                <a:spcPts val="1800"/>
              </a:spcBef>
              <a:buFont typeface="Calibri" panose="020F0502020204030204" pitchFamily="34" charset="0"/>
              <a:buChar char="‐"/>
            </a:pPr>
            <a:r>
              <a:rPr lang="en-US" sz="2900" dirty="0"/>
              <a:t>Use pay code “other” and enter WBC in the comment field for the 2 </a:t>
            </a:r>
            <a:r>
              <a:rPr lang="en-US" sz="2900" dirty="0" smtClean="0"/>
              <a:t>days  </a:t>
            </a:r>
            <a:endParaRPr lang="en-US" sz="2900" dirty="0"/>
          </a:p>
          <a:p>
            <a:pPr lvl="2">
              <a:spcBef>
                <a:spcPts val="1800"/>
              </a:spcBef>
              <a:buFont typeface="Calibri" panose="020F0502020204030204" pitchFamily="34" charset="0"/>
              <a:buChar char="‐"/>
            </a:pPr>
            <a:r>
              <a:rPr lang="en-US" sz="2900" dirty="0"/>
              <a:t>Use the pay code “vacation” for the third </a:t>
            </a:r>
            <a:r>
              <a:rPr lang="en-US" sz="2900" dirty="0" smtClean="0"/>
              <a:t>day</a:t>
            </a:r>
            <a:endParaRPr lang="en-US" sz="2900" dirty="0"/>
          </a:p>
          <a:p>
            <a:endParaRPr lang="en-US" dirty="0"/>
          </a:p>
        </p:txBody>
      </p:sp>
    </p:spTree>
    <p:extLst>
      <p:ext uri="{BB962C8B-B14F-4D97-AF65-F5344CB8AC3E}">
        <p14:creationId xmlns:p14="http://schemas.microsoft.com/office/powerpoint/2010/main" val="13860059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098" y="578147"/>
            <a:ext cx="8220755" cy="5171299"/>
          </a:xfrm>
        </p:spPr>
        <p:txBody>
          <a:bodyPr>
            <a:normAutofit/>
          </a:bodyPr>
          <a:lstStyle/>
          <a:p>
            <a:pPr marL="342900" lvl="0" indent="-342900" fontAlgn="base">
              <a:lnSpc>
                <a:spcPct val="100000"/>
              </a:lnSpc>
              <a:spcBef>
                <a:spcPct val="20000"/>
              </a:spcBef>
              <a:spcAft>
                <a:spcPct val="0"/>
              </a:spcAft>
              <a:buFontTx/>
              <a:buChar char="•"/>
            </a:pPr>
            <a:r>
              <a:rPr lang="en-US" sz="1800" b="1" kern="0" dirty="0">
                <a:solidFill>
                  <a:prstClr val="black"/>
                </a:solidFill>
                <a:ea typeface="ＭＳ Ｐゴシック" charset="-128"/>
              </a:rPr>
              <a:t>Biweekly Employees (</a:t>
            </a:r>
            <a:r>
              <a:rPr lang="en-US" sz="1800" b="1" kern="0" dirty="0" smtClean="0">
                <a:solidFill>
                  <a:prstClr val="black"/>
                </a:solidFill>
                <a:ea typeface="ＭＳ Ｐゴシック" charset="-128"/>
              </a:rPr>
              <a:t>Classified Non-Bargaining Unit &amp; FOP):</a:t>
            </a:r>
          </a:p>
          <a:p>
            <a:pPr marL="0" lvl="0" indent="0" fontAlgn="base">
              <a:lnSpc>
                <a:spcPct val="100000"/>
              </a:lnSpc>
              <a:spcBef>
                <a:spcPct val="20000"/>
              </a:spcBef>
              <a:spcAft>
                <a:spcPct val="0"/>
              </a:spcAft>
              <a:buNone/>
            </a:pPr>
            <a:endParaRPr lang="en-US" sz="800" b="1" kern="0" dirty="0">
              <a:solidFill>
                <a:prstClr val="black"/>
              </a:solidFill>
              <a:ea typeface="ＭＳ Ｐゴシック" charset="-128"/>
            </a:endParaRPr>
          </a:p>
          <a:p>
            <a:pPr lvl="1" fontAlgn="base">
              <a:lnSpc>
                <a:spcPct val="100000"/>
              </a:lnSpc>
              <a:spcBef>
                <a:spcPct val="20000"/>
              </a:spcBef>
              <a:spcAft>
                <a:spcPct val="0"/>
              </a:spcAft>
              <a:buFont typeface="Calibri" panose="020F0502020204030204" pitchFamily="34" charset="0"/>
              <a:buChar char="‐"/>
            </a:pPr>
            <a:r>
              <a:rPr lang="en-US" sz="1600" kern="0" dirty="0">
                <a:solidFill>
                  <a:prstClr val="black"/>
                </a:solidFill>
                <a:ea typeface="ＭＳ Ｐゴシック" charset="0"/>
              </a:rPr>
              <a:t>Less than 10 years of service: </a:t>
            </a:r>
            <a:r>
              <a:rPr lang="en-US" sz="1600" kern="0" dirty="0" smtClean="0">
                <a:solidFill>
                  <a:prstClr val="black"/>
                </a:solidFill>
                <a:ea typeface="ＭＳ Ｐゴシック" charset="0"/>
              </a:rPr>
              <a:t>3 </a:t>
            </a:r>
            <a:r>
              <a:rPr lang="en-US" sz="1600" kern="0" dirty="0">
                <a:solidFill>
                  <a:prstClr val="black"/>
                </a:solidFill>
                <a:ea typeface="ＭＳ Ｐゴシック" charset="0"/>
              </a:rPr>
              <a:t>WBC days paid</a:t>
            </a:r>
          </a:p>
          <a:p>
            <a:pPr lvl="2" fontAlgn="base">
              <a:lnSpc>
                <a:spcPct val="100000"/>
              </a:lnSpc>
              <a:spcBef>
                <a:spcPct val="20000"/>
              </a:spcBef>
              <a:spcAft>
                <a:spcPct val="0"/>
              </a:spcAft>
              <a:buFont typeface="Calibri" panose="020F0502020204030204" pitchFamily="34" charset="0"/>
              <a:buChar char="‐"/>
            </a:pPr>
            <a:r>
              <a:rPr lang="en-US" sz="1600" kern="0" dirty="0">
                <a:solidFill>
                  <a:prstClr val="black"/>
                </a:solidFill>
                <a:ea typeface="ＭＳ Ｐゴシック" charset="-128"/>
              </a:rPr>
              <a:t>Timesheet should use pay code “other” with WBC in the comment field</a:t>
            </a:r>
          </a:p>
          <a:p>
            <a:pPr lvl="1" fontAlgn="base">
              <a:lnSpc>
                <a:spcPct val="100000"/>
              </a:lnSpc>
              <a:spcBef>
                <a:spcPct val="20000"/>
              </a:spcBef>
              <a:spcAft>
                <a:spcPct val="0"/>
              </a:spcAft>
              <a:buFont typeface="Calibri" panose="020F0502020204030204" pitchFamily="34" charset="0"/>
              <a:buChar char="‐"/>
            </a:pPr>
            <a:r>
              <a:rPr lang="en-US" sz="1600" kern="0" dirty="0">
                <a:solidFill>
                  <a:prstClr val="black"/>
                </a:solidFill>
                <a:ea typeface="ＭＳ Ｐゴシック" charset="0"/>
              </a:rPr>
              <a:t>10 years or more of service</a:t>
            </a:r>
            <a:r>
              <a:rPr lang="en-US" sz="1600" kern="0" dirty="0" smtClean="0">
                <a:solidFill>
                  <a:prstClr val="black"/>
                </a:solidFill>
                <a:ea typeface="ＭＳ Ｐゴシック" charset="0"/>
              </a:rPr>
              <a:t>: 2 WBC days paid, 1 vacation day used for the third day  </a:t>
            </a:r>
            <a:endParaRPr lang="en-US" sz="1600" kern="0" dirty="0">
              <a:solidFill>
                <a:prstClr val="black"/>
              </a:solidFill>
              <a:ea typeface="ＭＳ Ｐゴシック" charset="0"/>
            </a:endParaRPr>
          </a:p>
          <a:p>
            <a:pPr lvl="2" fontAlgn="base">
              <a:lnSpc>
                <a:spcPct val="100000"/>
              </a:lnSpc>
              <a:spcBef>
                <a:spcPct val="20000"/>
              </a:spcBef>
              <a:spcAft>
                <a:spcPct val="0"/>
              </a:spcAft>
              <a:buFont typeface="Calibri" panose="020F0502020204030204" pitchFamily="34" charset="0"/>
              <a:buChar char="‐"/>
            </a:pPr>
            <a:r>
              <a:rPr lang="en-US" sz="1600" kern="0" dirty="0">
                <a:solidFill>
                  <a:prstClr val="black"/>
                </a:solidFill>
                <a:ea typeface="ＭＳ Ｐゴシック" charset="-128"/>
              </a:rPr>
              <a:t>Use pay code “other” and enter WBC in the comment field for the 2 </a:t>
            </a:r>
            <a:r>
              <a:rPr lang="en-US" sz="1600" kern="0" dirty="0" smtClean="0">
                <a:solidFill>
                  <a:prstClr val="black"/>
                </a:solidFill>
                <a:ea typeface="ＭＳ Ｐゴシック" charset="-128"/>
              </a:rPr>
              <a:t>days   </a:t>
            </a:r>
            <a:endParaRPr lang="en-US" sz="1600" kern="0" dirty="0">
              <a:solidFill>
                <a:prstClr val="black"/>
              </a:solidFill>
              <a:ea typeface="ＭＳ Ｐゴシック" charset="-128"/>
            </a:endParaRPr>
          </a:p>
          <a:p>
            <a:pPr lvl="2" fontAlgn="base">
              <a:lnSpc>
                <a:spcPct val="100000"/>
              </a:lnSpc>
              <a:spcBef>
                <a:spcPct val="20000"/>
              </a:spcBef>
              <a:spcAft>
                <a:spcPct val="0"/>
              </a:spcAft>
              <a:buFont typeface="Calibri" panose="020F0502020204030204" pitchFamily="34" charset="0"/>
              <a:buChar char="‐"/>
            </a:pPr>
            <a:r>
              <a:rPr lang="en-US" sz="1600" kern="0" dirty="0">
                <a:solidFill>
                  <a:prstClr val="black"/>
                </a:solidFill>
                <a:ea typeface="ＭＳ Ｐゴシック" charset="-128"/>
              </a:rPr>
              <a:t>Use the pay code “vacation” for the third </a:t>
            </a:r>
            <a:r>
              <a:rPr lang="en-US" sz="1600" kern="0" dirty="0" smtClean="0">
                <a:solidFill>
                  <a:prstClr val="black"/>
                </a:solidFill>
                <a:ea typeface="ＭＳ Ｐゴシック" charset="-128"/>
              </a:rPr>
              <a:t>day</a:t>
            </a:r>
          </a:p>
          <a:p>
            <a:pPr marL="914400" lvl="2" indent="0" fontAlgn="base">
              <a:lnSpc>
                <a:spcPct val="100000"/>
              </a:lnSpc>
              <a:spcBef>
                <a:spcPct val="20000"/>
              </a:spcBef>
              <a:spcAft>
                <a:spcPct val="0"/>
              </a:spcAft>
              <a:buNone/>
            </a:pPr>
            <a:endParaRPr lang="en-US" sz="1700" kern="0" dirty="0" smtClean="0">
              <a:solidFill>
                <a:prstClr val="black"/>
              </a:solidFill>
              <a:ea typeface="ＭＳ Ｐゴシック" charset="-128"/>
            </a:endParaRPr>
          </a:p>
          <a:p>
            <a:pPr marL="342900" lvl="0" indent="-342900" fontAlgn="base">
              <a:lnSpc>
                <a:spcPct val="100000"/>
              </a:lnSpc>
              <a:spcBef>
                <a:spcPct val="20000"/>
              </a:spcBef>
              <a:spcAft>
                <a:spcPct val="0"/>
              </a:spcAft>
              <a:buFontTx/>
              <a:buChar char="•"/>
            </a:pPr>
            <a:r>
              <a:rPr lang="en-US" sz="1800" b="1" kern="0" dirty="0">
                <a:solidFill>
                  <a:prstClr val="black"/>
                </a:solidFill>
                <a:ea typeface="ＭＳ Ｐゴシック" charset="-128"/>
              </a:rPr>
              <a:t>Biweekly Employees </a:t>
            </a:r>
            <a:r>
              <a:rPr lang="en-US" sz="1800" b="1" kern="0" dirty="0" smtClean="0">
                <a:solidFill>
                  <a:prstClr val="black"/>
                </a:solidFill>
                <a:ea typeface="ＭＳ Ｐゴシック" charset="-128"/>
              </a:rPr>
              <a:t>(</a:t>
            </a:r>
            <a:r>
              <a:rPr lang="en-US" sz="1800" b="1" kern="0" dirty="0">
                <a:solidFill>
                  <a:prstClr val="black"/>
                </a:solidFill>
                <a:ea typeface="ＭＳ Ｐゴシック" charset="-128"/>
              </a:rPr>
              <a:t>AFSCME</a:t>
            </a:r>
            <a:r>
              <a:rPr lang="en-US" sz="1800" b="1" kern="0" dirty="0" smtClean="0">
                <a:solidFill>
                  <a:prstClr val="black"/>
                </a:solidFill>
                <a:ea typeface="ＭＳ Ｐゴシック" charset="-128"/>
              </a:rPr>
              <a:t>):</a:t>
            </a:r>
          </a:p>
          <a:p>
            <a:pPr lvl="1" fontAlgn="base">
              <a:lnSpc>
                <a:spcPct val="100000"/>
              </a:lnSpc>
              <a:spcBef>
                <a:spcPct val="20000"/>
              </a:spcBef>
              <a:spcAft>
                <a:spcPct val="0"/>
              </a:spcAft>
              <a:buFont typeface="Calibri" panose="020F0502020204030204" pitchFamily="34" charset="0"/>
              <a:buChar char="‐"/>
            </a:pPr>
            <a:r>
              <a:rPr lang="en-US" sz="1600" kern="0" dirty="0" smtClean="0">
                <a:solidFill>
                  <a:prstClr val="black"/>
                </a:solidFill>
                <a:ea typeface="ＭＳ Ｐゴシック" charset="0"/>
              </a:rPr>
              <a:t>The Bargaining Unit will be given an additional two (2) days off with pay to be designated as “Winter Break Closure” days. </a:t>
            </a:r>
            <a:r>
              <a:rPr lang="en-US" sz="1600" kern="0" dirty="0">
                <a:solidFill>
                  <a:prstClr val="black"/>
                </a:solidFill>
                <a:ea typeface="ＭＳ Ｐゴシック" charset="-128"/>
              </a:rPr>
              <a:t>Timesheet should use pay code “other” with WBC in the comment </a:t>
            </a:r>
            <a:r>
              <a:rPr lang="en-US" sz="1600" kern="0" dirty="0" smtClean="0">
                <a:solidFill>
                  <a:prstClr val="black"/>
                </a:solidFill>
                <a:ea typeface="ＭＳ Ｐゴシック" charset="-128"/>
              </a:rPr>
              <a:t>field.</a:t>
            </a:r>
          </a:p>
          <a:p>
            <a:pPr lvl="1" fontAlgn="base">
              <a:lnSpc>
                <a:spcPct val="100000"/>
              </a:lnSpc>
              <a:spcBef>
                <a:spcPct val="20000"/>
              </a:spcBef>
              <a:spcAft>
                <a:spcPct val="0"/>
              </a:spcAft>
              <a:buFont typeface="Calibri" panose="020F0502020204030204" pitchFamily="34" charset="0"/>
              <a:buChar char="‐"/>
            </a:pPr>
            <a:r>
              <a:rPr lang="en-US" sz="1600" kern="0" dirty="0" smtClean="0">
                <a:solidFill>
                  <a:prstClr val="black"/>
                </a:solidFill>
                <a:ea typeface="ＭＳ Ｐゴシック" charset="-128"/>
              </a:rPr>
              <a:t>Bargaining Unit Employees will use their Birthday holiday, vacation, compensatory time, or personal leave for the third non-holiday day the University is closed during Winter Break Closure.</a:t>
            </a:r>
          </a:p>
          <a:p>
            <a:pPr lvl="2" fontAlgn="base">
              <a:lnSpc>
                <a:spcPct val="100000"/>
              </a:lnSpc>
              <a:spcBef>
                <a:spcPct val="20000"/>
              </a:spcBef>
              <a:spcAft>
                <a:spcPct val="0"/>
              </a:spcAft>
              <a:buFont typeface="Calibri" panose="020F0502020204030204" pitchFamily="34" charset="0"/>
              <a:buChar char="‐"/>
            </a:pPr>
            <a:endParaRPr lang="en-US" sz="1700" kern="0" dirty="0">
              <a:solidFill>
                <a:prstClr val="black"/>
              </a:solidFill>
              <a:ea typeface="ＭＳ Ｐゴシック" charset="-128"/>
            </a:endParaRPr>
          </a:p>
          <a:p>
            <a:pPr lvl="2" fontAlgn="base">
              <a:lnSpc>
                <a:spcPct val="100000"/>
              </a:lnSpc>
              <a:spcBef>
                <a:spcPct val="20000"/>
              </a:spcBef>
              <a:spcAft>
                <a:spcPct val="0"/>
              </a:spcAft>
              <a:buFont typeface="Calibri" panose="020F0502020204030204" pitchFamily="34" charset="0"/>
              <a:buChar char="‐"/>
            </a:pPr>
            <a:endParaRPr lang="en-US" sz="1700" kern="0" dirty="0" smtClean="0">
              <a:solidFill>
                <a:prstClr val="black"/>
              </a:solidFill>
              <a:ea typeface="ＭＳ Ｐゴシック" charset="-128"/>
            </a:endParaRPr>
          </a:p>
          <a:p>
            <a:pPr lvl="2" fontAlgn="base">
              <a:lnSpc>
                <a:spcPct val="100000"/>
              </a:lnSpc>
              <a:spcBef>
                <a:spcPct val="20000"/>
              </a:spcBef>
              <a:spcAft>
                <a:spcPct val="0"/>
              </a:spcAft>
              <a:buFont typeface="Calibri" panose="020F0502020204030204" pitchFamily="34" charset="0"/>
              <a:buChar char="‐"/>
            </a:pPr>
            <a:endParaRPr lang="en-US" sz="1200" kern="0" dirty="0" smtClean="0">
              <a:solidFill>
                <a:prstClr val="black"/>
              </a:solidFill>
              <a:ea typeface="ＭＳ Ｐゴシック" charset="-128"/>
            </a:endParaRPr>
          </a:p>
          <a:p>
            <a:pPr lvl="2" fontAlgn="base">
              <a:lnSpc>
                <a:spcPct val="100000"/>
              </a:lnSpc>
              <a:spcBef>
                <a:spcPct val="20000"/>
              </a:spcBef>
              <a:spcAft>
                <a:spcPct val="0"/>
              </a:spcAft>
              <a:buFont typeface="Calibri" panose="020F0502020204030204" pitchFamily="34" charset="0"/>
              <a:buChar char="‐"/>
            </a:pPr>
            <a:endParaRPr lang="en-US" sz="1200" kern="0" dirty="0" smtClean="0">
              <a:solidFill>
                <a:prstClr val="black"/>
              </a:solidFill>
              <a:ea typeface="ＭＳ Ｐゴシック" charset="-128"/>
            </a:endParaRPr>
          </a:p>
          <a:p>
            <a:pPr lvl="2" fontAlgn="base">
              <a:lnSpc>
                <a:spcPct val="100000"/>
              </a:lnSpc>
              <a:spcBef>
                <a:spcPct val="20000"/>
              </a:spcBef>
              <a:spcAft>
                <a:spcPct val="0"/>
              </a:spcAft>
              <a:buFont typeface="Calibri" panose="020F0502020204030204" pitchFamily="34" charset="0"/>
              <a:buChar char="‐"/>
            </a:pPr>
            <a:endParaRPr lang="en-US" sz="1200" kern="0" dirty="0" smtClean="0">
              <a:solidFill>
                <a:prstClr val="black"/>
              </a:solidFill>
              <a:ea typeface="ＭＳ Ｐゴシック" charset="-128"/>
            </a:endParaRPr>
          </a:p>
          <a:p>
            <a:pPr marL="342900" lvl="0" indent="-342900" fontAlgn="base">
              <a:lnSpc>
                <a:spcPct val="100000"/>
              </a:lnSpc>
              <a:spcBef>
                <a:spcPct val="20000"/>
              </a:spcBef>
              <a:spcAft>
                <a:spcPct val="0"/>
              </a:spcAft>
              <a:buFontTx/>
              <a:buChar char="•"/>
            </a:pPr>
            <a:endParaRPr lang="en-US" sz="1800" b="1" kern="0" dirty="0" smtClean="0">
              <a:solidFill>
                <a:prstClr val="black"/>
              </a:solidFill>
              <a:ea typeface="ＭＳ Ｐゴシック" charset="-128"/>
            </a:endParaRPr>
          </a:p>
          <a:p>
            <a:pPr marL="800100" lvl="1" indent="-342900" fontAlgn="base">
              <a:lnSpc>
                <a:spcPct val="100000"/>
              </a:lnSpc>
              <a:spcBef>
                <a:spcPct val="20000"/>
              </a:spcBef>
              <a:spcAft>
                <a:spcPct val="0"/>
              </a:spcAft>
              <a:buFontTx/>
              <a:buChar char="•"/>
            </a:pPr>
            <a:endParaRPr lang="en-US" sz="1400" b="1" kern="0" dirty="0">
              <a:solidFill>
                <a:prstClr val="black"/>
              </a:solidFill>
              <a:ea typeface="ＭＳ Ｐゴシック" charset="-128"/>
            </a:endParaRPr>
          </a:p>
          <a:p>
            <a:pPr fontAlgn="base">
              <a:lnSpc>
                <a:spcPct val="100000"/>
              </a:lnSpc>
              <a:spcBef>
                <a:spcPct val="20000"/>
              </a:spcBef>
              <a:spcAft>
                <a:spcPct val="0"/>
              </a:spcAft>
            </a:pPr>
            <a:endParaRPr lang="en-US" sz="2400" kern="0" dirty="0">
              <a:solidFill>
                <a:prstClr val="black"/>
              </a:solidFill>
              <a:ea typeface="ＭＳ Ｐゴシック" charset="-128"/>
            </a:endParaRPr>
          </a:p>
          <a:p>
            <a:pPr>
              <a:buFont typeface="Calibri" panose="020F0502020204030204" pitchFamily="34" charset="0"/>
              <a:buChar char="‐"/>
            </a:pPr>
            <a:endParaRPr lang="en-US" sz="1600" b="1" dirty="0"/>
          </a:p>
        </p:txBody>
      </p:sp>
    </p:spTree>
    <p:extLst>
      <p:ext uri="{BB962C8B-B14F-4D97-AF65-F5344CB8AC3E}">
        <p14:creationId xmlns:p14="http://schemas.microsoft.com/office/powerpoint/2010/main" val="3178791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lstStyle/>
          <a:p>
            <a:r>
              <a:rPr lang="en-US" dirty="0" smtClean="0"/>
              <a:t>Agenda</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a:lnSpc>
                <a:spcPct val="120000"/>
              </a:lnSpc>
            </a:pPr>
            <a:r>
              <a:rPr lang="en-US" dirty="0" smtClean="0"/>
              <a:t>Charge</a:t>
            </a:r>
          </a:p>
          <a:p>
            <a:pPr>
              <a:lnSpc>
                <a:spcPct val="120000"/>
              </a:lnSpc>
            </a:pPr>
            <a:r>
              <a:rPr lang="en-US" dirty="0" smtClean="0"/>
              <a:t>Representatives</a:t>
            </a:r>
          </a:p>
          <a:p>
            <a:pPr>
              <a:lnSpc>
                <a:spcPct val="120000"/>
              </a:lnSpc>
            </a:pPr>
            <a:r>
              <a:rPr lang="en-US" dirty="0" smtClean="0"/>
              <a:t>Goals</a:t>
            </a:r>
          </a:p>
          <a:p>
            <a:pPr>
              <a:lnSpc>
                <a:spcPct val="120000"/>
              </a:lnSpc>
            </a:pPr>
            <a:r>
              <a:rPr lang="en-US" dirty="0" smtClean="0"/>
              <a:t>Service Level Agreements (SLAs)</a:t>
            </a:r>
          </a:p>
          <a:p>
            <a:pPr>
              <a:lnSpc>
                <a:spcPct val="120000"/>
              </a:lnSpc>
            </a:pPr>
            <a:r>
              <a:rPr lang="en-US" dirty="0" smtClean="0"/>
              <a:t>Discussion</a:t>
            </a:r>
          </a:p>
          <a:p>
            <a:pPr marL="0" indent="0">
              <a:lnSpc>
                <a:spcPct val="120000"/>
              </a:lnSpc>
              <a:buNone/>
            </a:pPr>
            <a:endParaRPr lang="en-US" dirty="0" smtClean="0"/>
          </a:p>
        </p:txBody>
      </p:sp>
    </p:spTree>
    <p:extLst>
      <p:ext uri="{BB962C8B-B14F-4D97-AF65-F5344CB8AC3E}">
        <p14:creationId xmlns:p14="http://schemas.microsoft.com/office/powerpoint/2010/main" val="7437884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44" y="430653"/>
            <a:ext cx="7032270" cy="5484986"/>
          </a:xfrm>
          <a:prstGeom prst="rect">
            <a:avLst/>
          </a:prstGeom>
          <a:ln>
            <a:solidFill>
              <a:schemeClr val="bg2">
                <a:lumMod val="50000"/>
              </a:schemeClr>
            </a:solidFill>
          </a:ln>
        </p:spPr>
      </p:pic>
    </p:spTree>
    <p:extLst>
      <p:ext uri="{BB962C8B-B14F-4D97-AF65-F5344CB8AC3E}">
        <p14:creationId xmlns:p14="http://schemas.microsoft.com/office/powerpoint/2010/main" val="2755146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dirty="0"/>
              <a:t>Payroll Calendar for Calendar Year </a:t>
            </a:r>
            <a:r>
              <a:rPr lang="en-US" sz="3200" dirty="0" smtClean="0"/>
              <a:t>2018</a:t>
            </a:r>
            <a:endParaRPr lang="en-US" sz="3200" dirty="0"/>
          </a:p>
        </p:txBody>
      </p:sp>
      <p:sp>
        <p:nvSpPr>
          <p:cNvPr id="3" name="Content Placeholder 2"/>
          <p:cNvSpPr>
            <a:spLocks noGrp="1"/>
          </p:cNvSpPr>
          <p:nvPr>
            <p:ph idx="1"/>
          </p:nvPr>
        </p:nvSpPr>
        <p:spPr>
          <a:xfrm>
            <a:off x="628650" y="1400619"/>
            <a:ext cx="7886700" cy="4351338"/>
          </a:xfrm>
        </p:spPr>
        <p:txBody>
          <a:bodyPr>
            <a:normAutofit/>
          </a:bodyPr>
          <a:lstStyle/>
          <a:p>
            <a:pPr>
              <a:spcBef>
                <a:spcPts val="1800"/>
              </a:spcBef>
            </a:pPr>
            <a:r>
              <a:rPr lang="en-US" sz="2400" dirty="0"/>
              <a:t>Available on the Payroll </a:t>
            </a:r>
            <a:r>
              <a:rPr lang="en-US" sz="2400" dirty="0" smtClean="0"/>
              <a:t>website:</a:t>
            </a:r>
            <a:endParaRPr lang="en-US" sz="2400" dirty="0"/>
          </a:p>
          <a:p>
            <a:pPr marL="0" indent="0">
              <a:spcBef>
                <a:spcPts val="1800"/>
              </a:spcBef>
              <a:buNone/>
            </a:pPr>
            <a:r>
              <a:rPr lang="en-US" sz="2400" dirty="0" smtClean="0">
                <a:hlinkClick r:id="rId2"/>
              </a:rPr>
              <a:t>https</a:t>
            </a:r>
            <a:r>
              <a:rPr lang="en-US" sz="2400" dirty="0">
                <a:hlinkClick r:id="rId2"/>
              </a:rPr>
              <a:t>://</a:t>
            </a:r>
            <a:r>
              <a:rPr lang="en-US" sz="2400" dirty="0" smtClean="0">
                <a:hlinkClick r:id="rId2"/>
              </a:rPr>
              <a:t>www.ohio.edu/hr/payroll/payroll_calendar.cfm</a:t>
            </a:r>
            <a:r>
              <a:rPr lang="en-US" sz="2400" dirty="0" smtClean="0"/>
              <a:t> </a:t>
            </a:r>
          </a:p>
        </p:txBody>
      </p:sp>
    </p:spTree>
    <p:extLst>
      <p:ext uri="{BB962C8B-B14F-4D97-AF65-F5344CB8AC3E}">
        <p14:creationId xmlns:p14="http://schemas.microsoft.com/office/powerpoint/2010/main" val="40831083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dirty="0" smtClean="0"/>
              <a:t>2018 </a:t>
            </a:r>
            <a:r>
              <a:rPr lang="en-US" sz="3200" dirty="0"/>
              <a:t>IRS </a:t>
            </a:r>
            <a:r>
              <a:rPr lang="en-US" sz="3200" dirty="0" smtClean="0"/>
              <a:t>Limits </a:t>
            </a:r>
            <a:endParaRPr lang="en-US" sz="3200" dirty="0"/>
          </a:p>
        </p:txBody>
      </p:sp>
      <p:sp>
        <p:nvSpPr>
          <p:cNvPr id="3" name="Content Placeholder 2"/>
          <p:cNvSpPr>
            <a:spLocks noGrp="1"/>
          </p:cNvSpPr>
          <p:nvPr>
            <p:ph idx="1"/>
          </p:nvPr>
        </p:nvSpPr>
        <p:spPr>
          <a:xfrm>
            <a:off x="628650" y="1400619"/>
            <a:ext cx="7886700" cy="4351338"/>
          </a:xfrm>
        </p:spPr>
        <p:txBody>
          <a:bodyPr/>
          <a:lstStyle/>
          <a:p>
            <a:pPr>
              <a:spcBef>
                <a:spcPts val="1800"/>
              </a:spcBef>
            </a:pPr>
            <a:r>
              <a:rPr lang="es-ES" sz="2400" dirty="0"/>
              <a:t>401(k) Plan </a:t>
            </a:r>
            <a:r>
              <a:rPr lang="es-ES" sz="2400" dirty="0" err="1" smtClean="0"/>
              <a:t>Employee</a:t>
            </a:r>
            <a:r>
              <a:rPr lang="es-ES" sz="2400" dirty="0" smtClean="0"/>
              <a:t> </a:t>
            </a:r>
            <a:r>
              <a:rPr lang="es-ES" sz="2400" dirty="0" err="1"/>
              <a:t>Limit</a:t>
            </a:r>
            <a:r>
              <a:rPr lang="es-ES" sz="2400" dirty="0" smtClean="0"/>
              <a:t>: $18,500</a:t>
            </a:r>
          </a:p>
          <a:p>
            <a:pPr>
              <a:spcBef>
                <a:spcPts val="1800"/>
              </a:spcBef>
            </a:pPr>
            <a:r>
              <a:rPr lang="en-US" sz="2400" dirty="0"/>
              <a:t>401(k</a:t>
            </a:r>
            <a:r>
              <a:rPr lang="en-US" sz="2400" dirty="0" smtClean="0"/>
              <a:t>), 403b, or 457 </a:t>
            </a:r>
            <a:r>
              <a:rPr lang="en-US" sz="2400" dirty="0"/>
              <a:t>Catch-Up (over 50 years old):  </a:t>
            </a:r>
            <a:r>
              <a:rPr lang="en-US" sz="2400" dirty="0" smtClean="0"/>
              <a:t>$6,000</a:t>
            </a:r>
          </a:p>
          <a:p>
            <a:pPr>
              <a:spcBef>
                <a:spcPts val="1800"/>
              </a:spcBef>
            </a:pPr>
            <a:r>
              <a:rPr lang="en-US" sz="2400" dirty="0"/>
              <a:t>403(b) </a:t>
            </a:r>
            <a:r>
              <a:rPr lang="en-US" sz="2400" dirty="0" smtClean="0"/>
              <a:t>Employee </a:t>
            </a:r>
            <a:r>
              <a:rPr lang="en-US" sz="2400" dirty="0"/>
              <a:t>Limit: </a:t>
            </a:r>
            <a:r>
              <a:rPr lang="en-US" sz="2400" dirty="0" smtClean="0"/>
              <a:t>$18,500</a:t>
            </a:r>
          </a:p>
          <a:p>
            <a:pPr>
              <a:spcBef>
                <a:spcPts val="1800"/>
              </a:spcBef>
            </a:pPr>
            <a:r>
              <a:rPr lang="en-US" sz="2400" dirty="0"/>
              <a:t>457 </a:t>
            </a:r>
            <a:r>
              <a:rPr lang="en-US" sz="2400" dirty="0" smtClean="0"/>
              <a:t>Employee </a:t>
            </a:r>
            <a:r>
              <a:rPr lang="en-US" sz="2400" dirty="0"/>
              <a:t>Limit</a:t>
            </a:r>
            <a:r>
              <a:rPr lang="en-US" sz="2400" dirty="0" smtClean="0"/>
              <a:t>: $18,500</a:t>
            </a:r>
          </a:p>
          <a:p>
            <a:pPr>
              <a:spcBef>
                <a:spcPts val="1800"/>
              </a:spcBef>
            </a:pPr>
            <a:r>
              <a:rPr lang="en-US" sz="2400" dirty="0" smtClean="0"/>
              <a:t>Total Employee and Employer Contributions: $55,000</a:t>
            </a:r>
          </a:p>
        </p:txBody>
      </p:sp>
    </p:spTree>
    <p:extLst>
      <p:ext uri="{BB962C8B-B14F-4D97-AF65-F5344CB8AC3E}">
        <p14:creationId xmlns:p14="http://schemas.microsoft.com/office/powerpoint/2010/main" val="133541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Tax Year End Reminders</a:t>
            </a:r>
            <a:endParaRPr lang="en-US" sz="3200" dirty="0"/>
          </a:p>
        </p:txBody>
      </p:sp>
      <p:sp>
        <p:nvSpPr>
          <p:cNvPr id="3" name="Content Placeholder 2"/>
          <p:cNvSpPr>
            <a:spLocks noGrp="1"/>
          </p:cNvSpPr>
          <p:nvPr>
            <p:ph idx="1"/>
          </p:nvPr>
        </p:nvSpPr>
        <p:spPr>
          <a:xfrm>
            <a:off x="628650" y="1278294"/>
            <a:ext cx="7886700" cy="4655975"/>
          </a:xfrm>
        </p:spPr>
        <p:txBody>
          <a:bodyPr>
            <a:normAutofit fontScale="85000" lnSpcReduction="20000"/>
          </a:bodyPr>
          <a:lstStyle/>
          <a:p>
            <a:pPr>
              <a:spcBef>
                <a:spcPts val="1800"/>
              </a:spcBef>
            </a:pPr>
            <a:r>
              <a:rPr lang="en-US" sz="2400" dirty="0"/>
              <a:t>Make sure your address </a:t>
            </a:r>
            <a:r>
              <a:rPr lang="en-US" sz="2400" dirty="0" smtClean="0"/>
              <a:t>is accurate in </a:t>
            </a:r>
            <a:r>
              <a:rPr lang="en-US" sz="2400" b="1" dirty="0"/>
              <a:t>My Personal </a:t>
            </a:r>
            <a:r>
              <a:rPr lang="en-US" sz="2400" b="1" dirty="0" smtClean="0"/>
              <a:t>Information</a:t>
            </a:r>
          </a:p>
          <a:p>
            <a:pPr lvl="1">
              <a:spcBef>
                <a:spcPts val="1800"/>
              </a:spcBef>
              <a:buFont typeface="Calibri" panose="020F0502020204030204" pitchFamily="34" charset="0"/>
              <a:buChar char="‐"/>
            </a:pPr>
            <a:r>
              <a:rPr lang="en-US" sz="2000" dirty="0" smtClean="0"/>
              <a:t>Payroll </a:t>
            </a:r>
            <a:r>
              <a:rPr lang="en-US" sz="2000" dirty="0"/>
              <a:t>will send an email </a:t>
            </a:r>
            <a:r>
              <a:rPr lang="en-US" sz="2000" dirty="0" smtClean="0"/>
              <a:t>out on or before December 15 to </a:t>
            </a:r>
            <a:r>
              <a:rPr lang="en-US" sz="2000" dirty="0"/>
              <a:t>remind all </a:t>
            </a:r>
            <a:r>
              <a:rPr lang="en-US" sz="2000" dirty="0" smtClean="0"/>
              <a:t>employees</a:t>
            </a:r>
            <a:endParaRPr lang="en-US" sz="2000" dirty="0"/>
          </a:p>
          <a:p>
            <a:pPr>
              <a:spcBef>
                <a:spcPts val="1800"/>
              </a:spcBef>
            </a:pPr>
            <a:r>
              <a:rPr lang="en-US" sz="2400" dirty="0" smtClean="0"/>
              <a:t>For </a:t>
            </a:r>
            <a:r>
              <a:rPr lang="en-US" sz="2400" dirty="0"/>
              <a:t>electronic delivery of </a:t>
            </a:r>
            <a:r>
              <a:rPr lang="en-US" sz="2400" dirty="0" smtClean="0"/>
              <a:t>W2s</a:t>
            </a:r>
          </a:p>
          <a:p>
            <a:pPr lvl="1">
              <a:spcBef>
                <a:spcPts val="1800"/>
              </a:spcBef>
              <a:buFont typeface="Calibri" panose="020F0502020204030204" pitchFamily="34" charset="0"/>
              <a:buChar char="‐"/>
            </a:pPr>
            <a:r>
              <a:rPr lang="en-US" sz="2000" dirty="0"/>
              <a:t>Log in to </a:t>
            </a:r>
            <a:r>
              <a:rPr lang="en-US" sz="2000" b="1" dirty="0"/>
              <a:t>My Personal </a:t>
            </a:r>
            <a:r>
              <a:rPr lang="en-US" sz="2000" b="1" dirty="0" smtClean="0"/>
              <a:t>Information</a:t>
            </a:r>
          </a:p>
          <a:p>
            <a:pPr lvl="1">
              <a:spcBef>
                <a:spcPts val="1800"/>
              </a:spcBef>
              <a:buFont typeface="Calibri" panose="020F0502020204030204" pitchFamily="34" charset="0"/>
              <a:buChar char="‐"/>
            </a:pPr>
            <a:r>
              <a:rPr lang="en-US" sz="2000" dirty="0"/>
              <a:t>Other Misc. </a:t>
            </a:r>
            <a:r>
              <a:rPr lang="en-US" sz="2000" dirty="0" smtClean="0"/>
              <a:t>Information</a:t>
            </a:r>
          </a:p>
          <a:p>
            <a:pPr lvl="1">
              <a:spcBef>
                <a:spcPts val="1800"/>
              </a:spcBef>
              <a:buFont typeface="Calibri" panose="020F0502020204030204" pitchFamily="34" charset="0"/>
              <a:buChar char="‐"/>
            </a:pPr>
            <a:r>
              <a:rPr lang="en-US" sz="2000" dirty="0"/>
              <a:t>OU Electronic </a:t>
            </a:r>
            <a:r>
              <a:rPr lang="en-US" sz="2000" dirty="0" smtClean="0"/>
              <a:t>Consent</a:t>
            </a:r>
          </a:p>
          <a:p>
            <a:pPr lvl="1">
              <a:spcBef>
                <a:spcPts val="1800"/>
              </a:spcBef>
              <a:buFont typeface="Calibri" panose="020F0502020204030204" pitchFamily="34" charset="0"/>
              <a:buChar char="‐"/>
            </a:pPr>
            <a:r>
              <a:rPr lang="en-US" sz="2000" dirty="0"/>
              <a:t>Select </a:t>
            </a:r>
            <a:r>
              <a:rPr lang="en-US" sz="2000" dirty="0" smtClean="0"/>
              <a:t>“Update” </a:t>
            </a:r>
            <a:r>
              <a:rPr lang="en-US" sz="2000" dirty="0"/>
              <a:t>(if it is not “Yes</a:t>
            </a:r>
            <a:r>
              <a:rPr lang="en-US" sz="2000" dirty="0" smtClean="0"/>
              <a:t>”)</a:t>
            </a:r>
          </a:p>
          <a:p>
            <a:pPr lvl="1">
              <a:spcBef>
                <a:spcPts val="1800"/>
              </a:spcBef>
              <a:buFont typeface="Calibri" panose="020F0502020204030204" pitchFamily="34" charset="0"/>
              <a:buChar char="‐"/>
            </a:pPr>
            <a:r>
              <a:rPr lang="en-US" sz="2000" dirty="0"/>
              <a:t>Mark this Y for </a:t>
            </a:r>
            <a:r>
              <a:rPr lang="en-US" sz="2000" dirty="0" smtClean="0"/>
              <a:t>yes</a:t>
            </a:r>
          </a:p>
          <a:p>
            <a:pPr lvl="1">
              <a:spcBef>
                <a:spcPts val="1800"/>
              </a:spcBef>
              <a:buFont typeface="Calibri" panose="020F0502020204030204" pitchFamily="34" charset="0"/>
              <a:buChar char="‐"/>
            </a:pPr>
            <a:r>
              <a:rPr lang="en-US" sz="2000" dirty="0"/>
              <a:t>Click “Apply</a:t>
            </a:r>
            <a:r>
              <a:rPr lang="en-US" sz="2000" dirty="0" smtClean="0"/>
              <a:t>”</a:t>
            </a:r>
          </a:p>
          <a:p>
            <a:pPr lvl="1">
              <a:spcBef>
                <a:spcPts val="1800"/>
              </a:spcBef>
              <a:buFont typeface="Calibri" panose="020F0502020204030204" pitchFamily="34" charset="0"/>
              <a:buChar char="‐"/>
            </a:pPr>
            <a:r>
              <a:rPr lang="en-US" sz="2000" dirty="0"/>
              <a:t>Click on “Next” at the bottom of the </a:t>
            </a:r>
            <a:r>
              <a:rPr lang="en-US" sz="2000" dirty="0" smtClean="0"/>
              <a:t>screen</a:t>
            </a:r>
          </a:p>
          <a:p>
            <a:pPr lvl="1">
              <a:spcBef>
                <a:spcPts val="1800"/>
              </a:spcBef>
              <a:buFont typeface="Calibri" panose="020F0502020204030204" pitchFamily="34" charset="0"/>
              <a:buChar char="‐"/>
            </a:pPr>
            <a:r>
              <a:rPr lang="en-US" sz="2000" dirty="0"/>
              <a:t>Review and Click </a:t>
            </a:r>
            <a:r>
              <a:rPr lang="en-US" sz="2000" dirty="0" smtClean="0"/>
              <a:t>“Submit”</a:t>
            </a:r>
            <a:endParaRPr lang="en-US" sz="2000" dirty="0"/>
          </a:p>
        </p:txBody>
      </p:sp>
    </p:spTree>
    <p:extLst>
      <p:ext uri="{BB962C8B-B14F-4D97-AF65-F5344CB8AC3E}">
        <p14:creationId xmlns:p14="http://schemas.microsoft.com/office/powerpoint/2010/main" val="5262411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20425"/>
            <a:ext cx="7886700" cy="1325563"/>
          </a:xfrm>
        </p:spPr>
        <p:txBody>
          <a:bodyPr/>
          <a:lstStyle/>
          <a:p>
            <a:r>
              <a:rPr lang="en-US" dirty="0" smtClean="0"/>
              <a:t>Questions?</a:t>
            </a:r>
            <a:endParaRPr lang="en-US" dirty="0"/>
          </a:p>
        </p:txBody>
      </p:sp>
      <p:sp>
        <p:nvSpPr>
          <p:cNvPr id="3" name="Content Placeholder 2"/>
          <p:cNvSpPr>
            <a:spLocks noGrp="1"/>
          </p:cNvSpPr>
          <p:nvPr>
            <p:ph idx="1"/>
          </p:nvPr>
        </p:nvSpPr>
        <p:spPr>
          <a:xfrm>
            <a:off x="675304" y="1445988"/>
            <a:ext cx="7886700" cy="4441628"/>
          </a:xfrm>
        </p:spPr>
        <p:txBody>
          <a:bodyPr>
            <a:normAutofit/>
          </a:bodyPr>
          <a:lstStyle/>
          <a:p>
            <a:pPr marL="0" indent="0">
              <a:buNone/>
            </a:pPr>
            <a:r>
              <a:rPr lang="en-US" sz="1800" dirty="0" smtClean="0"/>
              <a:t>Bridget Driggs</a:t>
            </a:r>
          </a:p>
          <a:p>
            <a:pPr marL="0" indent="0">
              <a:buNone/>
            </a:pPr>
            <a:r>
              <a:rPr lang="en-US" sz="1800" dirty="0" smtClean="0"/>
              <a:t>Payroll Operations Manager</a:t>
            </a:r>
            <a:br>
              <a:rPr lang="en-US" sz="1800" dirty="0" smtClean="0"/>
            </a:br>
            <a:r>
              <a:rPr lang="en-US" sz="1800" dirty="0" smtClean="0">
                <a:hlinkClick r:id="rId2"/>
              </a:rPr>
              <a:t>driggsb@ohio.edu</a:t>
            </a:r>
            <a:endParaRPr lang="en-US" sz="1800" dirty="0"/>
          </a:p>
          <a:p>
            <a:pPr marL="0" indent="0">
              <a:buNone/>
            </a:pPr>
            <a:r>
              <a:rPr lang="en-US" sz="1800" strike="sngStrike" dirty="0" smtClean="0"/>
              <a:t/>
            </a:r>
            <a:br>
              <a:rPr lang="en-US" sz="1800" strike="sngStrike" dirty="0" smtClean="0"/>
            </a:br>
            <a:endParaRPr lang="en-US" sz="1800" strike="sngStrike" dirty="0" smtClean="0"/>
          </a:p>
          <a:p>
            <a:pPr marL="0" indent="0">
              <a:buNone/>
            </a:pPr>
            <a:endParaRPr lang="en-US" sz="1800" dirty="0"/>
          </a:p>
          <a:p>
            <a:pPr marL="0" indent="0">
              <a:buNone/>
            </a:pPr>
            <a:endParaRPr lang="en-US" sz="1800" dirty="0" smtClean="0"/>
          </a:p>
          <a:p>
            <a:pPr marL="0" indent="0">
              <a:buNone/>
            </a:pPr>
            <a:endParaRPr lang="en-US" sz="1800" dirty="0" smtClean="0"/>
          </a:p>
          <a:p>
            <a:pPr marL="0" indent="0">
              <a:buNone/>
            </a:pPr>
            <a:endParaRPr lang="en-US" dirty="0" smtClean="0"/>
          </a:p>
        </p:txBody>
      </p:sp>
    </p:spTree>
    <p:extLst>
      <p:ext uri="{BB962C8B-B14F-4D97-AF65-F5344CB8AC3E}">
        <p14:creationId xmlns:p14="http://schemas.microsoft.com/office/powerpoint/2010/main" val="12797663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446" y="378878"/>
            <a:ext cx="8106142" cy="2852737"/>
          </a:xfrm>
        </p:spPr>
        <p:txBody>
          <a:bodyPr/>
          <a:lstStyle/>
          <a:p>
            <a:pPr algn="r"/>
            <a:r>
              <a:rPr lang="en-US" sz="4800" dirty="0" smtClean="0"/>
              <a:t>Capital Project Process and System Development</a:t>
            </a:r>
            <a:endParaRPr lang="en-US" sz="4800" dirty="0"/>
          </a:p>
        </p:txBody>
      </p:sp>
      <p:sp>
        <p:nvSpPr>
          <p:cNvPr id="4" name="Subtitle 2"/>
          <p:cNvSpPr txBox="1">
            <a:spLocks/>
          </p:cNvSpPr>
          <p:nvPr/>
        </p:nvSpPr>
        <p:spPr>
          <a:xfrm>
            <a:off x="879231" y="3440672"/>
            <a:ext cx="7583447"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776F67"/>
                </a:solidFill>
                <a:latin typeface="+mn-lt"/>
                <a:ea typeface="+mn-ea"/>
                <a:cs typeface="+mn-cs"/>
              </a:defRPr>
            </a:lvl1pPr>
            <a:lvl2pPr marL="457178"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smtClean="0"/>
              <a:t>Rachel Patrick, Project Manager </a:t>
            </a:r>
            <a:br>
              <a:rPr lang="en-US" dirty="0" smtClean="0"/>
            </a:br>
            <a:r>
              <a:rPr lang="en-US" dirty="0" smtClean="0"/>
              <a:t>Finance and Administration</a:t>
            </a:r>
            <a:endParaRPr lang="en-US" dirty="0"/>
          </a:p>
        </p:txBody>
      </p:sp>
    </p:spTree>
    <p:extLst>
      <p:ext uri="{BB962C8B-B14F-4D97-AF65-F5344CB8AC3E}">
        <p14:creationId xmlns:p14="http://schemas.microsoft.com/office/powerpoint/2010/main" val="37785837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Project Process and System Development</a:t>
            </a:r>
            <a:endParaRPr lang="en-US" dirty="0"/>
          </a:p>
        </p:txBody>
      </p:sp>
      <p:sp>
        <p:nvSpPr>
          <p:cNvPr id="3" name="Content Placeholder 2"/>
          <p:cNvSpPr>
            <a:spLocks noGrp="1"/>
          </p:cNvSpPr>
          <p:nvPr>
            <p:ph idx="1"/>
          </p:nvPr>
        </p:nvSpPr>
        <p:spPr>
          <a:xfrm>
            <a:off x="628649" y="1660526"/>
            <a:ext cx="8031773" cy="4643559"/>
          </a:xfrm>
        </p:spPr>
        <p:txBody>
          <a:bodyPr>
            <a:normAutofit fontScale="55000" lnSpcReduction="20000"/>
          </a:bodyPr>
          <a:lstStyle/>
          <a:p>
            <a:r>
              <a:rPr lang="en-US" dirty="0" smtClean="0"/>
              <a:t>A new Project Initiation Form (PIF) and Project Authorization Request (PAR) process is live with a new </a:t>
            </a:r>
            <a:r>
              <a:rPr lang="en-US" dirty="0" smtClean="0">
                <a:hlinkClick r:id="rId4"/>
              </a:rPr>
              <a:t>Project Initiation Guidance</a:t>
            </a:r>
            <a:r>
              <a:rPr lang="en-US" dirty="0" smtClean="0"/>
              <a:t> webpage</a:t>
            </a:r>
          </a:p>
          <a:p>
            <a:r>
              <a:rPr lang="en-US" dirty="0"/>
              <a:t>e</a:t>
            </a:r>
            <a:r>
              <a:rPr lang="en-US" dirty="0" smtClean="0"/>
              <a:t>-Builder, system for capital project implementation, will go live February 1, 2018 with 15 pilot projects</a:t>
            </a:r>
          </a:p>
          <a:p>
            <a:pPr lvl="1"/>
            <a:r>
              <a:rPr lang="en-US" dirty="0" smtClean="0"/>
              <a:t>Processes that will utilize the system include, but are not limited to, the following:</a:t>
            </a:r>
          </a:p>
          <a:p>
            <a:pPr lvl="2"/>
            <a:r>
              <a:rPr lang="en-US" dirty="0" smtClean="0"/>
              <a:t>Vendor selection</a:t>
            </a:r>
          </a:p>
          <a:p>
            <a:pPr lvl="2"/>
            <a:r>
              <a:rPr lang="en-US" dirty="0" smtClean="0"/>
              <a:t>Contract </a:t>
            </a:r>
            <a:r>
              <a:rPr lang="en-US" dirty="0"/>
              <a:t>approval</a:t>
            </a:r>
            <a:endParaRPr lang="en-US" sz="1600" dirty="0"/>
          </a:p>
          <a:p>
            <a:pPr lvl="2"/>
            <a:r>
              <a:rPr lang="en-US" dirty="0"/>
              <a:t>Change order processing</a:t>
            </a:r>
            <a:endParaRPr lang="en-US" sz="1600" dirty="0"/>
          </a:p>
          <a:p>
            <a:pPr lvl="2"/>
            <a:r>
              <a:rPr lang="en-US" dirty="0"/>
              <a:t>Billings (internal and external)</a:t>
            </a:r>
            <a:endParaRPr lang="en-US" sz="1600" dirty="0"/>
          </a:p>
          <a:p>
            <a:pPr lvl="2"/>
            <a:r>
              <a:rPr lang="en-US" dirty="0"/>
              <a:t>Project close-out</a:t>
            </a:r>
            <a:endParaRPr lang="en-US" sz="1600" dirty="0"/>
          </a:p>
          <a:p>
            <a:pPr lvl="2"/>
            <a:r>
              <a:rPr lang="en-US" dirty="0"/>
              <a:t>Design </a:t>
            </a:r>
            <a:r>
              <a:rPr lang="en-US" dirty="0" smtClean="0"/>
              <a:t>review</a:t>
            </a:r>
          </a:p>
          <a:p>
            <a:pPr lvl="1"/>
            <a:r>
              <a:rPr lang="en-US" dirty="0" smtClean="0"/>
              <a:t>Who will utilize e-Builder?</a:t>
            </a:r>
          </a:p>
          <a:p>
            <a:pPr lvl="2"/>
            <a:r>
              <a:rPr lang="en-US" dirty="0" smtClean="0"/>
              <a:t>Architecture, Design and Construction</a:t>
            </a:r>
          </a:p>
          <a:p>
            <a:pPr lvl="2"/>
            <a:r>
              <a:rPr lang="en-US" dirty="0" smtClean="0"/>
              <a:t>Capital Project Finance</a:t>
            </a:r>
          </a:p>
          <a:p>
            <a:pPr lvl="2"/>
            <a:r>
              <a:rPr lang="en-US" dirty="0" smtClean="0"/>
              <a:t>Clients</a:t>
            </a:r>
          </a:p>
          <a:p>
            <a:pPr lvl="2"/>
            <a:r>
              <a:rPr lang="en-US" dirty="0" smtClean="0"/>
              <a:t>Vendors</a:t>
            </a:r>
          </a:p>
          <a:p>
            <a:r>
              <a:rPr lang="en-US" dirty="0" smtClean="0"/>
              <a:t>To help facilitate efficient project flow from planning to implementation, business processes and guiding documentation will be finalized and approved</a:t>
            </a:r>
          </a:p>
          <a:p>
            <a:r>
              <a:rPr lang="en-US" dirty="0" smtClean="0"/>
              <a:t>Other System Development:</a:t>
            </a:r>
          </a:p>
          <a:p>
            <a:pPr lvl="1"/>
            <a:r>
              <a:rPr lang="en-US" dirty="0" smtClean="0"/>
              <a:t>Capital Planning Database, a central repository for capital plan data and project projections, is scheduled to go live April 1, 2018</a:t>
            </a:r>
            <a:endParaRPr lang="en-US" dirty="0"/>
          </a:p>
        </p:txBody>
      </p:sp>
    </p:spTree>
    <p:custDataLst>
      <p:tags r:id="rId1"/>
    </p:custDataLst>
    <p:extLst>
      <p:ext uri="{BB962C8B-B14F-4D97-AF65-F5344CB8AC3E}">
        <p14:creationId xmlns:p14="http://schemas.microsoft.com/office/powerpoint/2010/main" val="23316029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37" y="378878"/>
            <a:ext cx="8718486" cy="2852737"/>
          </a:xfrm>
        </p:spPr>
        <p:txBody>
          <a:bodyPr>
            <a:normAutofit/>
          </a:bodyPr>
          <a:lstStyle/>
          <a:p>
            <a:pPr algn="r"/>
            <a:r>
              <a:rPr lang="en-US" sz="4800" dirty="0" smtClean="0"/>
              <a:t>Financial System Enhancements</a:t>
            </a:r>
            <a:br>
              <a:rPr lang="en-US" sz="4800" dirty="0" smtClean="0"/>
            </a:br>
            <a:r>
              <a:rPr lang="en-US" sz="4800" dirty="0" smtClean="0"/>
              <a:t/>
            </a:r>
            <a:br>
              <a:rPr lang="en-US" sz="4800" dirty="0" smtClean="0"/>
            </a:br>
            <a:endParaRPr lang="en-US" sz="4800" dirty="0"/>
          </a:p>
        </p:txBody>
      </p:sp>
      <p:sp>
        <p:nvSpPr>
          <p:cNvPr id="4" name="Subtitle 2"/>
          <p:cNvSpPr txBox="1">
            <a:spLocks/>
          </p:cNvSpPr>
          <p:nvPr/>
        </p:nvSpPr>
        <p:spPr>
          <a:xfrm>
            <a:off x="932507" y="3440672"/>
            <a:ext cx="8012316"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776F67"/>
                </a:solidFill>
                <a:latin typeface="+mn-lt"/>
                <a:ea typeface="+mn-ea"/>
                <a:cs typeface="+mn-cs"/>
              </a:defRPr>
            </a:lvl1pPr>
            <a:lvl2pPr marL="457178"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spcBef>
                <a:spcPts val="1200"/>
              </a:spcBef>
            </a:pPr>
            <a:r>
              <a:rPr lang="en-US" sz="2000" dirty="0" smtClean="0"/>
              <a:t>Leigh </a:t>
            </a:r>
            <a:r>
              <a:rPr lang="en-US" sz="2000" dirty="0" err="1" smtClean="0"/>
              <a:t>Casal</a:t>
            </a:r>
            <a:r>
              <a:rPr lang="en-US" sz="2000" dirty="0" smtClean="0"/>
              <a:t>, </a:t>
            </a:r>
            <a:r>
              <a:rPr lang="en-US" sz="2000" dirty="0"/>
              <a:t>Change Management </a:t>
            </a:r>
            <a:r>
              <a:rPr lang="en-US" sz="2000" dirty="0" smtClean="0"/>
              <a:t>Associate</a:t>
            </a:r>
            <a:br>
              <a:rPr lang="en-US" sz="2000" dirty="0" smtClean="0"/>
            </a:br>
            <a:r>
              <a:rPr lang="en-US" sz="2000" dirty="0" smtClean="0"/>
              <a:t>Finance </a:t>
            </a:r>
            <a:r>
              <a:rPr lang="en-US" sz="2000" dirty="0"/>
              <a:t>&amp; </a:t>
            </a:r>
            <a:r>
              <a:rPr lang="en-US" sz="2000" dirty="0" smtClean="0"/>
              <a:t>Administration</a:t>
            </a:r>
          </a:p>
          <a:p>
            <a:pPr algn="r">
              <a:spcBef>
                <a:spcPts val="1200"/>
              </a:spcBef>
            </a:pPr>
            <a:r>
              <a:rPr lang="en-US" sz="2000" dirty="0" smtClean="0"/>
              <a:t>Renee Mascari, Project Management Team</a:t>
            </a:r>
            <a:br>
              <a:rPr lang="en-US" sz="2000" dirty="0" smtClean="0"/>
            </a:br>
            <a:r>
              <a:rPr lang="en-US" sz="2000" dirty="0" smtClean="0"/>
              <a:t>Information Technology </a:t>
            </a:r>
            <a:endParaRPr lang="en-US" sz="3200" dirty="0"/>
          </a:p>
        </p:txBody>
      </p:sp>
    </p:spTree>
    <p:extLst>
      <p:ext uri="{BB962C8B-B14F-4D97-AF65-F5344CB8AC3E}">
        <p14:creationId xmlns:p14="http://schemas.microsoft.com/office/powerpoint/2010/main" val="15065380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lstStyle/>
          <a:p>
            <a:r>
              <a:rPr lang="en-US" dirty="0" smtClean="0"/>
              <a:t>Agenda</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a:lnSpc>
                <a:spcPct val="120000"/>
              </a:lnSpc>
            </a:pPr>
            <a:r>
              <a:rPr lang="en-US" dirty="0" smtClean="0"/>
              <a:t>Project Update</a:t>
            </a:r>
          </a:p>
          <a:p>
            <a:pPr>
              <a:lnSpc>
                <a:spcPct val="120000"/>
              </a:lnSpc>
            </a:pPr>
            <a:r>
              <a:rPr lang="en-US" dirty="0" smtClean="0"/>
              <a:t>OBI Financial Dashboards and Pages</a:t>
            </a:r>
          </a:p>
          <a:p>
            <a:pPr>
              <a:lnSpc>
                <a:spcPct val="120000"/>
              </a:lnSpc>
            </a:pPr>
            <a:r>
              <a:rPr lang="en-US" dirty="0" smtClean="0"/>
              <a:t>Training update</a:t>
            </a:r>
          </a:p>
          <a:p>
            <a:pPr>
              <a:lnSpc>
                <a:spcPct val="120000"/>
              </a:lnSpc>
            </a:pPr>
            <a:r>
              <a:rPr lang="en-US" dirty="0" smtClean="0"/>
              <a:t>Go Live Preparation</a:t>
            </a:r>
          </a:p>
          <a:p>
            <a:pPr>
              <a:lnSpc>
                <a:spcPct val="120000"/>
              </a:lnSpc>
            </a:pPr>
            <a:r>
              <a:rPr lang="en-US" dirty="0" smtClean="0"/>
              <a:t>Questions</a:t>
            </a:r>
          </a:p>
        </p:txBody>
      </p:sp>
    </p:spTree>
    <p:extLst>
      <p:ext uri="{BB962C8B-B14F-4D97-AF65-F5344CB8AC3E}">
        <p14:creationId xmlns:p14="http://schemas.microsoft.com/office/powerpoint/2010/main" val="35205322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365126"/>
            <a:ext cx="7886700" cy="987813"/>
          </a:xfrm>
        </p:spPr>
        <p:txBody>
          <a:bodyPr/>
          <a:lstStyle/>
          <a:p>
            <a:r>
              <a:rPr lang="en-US" dirty="0" smtClean="0"/>
              <a:t>Project update</a:t>
            </a:r>
            <a:endParaRPr lang="en-US" dirty="0"/>
          </a:p>
        </p:txBody>
      </p:sp>
      <p:sp>
        <p:nvSpPr>
          <p:cNvPr id="3" name="Content Placeholder 2"/>
          <p:cNvSpPr>
            <a:spLocks noGrp="1"/>
          </p:cNvSpPr>
          <p:nvPr>
            <p:ph idx="1"/>
          </p:nvPr>
        </p:nvSpPr>
        <p:spPr>
          <a:xfrm>
            <a:off x="628650" y="1175650"/>
            <a:ext cx="7886700" cy="4824024"/>
          </a:xfrm>
        </p:spPr>
        <p:txBody>
          <a:bodyPr>
            <a:normAutofit/>
          </a:bodyPr>
          <a:lstStyle/>
          <a:p>
            <a:pPr>
              <a:lnSpc>
                <a:spcPct val="100000"/>
              </a:lnSpc>
            </a:pPr>
            <a:r>
              <a:rPr lang="en-US" dirty="0" smtClean="0"/>
              <a:t>On target for December 12 go live</a:t>
            </a:r>
          </a:p>
          <a:p>
            <a:pPr>
              <a:lnSpc>
                <a:spcPct val="100000"/>
              </a:lnSpc>
            </a:pPr>
            <a:r>
              <a:rPr lang="en-US" sz="2800" dirty="0" smtClean="0"/>
              <a:t>Object Lookup, Conversion Lookup and </a:t>
            </a:r>
            <a:br>
              <a:rPr lang="en-US" sz="2800" dirty="0" smtClean="0"/>
            </a:br>
            <a:r>
              <a:rPr lang="en-US" sz="2800" dirty="0" smtClean="0"/>
              <a:t>Cost Center Lookup available in </a:t>
            </a:r>
            <a:r>
              <a:rPr lang="en-US" sz="2800" dirty="0" smtClean="0">
                <a:hlinkClick r:id="rId2"/>
              </a:rPr>
              <a:t>OBI</a:t>
            </a:r>
            <a:r>
              <a:rPr lang="en-US" sz="2800" dirty="0" smtClean="0"/>
              <a:t> and is open </a:t>
            </a:r>
            <a:br>
              <a:rPr lang="en-US" sz="2800" dirty="0" smtClean="0"/>
            </a:br>
            <a:r>
              <a:rPr lang="en-US" sz="2800" dirty="0" smtClean="0"/>
              <a:t>to all faculty/staff via Finance Lookups </a:t>
            </a:r>
            <a:r>
              <a:rPr lang="en-US" sz="2800" dirty="0" err="1" smtClean="0"/>
              <a:t>Dashbord</a:t>
            </a:r>
            <a:endParaRPr lang="en-US" sz="2800" dirty="0" smtClean="0"/>
          </a:p>
          <a:p>
            <a:pPr>
              <a:lnSpc>
                <a:spcPct val="100000"/>
              </a:lnSpc>
            </a:pPr>
            <a:r>
              <a:rPr lang="en-US" dirty="0" smtClean="0">
                <a:hlinkClick r:id="rId3"/>
              </a:rPr>
              <a:t>Mail Barcode </a:t>
            </a:r>
            <a:r>
              <a:rPr lang="en-US" dirty="0" smtClean="0"/>
              <a:t>application now requires new account string</a:t>
            </a:r>
          </a:p>
          <a:p>
            <a:pPr>
              <a:lnSpc>
                <a:spcPct val="100000"/>
              </a:lnSpc>
            </a:pPr>
            <a:r>
              <a:rPr lang="en-US" dirty="0" smtClean="0"/>
              <a:t>REMINDER: The final run of FMS Reports occurred for November close. Reports are being replaced in OBI and available via Financial Dashboards</a:t>
            </a:r>
          </a:p>
          <a:p>
            <a:pPr>
              <a:lnSpc>
                <a:spcPct val="100000"/>
              </a:lnSpc>
            </a:pPr>
            <a:endParaRPr lang="en-US" sz="2800" dirty="0" smtClean="0"/>
          </a:p>
          <a:p>
            <a:pPr>
              <a:lnSpc>
                <a:spcPct val="100000"/>
              </a:lnSpc>
            </a:pPr>
            <a:endParaRPr lang="en-US" sz="2800" dirty="0" smtClean="0"/>
          </a:p>
        </p:txBody>
      </p:sp>
      <p:pic>
        <p:nvPicPr>
          <p:cNvPr id="4" name="Picture 3"/>
          <p:cNvPicPr>
            <a:picLocks noChangeAspect="1"/>
          </p:cNvPicPr>
          <p:nvPr/>
        </p:nvPicPr>
        <p:blipFill>
          <a:blip r:embed="rId4"/>
          <a:stretch>
            <a:fillRect/>
          </a:stretch>
        </p:blipFill>
        <p:spPr>
          <a:xfrm>
            <a:off x="6767751" y="1290754"/>
            <a:ext cx="1958613" cy="1323387"/>
          </a:xfrm>
          <a:prstGeom prst="rect">
            <a:avLst/>
          </a:prstGeom>
        </p:spPr>
      </p:pic>
    </p:spTree>
    <p:extLst>
      <p:ext uri="{BB962C8B-B14F-4D97-AF65-F5344CB8AC3E}">
        <p14:creationId xmlns:p14="http://schemas.microsoft.com/office/powerpoint/2010/main" val="2953698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dirty="0" smtClean="0"/>
              <a:t>Charge</a:t>
            </a:r>
            <a:endParaRPr lang="en-US" sz="3200" dirty="0"/>
          </a:p>
        </p:txBody>
      </p:sp>
      <p:sp>
        <p:nvSpPr>
          <p:cNvPr id="3" name="Content Placeholder 2"/>
          <p:cNvSpPr>
            <a:spLocks noGrp="1"/>
          </p:cNvSpPr>
          <p:nvPr>
            <p:ph idx="1"/>
          </p:nvPr>
        </p:nvSpPr>
        <p:spPr>
          <a:xfrm>
            <a:off x="628650" y="1400619"/>
            <a:ext cx="7886700" cy="4351338"/>
          </a:xfrm>
        </p:spPr>
        <p:txBody>
          <a:bodyPr/>
          <a:lstStyle/>
          <a:p>
            <a:pPr marL="0" indent="0">
              <a:spcBef>
                <a:spcPts val="1800"/>
              </a:spcBef>
              <a:buNone/>
            </a:pPr>
            <a:r>
              <a:rPr lang="en-US" sz="3200" dirty="0" smtClean="0"/>
              <a:t>The </a:t>
            </a:r>
            <a:r>
              <a:rPr lang="en-US" sz="3200" dirty="0"/>
              <a:t>Facilities Partner Group is charged with developing solutions to improve processes and communications between planning units and the University’s Facilities </a:t>
            </a:r>
            <a:r>
              <a:rPr lang="en-US" sz="3200" dirty="0" smtClean="0"/>
              <a:t>Management &amp; Safety Department. </a:t>
            </a:r>
            <a:r>
              <a:rPr lang="en-US" sz="3200" dirty="0"/>
              <a:t>The partner group will gather, review, and assist in the prioritization of issues related to custodial, grounds, and building maintenance and operations. </a:t>
            </a:r>
          </a:p>
        </p:txBody>
      </p:sp>
    </p:spTree>
    <p:extLst>
      <p:ext uri="{BB962C8B-B14F-4D97-AF65-F5344CB8AC3E}">
        <p14:creationId xmlns:p14="http://schemas.microsoft.com/office/powerpoint/2010/main" val="13193147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99" y="361508"/>
            <a:ext cx="8538493" cy="994172"/>
          </a:xfrm>
        </p:spPr>
        <p:txBody>
          <a:bodyPr>
            <a:normAutofit/>
          </a:bodyPr>
          <a:lstStyle/>
          <a:p>
            <a:r>
              <a:rPr lang="en-US" sz="3300" dirty="0"/>
              <a:t>OBI Financial Dashboards &amp; Pages</a:t>
            </a:r>
          </a:p>
        </p:txBody>
      </p:sp>
      <p:graphicFrame>
        <p:nvGraphicFramePr>
          <p:cNvPr id="5" name="Content Placeholder 4"/>
          <p:cNvGraphicFramePr>
            <a:graphicFrameLocks noGrp="1"/>
          </p:cNvGraphicFramePr>
          <p:nvPr>
            <p:ph idx="1"/>
            <p:extLst/>
          </p:nvPr>
        </p:nvGraphicFramePr>
        <p:xfrm>
          <a:off x="379294" y="1924787"/>
          <a:ext cx="2536408" cy="2750820"/>
        </p:xfrm>
        <a:graphic>
          <a:graphicData uri="http://schemas.openxmlformats.org/drawingml/2006/table">
            <a:tbl>
              <a:tblPr firstRow="1" bandRow="1">
                <a:tableStyleId>{5C22544A-7EE6-4342-B048-85BDC9FD1C3A}</a:tableStyleId>
              </a:tblPr>
              <a:tblGrid>
                <a:gridCol w="2536408">
                  <a:extLst>
                    <a:ext uri="{9D8B030D-6E8A-4147-A177-3AD203B41FA5}">
                      <a16:colId xmlns:a16="http://schemas.microsoft.com/office/drawing/2014/main" val="4130209585"/>
                    </a:ext>
                  </a:extLst>
                </a:gridCol>
              </a:tblGrid>
              <a:tr h="274320">
                <a:tc>
                  <a:txBody>
                    <a:bodyPr/>
                    <a:lstStyle/>
                    <a:p>
                      <a:pPr algn="ctr"/>
                      <a:r>
                        <a:rPr lang="en-US" sz="1400" dirty="0" smtClean="0"/>
                        <a:t>Finance Lookups</a:t>
                      </a:r>
                    </a:p>
                  </a:txBody>
                  <a:tcPr marL="68580" marR="68580" marT="34290" marB="34290"/>
                </a:tc>
                <a:extLst>
                  <a:ext uri="{0D108BD9-81ED-4DB2-BD59-A6C34878D82A}">
                    <a16:rowId xmlns:a16="http://schemas.microsoft.com/office/drawing/2014/main" val="4224301672"/>
                  </a:ext>
                </a:extLst>
              </a:tr>
              <a:tr h="278130">
                <a:tc>
                  <a:txBody>
                    <a:bodyPr/>
                    <a:lstStyle/>
                    <a:p>
                      <a:r>
                        <a:rPr lang="en-US" sz="1400" dirty="0" smtClean="0"/>
                        <a:t>GL Funds Available</a:t>
                      </a:r>
                      <a:endParaRPr lang="en-US" sz="1400" dirty="0"/>
                    </a:p>
                  </a:txBody>
                  <a:tcPr marL="68580" marR="68580" marT="34290" marB="34290"/>
                </a:tc>
                <a:extLst>
                  <a:ext uri="{0D108BD9-81ED-4DB2-BD59-A6C34878D82A}">
                    <a16:rowId xmlns:a16="http://schemas.microsoft.com/office/drawing/2014/main" val="3969895580"/>
                  </a:ext>
                </a:extLst>
              </a:tr>
              <a:tr h="278130">
                <a:tc>
                  <a:txBody>
                    <a:bodyPr/>
                    <a:lstStyle/>
                    <a:p>
                      <a:r>
                        <a:rPr lang="en-US" sz="1400" dirty="0" smtClean="0"/>
                        <a:t>Grants Funds Available</a:t>
                      </a:r>
                      <a:endParaRPr lang="en-US" sz="1400" dirty="0"/>
                    </a:p>
                  </a:txBody>
                  <a:tcPr marL="68580" marR="68580" marT="34290" marB="34290"/>
                </a:tc>
                <a:extLst>
                  <a:ext uri="{0D108BD9-81ED-4DB2-BD59-A6C34878D82A}">
                    <a16:rowId xmlns:a16="http://schemas.microsoft.com/office/drawing/2014/main" val="558341559"/>
                  </a:ext>
                </a:extLst>
              </a:tr>
              <a:tr h="278130">
                <a:tc>
                  <a:txBody>
                    <a:bodyPr/>
                    <a:lstStyle/>
                    <a:p>
                      <a:r>
                        <a:rPr lang="en-US" sz="1400" dirty="0" smtClean="0"/>
                        <a:t>Cost Center Lookup*</a:t>
                      </a:r>
                      <a:endParaRPr lang="en-US" sz="1400" dirty="0"/>
                    </a:p>
                  </a:txBody>
                  <a:tcPr marL="68580" marR="68580" marT="34290" marB="34290"/>
                </a:tc>
                <a:extLst>
                  <a:ext uri="{0D108BD9-81ED-4DB2-BD59-A6C34878D82A}">
                    <a16:rowId xmlns:a16="http://schemas.microsoft.com/office/drawing/2014/main" val="937193997"/>
                  </a:ext>
                </a:extLst>
              </a:tr>
              <a:tr h="278130">
                <a:tc>
                  <a:txBody>
                    <a:bodyPr/>
                    <a:lstStyle/>
                    <a:p>
                      <a:r>
                        <a:rPr lang="en-US" sz="1400" dirty="0" smtClean="0"/>
                        <a:t>Object Lookup*</a:t>
                      </a:r>
                      <a:endParaRPr lang="en-US" sz="1400" dirty="0"/>
                    </a:p>
                  </a:txBody>
                  <a:tcPr marL="68580" marR="68580" marT="34290" marB="34290"/>
                </a:tc>
                <a:extLst>
                  <a:ext uri="{0D108BD9-81ED-4DB2-BD59-A6C34878D82A}">
                    <a16:rowId xmlns:a16="http://schemas.microsoft.com/office/drawing/2014/main" val="3273147824"/>
                  </a:ext>
                </a:extLst>
              </a:tr>
              <a:tr h="278130">
                <a:tc>
                  <a:txBody>
                    <a:bodyPr/>
                    <a:lstStyle/>
                    <a:p>
                      <a:r>
                        <a:rPr lang="en-US" sz="1400" dirty="0" smtClean="0"/>
                        <a:t>Conversion Lookup*</a:t>
                      </a:r>
                      <a:endParaRPr lang="en-US" sz="1400" dirty="0"/>
                    </a:p>
                  </a:txBody>
                  <a:tcPr marL="68580" marR="68580" marT="34290" marB="34290"/>
                </a:tc>
                <a:extLst>
                  <a:ext uri="{0D108BD9-81ED-4DB2-BD59-A6C34878D82A}">
                    <a16:rowId xmlns:a16="http://schemas.microsoft.com/office/drawing/2014/main" val="2543827503"/>
                  </a:ext>
                </a:extLst>
              </a:tr>
              <a:tr h="278130">
                <a:tc>
                  <a:txBody>
                    <a:bodyPr/>
                    <a:lstStyle/>
                    <a:p>
                      <a:r>
                        <a:rPr lang="en-US" sz="1400" dirty="0" smtClean="0"/>
                        <a:t>PO Summary</a:t>
                      </a:r>
                      <a:endParaRPr lang="en-US" sz="1400" dirty="0"/>
                    </a:p>
                  </a:txBody>
                  <a:tcPr marL="68580" marR="68580" marT="34290" marB="34290"/>
                </a:tc>
                <a:extLst>
                  <a:ext uri="{0D108BD9-81ED-4DB2-BD59-A6C34878D82A}">
                    <a16:rowId xmlns:a16="http://schemas.microsoft.com/office/drawing/2014/main" val="1128769669"/>
                  </a:ext>
                </a:extLst>
              </a:tr>
              <a:tr h="278130">
                <a:tc>
                  <a:txBody>
                    <a:bodyPr/>
                    <a:lstStyle/>
                    <a:p>
                      <a:r>
                        <a:rPr lang="en-US" sz="1400" dirty="0" smtClean="0"/>
                        <a:t>Payments</a:t>
                      </a:r>
                      <a:endParaRPr lang="en-US" sz="1400" dirty="0"/>
                    </a:p>
                  </a:txBody>
                  <a:tcPr marL="68580" marR="68580" marT="34290" marB="34290"/>
                </a:tc>
                <a:extLst>
                  <a:ext uri="{0D108BD9-81ED-4DB2-BD59-A6C34878D82A}">
                    <a16:rowId xmlns:a16="http://schemas.microsoft.com/office/drawing/2014/main" val="3959060072"/>
                  </a:ext>
                </a:extLst>
              </a:tr>
              <a:tr h="480060">
                <a:tc>
                  <a:txBody>
                    <a:bodyPr/>
                    <a:lstStyle/>
                    <a:p>
                      <a:r>
                        <a:rPr lang="en-US" sz="1400" dirty="0" smtClean="0"/>
                        <a:t>Equipment Inventory (formerly Fixed Assets)</a:t>
                      </a:r>
                      <a:endParaRPr lang="en-US" sz="1400" dirty="0"/>
                    </a:p>
                  </a:txBody>
                  <a:tcPr marL="68580" marR="68580" marT="34290" marB="34290"/>
                </a:tc>
                <a:extLst>
                  <a:ext uri="{0D108BD9-81ED-4DB2-BD59-A6C34878D82A}">
                    <a16:rowId xmlns:a16="http://schemas.microsoft.com/office/drawing/2014/main" val="3680205690"/>
                  </a:ext>
                </a:extLst>
              </a:tr>
            </a:tbl>
          </a:graphicData>
        </a:graphic>
      </p:graphicFrame>
      <p:graphicFrame>
        <p:nvGraphicFramePr>
          <p:cNvPr id="6" name="Table 5"/>
          <p:cNvGraphicFramePr>
            <a:graphicFrameLocks noGrp="1"/>
          </p:cNvGraphicFramePr>
          <p:nvPr>
            <p:extLst/>
          </p:nvPr>
        </p:nvGraphicFramePr>
        <p:xfrm>
          <a:off x="3188248" y="1924787"/>
          <a:ext cx="2679149" cy="2750820"/>
        </p:xfrm>
        <a:graphic>
          <a:graphicData uri="http://schemas.openxmlformats.org/drawingml/2006/table">
            <a:tbl>
              <a:tblPr firstRow="1" bandRow="1">
                <a:tableStyleId>{5C22544A-7EE6-4342-B048-85BDC9FD1C3A}</a:tableStyleId>
              </a:tblPr>
              <a:tblGrid>
                <a:gridCol w="2679149">
                  <a:extLst>
                    <a:ext uri="{9D8B030D-6E8A-4147-A177-3AD203B41FA5}">
                      <a16:colId xmlns:a16="http://schemas.microsoft.com/office/drawing/2014/main" val="273305174"/>
                    </a:ext>
                  </a:extLst>
                </a:gridCol>
              </a:tblGrid>
              <a:tr h="278130">
                <a:tc>
                  <a:txBody>
                    <a:bodyPr/>
                    <a:lstStyle/>
                    <a:p>
                      <a:pPr algn="ctr"/>
                      <a:r>
                        <a:rPr lang="en-US" sz="1400" dirty="0" smtClean="0"/>
                        <a:t>GL General</a:t>
                      </a:r>
                      <a:endParaRPr lang="en-US" sz="1400" dirty="0"/>
                    </a:p>
                  </a:txBody>
                  <a:tcPr marL="68580" marR="68580" marT="34290" marB="34290"/>
                </a:tc>
                <a:extLst>
                  <a:ext uri="{0D108BD9-81ED-4DB2-BD59-A6C34878D82A}">
                    <a16:rowId xmlns:a16="http://schemas.microsoft.com/office/drawing/2014/main" val="592015491"/>
                  </a:ext>
                </a:extLst>
              </a:tr>
              <a:tr h="278130">
                <a:tc>
                  <a:txBody>
                    <a:bodyPr/>
                    <a:lstStyle/>
                    <a:p>
                      <a:r>
                        <a:rPr lang="en-US" sz="1400" dirty="0" smtClean="0"/>
                        <a:t>GL Funds</a:t>
                      </a:r>
                      <a:r>
                        <a:rPr lang="en-US" sz="1400" baseline="0" dirty="0" smtClean="0"/>
                        <a:t> Available</a:t>
                      </a:r>
                      <a:endParaRPr lang="en-US" sz="1400" dirty="0"/>
                    </a:p>
                  </a:txBody>
                  <a:tcPr marL="68580" marR="68580" marT="34290" marB="34290"/>
                </a:tc>
                <a:extLst>
                  <a:ext uri="{0D108BD9-81ED-4DB2-BD59-A6C34878D82A}">
                    <a16:rowId xmlns:a16="http://schemas.microsoft.com/office/drawing/2014/main" val="2757358488"/>
                  </a:ext>
                </a:extLst>
              </a:tr>
              <a:tr h="274320">
                <a:tc>
                  <a:txBody>
                    <a:bodyPr/>
                    <a:lstStyle/>
                    <a:p>
                      <a:r>
                        <a:rPr lang="en-US" sz="1400" dirty="0" smtClean="0"/>
                        <a:t>Income Statement by Org Level</a:t>
                      </a:r>
                      <a:endParaRPr lang="en-US" sz="1400" dirty="0"/>
                    </a:p>
                  </a:txBody>
                  <a:tcPr marL="68580" marR="68580" marT="34290" marB="34290"/>
                </a:tc>
                <a:extLst>
                  <a:ext uri="{0D108BD9-81ED-4DB2-BD59-A6C34878D82A}">
                    <a16:rowId xmlns:a16="http://schemas.microsoft.com/office/drawing/2014/main" val="2492154687"/>
                  </a:ext>
                </a:extLst>
              </a:tr>
              <a:tr h="480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Monthly Income Statement by Org Level</a:t>
                      </a:r>
                    </a:p>
                  </a:txBody>
                  <a:tcPr marL="68580" marR="68580" marT="34290" marB="34290"/>
                </a:tc>
                <a:extLst>
                  <a:ext uri="{0D108BD9-81ED-4DB2-BD59-A6C34878D82A}">
                    <a16:rowId xmlns:a16="http://schemas.microsoft.com/office/drawing/2014/main" val="3917548733"/>
                  </a:ext>
                </a:extLst>
              </a:tr>
              <a:tr h="278130">
                <a:tc>
                  <a:txBody>
                    <a:bodyPr/>
                    <a:lstStyle/>
                    <a:p>
                      <a:r>
                        <a:rPr lang="en-US" sz="1400" dirty="0" smtClean="0"/>
                        <a:t>Transaction Export</a:t>
                      </a:r>
                      <a:endParaRPr lang="en-US" sz="1400" dirty="0"/>
                    </a:p>
                  </a:txBody>
                  <a:tcPr marL="68580" marR="68580" marT="34290" marB="34290"/>
                </a:tc>
                <a:extLst>
                  <a:ext uri="{0D108BD9-81ED-4DB2-BD59-A6C34878D82A}">
                    <a16:rowId xmlns:a16="http://schemas.microsoft.com/office/drawing/2014/main" val="3160837312"/>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Cost Center Lookup</a:t>
                      </a:r>
                    </a:p>
                  </a:txBody>
                  <a:tcPr marL="68580" marR="68580" marT="34290" marB="34290"/>
                </a:tc>
                <a:extLst>
                  <a:ext uri="{0D108BD9-81ED-4DB2-BD59-A6C34878D82A}">
                    <a16:rowId xmlns:a16="http://schemas.microsoft.com/office/drawing/2014/main" val="864862980"/>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Object Lookup</a:t>
                      </a:r>
                    </a:p>
                  </a:txBody>
                  <a:tcPr marL="68580" marR="68580" marT="34290" marB="34290"/>
                </a:tc>
                <a:extLst>
                  <a:ext uri="{0D108BD9-81ED-4DB2-BD59-A6C34878D82A}">
                    <a16:rowId xmlns:a16="http://schemas.microsoft.com/office/drawing/2014/main" val="3133513444"/>
                  </a:ext>
                </a:extLst>
              </a:tr>
              <a:tr h="278130">
                <a:tc>
                  <a:txBody>
                    <a:bodyPr/>
                    <a:lstStyle/>
                    <a:p>
                      <a:r>
                        <a:rPr lang="en-US" sz="1400" dirty="0" smtClean="0"/>
                        <a:t>Conversion Lookup</a:t>
                      </a:r>
                      <a:endParaRPr lang="en-US" sz="1400" dirty="0"/>
                    </a:p>
                  </a:txBody>
                  <a:tcPr marL="68580" marR="68580" marT="34290" marB="34290"/>
                </a:tc>
                <a:extLst>
                  <a:ext uri="{0D108BD9-81ED-4DB2-BD59-A6C34878D82A}">
                    <a16:rowId xmlns:a16="http://schemas.microsoft.com/office/drawing/2014/main" val="491719529"/>
                  </a:ext>
                </a:extLst>
              </a:tr>
              <a:tr h="278130">
                <a:tc>
                  <a:txBody>
                    <a:bodyPr/>
                    <a:lstStyle/>
                    <a:p>
                      <a:r>
                        <a:rPr lang="en-US" sz="1400" dirty="0" smtClean="0"/>
                        <a:t>Reports</a:t>
                      </a:r>
                      <a:endParaRPr lang="en-US" sz="1400" dirty="0"/>
                    </a:p>
                  </a:txBody>
                  <a:tcPr marL="68580" marR="68580" marT="34290" marB="34290"/>
                </a:tc>
                <a:extLst>
                  <a:ext uri="{0D108BD9-81ED-4DB2-BD59-A6C34878D82A}">
                    <a16:rowId xmlns:a16="http://schemas.microsoft.com/office/drawing/2014/main" val="506967874"/>
                  </a:ext>
                </a:extLst>
              </a:tr>
            </a:tbl>
          </a:graphicData>
        </a:graphic>
      </p:graphicFrame>
      <p:graphicFrame>
        <p:nvGraphicFramePr>
          <p:cNvPr id="8" name="Table 7"/>
          <p:cNvGraphicFramePr>
            <a:graphicFrameLocks noGrp="1"/>
          </p:cNvGraphicFramePr>
          <p:nvPr>
            <p:extLst/>
          </p:nvPr>
        </p:nvGraphicFramePr>
        <p:xfrm>
          <a:off x="6061748" y="1924787"/>
          <a:ext cx="2728568" cy="1623060"/>
        </p:xfrm>
        <a:graphic>
          <a:graphicData uri="http://schemas.openxmlformats.org/drawingml/2006/table">
            <a:tbl>
              <a:tblPr firstRow="1" bandRow="1">
                <a:tableStyleId>{5C22544A-7EE6-4342-B048-85BDC9FD1C3A}</a:tableStyleId>
              </a:tblPr>
              <a:tblGrid>
                <a:gridCol w="2728568">
                  <a:extLst>
                    <a:ext uri="{9D8B030D-6E8A-4147-A177-3AD203B41FA5}">
                      <a16:colId xmlns:a16="http://schemas.microsoft.com/office/drawing/2014/main" val="872463600"/>
                    </a:ext>
                  </a:extLst>
                </a:gridCol>
              </a:tblGrid>
              <a:tr h="278130">
                <a:tc>
                  <a:txBody>
                    <a:bodyPr/>
                    <a:lstStyle/>
                    <a:p>
                      <a:pPr algn="ctr"/>
                      <a:r>
                        <a:rPr lang="en-US" sz="1400" dirty="0" smtClean="0"/>
                        <a:t>Grants General</a:t>
                      </a:r>
                      <a:endParaRPr lang="en-US" sz="1400" dirty="0"/>
                    </a:p>
                  </a:txBody>
                  <a:tcPr marL="68580" marR="68580" marT="34290" marB="34290"/>
                </a:tc>
                <a:extLst>
                  <a:ext uri="{0D108BD9-81ED-4DB2-BD59-A6C34878D82A}">
                    <a16:rowId xmlns:a16="http://schemas.microsoft.com/office/drawing/2014/main" val="1784701168"/>
                  </a:ext>
                </a:extLst>
              </a:tr>
              <a:tr h="278130">
                <a:tc>
                  <a:txBody>
                    <a:bodyPr/>
                    <a:lstStyle/>
                    <a:p>
                      <a:r>
                        <a:rPr lang="en-US" sz="1400" dirty="0" smtClean="0"/>
                        <a:t>Grants Funds Available</a:t>
                      </a:r>
                      <a:endParaRPr lang="en-US" sz="1400" dirty="0"/>
                    </a:p>
                  </a:txBody>
                  <a:tcPr marL="68580" marR="68580" marT="34290" marB="34290"/>
                </a:tc>
                <a:extLst>
                  <a:ext uri="{0D108BD9-81ED-4DB2-BD59-A6C34878D82A}">
                    <a16:rowId xmlns:a16="http://schemas.microsoft.com/office/drawing/2014/main" val="890820216"/>
                  </a:ext>
                </a:extLst>
              </a:tr>
              <a:tr h="278130">
                <a:tc>
                  <a:txBody>
                    <a:bodyPr/>
                    <a:lstStyle/>
                    <a:p>
                      <a:r>
                        <a:rPr lang="en-US" sz="1400" dirty="0" smtClean="0"/>
                        <a:t>Summary Reports</a:t>
                      </a:r>
                      <a:endParaRPr lang="en-US" sz="1400" dirty="0"/>
                    </a:p>
                  </a:txBody>
                  <a:tcPr marL="68580" marR="68580" marT="34290" marB="34290"/>
                </a:tc>
                <a:extLst>
                  <a:ext uri="{0D108BD9-81ED-4DB2-BD59-A6C34878D82A}">
                    <a16:rowId xmlns:a16="http://schemas.microsoft.com/office/drawing/2014/main" val="1336346910"/>
                  </a:ext>
                </a:extLst>
              </a:tr>
              <a:tr h="480060">
                <a:tc>
                  <a:txBody>
                    <a:bodyPr/>
                    <a:lstStyle/>
                    <a:p>
                      <a:r>
                        <a:rPr lang="en-US" sz="1400" dirty="0" smtClean="0"/>
                        <a:t>Expenditure Inquiry (Transaction Export)</a:t>
                      </a:r>
                      <a:endParaRPr lang="en-US" sz="1400" dirty="0"/>
                    </a:p>
                  </a:txBody>
                  <a:tcPr marL="68580" marR="68580" marT="34290" marB="34290"/>
                </a:tc>
                <a:extLst>
                  <a:ext uri="{0D108BD9-81ED-4DB2-BD59-A6C34878D82A}">
                    <a16:rowId xmlns:a16="http://schemas.microsoft.com/office/drawing/2014/main" val="3862798593"/>
                  </a:ext>
                </a:extLst>
              </a:tr>
              <a:tr h="278130">
                <a:tc>
                  <a:txBody>
                    <a:bodyPr/>
                    <a:lstStyle/>
                    <a:p>
                      <a:r>
                        <a:rPr lang="en-US" sz="1400" dirty="0" smtClean="0"/>
                        <a:t>Reports</a:t>
                      </a:r>
                      <a:endParaRPr lang="en-US" sz="1400" dirty="0"/>
                    </a:p>
                  </a:txBody>
                  <a:tcPr marL="68580" marR="68580" marT="34290" marB="34290"/>
                </a:tc>
                <a:extLst>
                  <a:ext uri="{0D108BD9-81ED-4DB2-BD59-A6C34878D82A}">
                    <a16:rowId xmlns:a16="http://schemas.microsoft.com/office/drawing/2014/main" val="2739357604"/>
                  </a:ext>
                </a:extLst>
              </a:tr>
            </a:tbl>
          </a:graphicData>
        </a:graphic>
      </p:graphicFrame>
      <p:sp>
        <p:nvSpPr>
          <p:cNvPr id="3" name="TextBox 2"/>
          <p:cNvSpPr txBox="1"/>
          <p:nvPr/>
        </p:nvSpPr>
        <p:spPr>
          <a:xfrm>
            <a:off x="452543" y="1620807"/>
            <a:ext cx="2389909" cy="300082"/>
          </a:xfrm>
          <a:prstGeom prst="rect">
            <a:avLst/>
          </a:prstGeom>
          <a:noFill/>
        </p:spPr>
        <p:txBody>
          <a:bodyPr wrap="square" rtlCol="0">
            <a:spAutoFit/>
          </a:bodyPr>
          <a:lstStyle/>
          <a:p>
            <a:r>
              <a:rPr lang="en-US" sz="1350" i="1" dirty="0"/>
              <a:t>Available to all Faculty &amp; Staff</a:t>
            </a:r>
          </a:p>
        </p:txBody>
      </p:sp>
      <p:sp>
        <p:nvSpPr>
          <p:cNvPr id="7" name="TextBox 6"/>
          <p:cNvSpPr txBox="1"/>
          <p:nvPr/>
        </p:nvSpPr>
        <p:spPr>
          <a:xfrm>
            <a:off x="4268248" y="1586929"/>
            <a:ext cx="4030256" cy="300082"/>
          </a:xfrm>
          <a:prstGeom prst="rect">
            <a:avLst/>
          </a:prstGeom>
          <a:noFill/>
        </p:spPr>
        <p:txBody>
          <a:bodyPr wrap="square" rtlCol="0">
            <a:spAutoFit/>
          </a:bodyPr>
          <a:lstStyle/>
          <a:p>
            <a:r>
              <a:rPr lang="en-US" sz="1350" i="1" dirty="0"/>
              <a:t>Access determined by Planning Unit CFAO</a:t>
            </a:r>
          </a:p>
        </p:txBody>
      </p:sp>
      <p:sp>
        <p:nvSpPr>
          <p:cNvPr id="9" name="TextBox 8"/>
          <p:cNvSpPr txBox="1"/>
          <p:nvPr/>
        </p:nvSpPr>
        <p:spPr>
          <a:xfrm>
            <a:off x="379294" y="5263773"/>
            <a:ext cx="4030256" cy="300082"/>
          </a:xfrm>
          <a:prstGeom prst="rect">
            <a:avLst/>
          </a:prstGeom>
          <a:noFill/>
        </p:spPr>
        <p:txBody>
          <a:bodyPr wrap="square" rtlCol="0">
            <a:spAutoFit/>
          </a:bodyPr>
          <a:lstStyle/>
          <a:p>
            <a:r>
              <a:rPr lang="en-US" sz="1350" i="1" dirty="0" smtClean="0"/>
              <a:t>*Currently available. Others will be available on 12/12</a:t>
            </a:r>
            <a:endParaRPr lang="en-US" sz="1350" i="1" dirty="0"/>
          </a:p>
        </p:txBody>
      </p:sp>
    </p:spTree>
    <p:extLst>
      <p:ext uri="{BB962C8B-B14F-4D97-AF65-F5344CB8AC3E}">
        <p14:creationId xmlns:p14="http://schemas.microsoft.com/office/powerpoint/2010/main" val="17972980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365126"/>
            <a:ext cx="7886700" cy="987813"/>
          </a:xfrm>
        </p:spPr>
        <p:txBody>
          <a:bodyPr>
            <a:normAutofit/>
          </a:bodyPr>
          <a:lstStyle/>
          <a:p>
            <a:r>
              <a:rPr lang="en-US" dirty="0" smtClean="0"/>
              <a:t>Systems available during cutover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54292692"/>
              </p:ext>
            </p:extLst>
          </p:nvPr>
        </p:nvGraphicFramePr>
        <p:xfrm>
          <a:off x="553344" y="1222307"/>
          <a:ext cx="8170778" cy="4755126"/>
        </p:xfrm>
        <a:graphic>
          <a:graphicData uri="http://schemas.openxmlformats.org/drawingml/2006/table">
            <a:tbl>
              <a:tblPr firstRow="1" firstCol="1" bandRow="1">
                <a:tableStyleId>{5940675A-B579-460E-94D1-54222C63F5DA}</a:tableStyleId>
              </a:tblPr>
              <a:tblGrid>
                <a:gridCol w="2469170">
                  <a:extLst>
                    <a:ext uri="{9D8B030D-6E8A-4147-A177-3AD203B41FA5}">
                      <a16:colId xmlns:a16="http://schemas.microsoft.com/office/drawing/2014/main" val="1871209180"/>
                    </a:ext>
                  </a:extLst>
                </a:gridCol>
                <a:gridCol w="1305188">
                  <a:extLst>
                    <a:ext uri="{9D8B030D-6E8A-4147-A177-3AD203B41FA5}">
                      <a16:colId xmlns:a16="http://schemas.microsoft.com/office/drawing/2014/main" val="3439464461"/>
                    </a:ext>
                  </a:extLst>
                </a:gridCol>
                <a:gridCol w="4396420">
                  <a:extLst>
                    <a:ext uri="{9D8B030D-6E8A-4147-A177-3AD203B41FA5}">
                      <a16:colId xmlns:a16="http://schemas.microsoft.com/office/drawing/2014/main" val="2557074869"/>
                    </a:ext>
                  </a:extLst>
                </a:gridCol>
              </a:tblGrid>
              <a:tr h="496835">
                <a:tc>
                  <a:txBody>
                    <a:bodyPr/>
                    <a:lstStyle/>
                    <a:p>
                      <a:pPr marL="0" marR="0" algn="ctr">
                        <a:spcBef>
                          <a:spcPts val="0"/>
                        </a:spcBef>
                        <a:spcAft>
                          <a:spcPts val="0"/>
                        </a:spcAft>
                      </a:pPr>
                      <a:r>
                        <a:rPr lang="en-US" sz="1400" b="1" kern="100" dirty="0">
                          <a:solidFill>
                            <a:schemeClr val="bg1"/>
                          </a:solidFill>
                          <a:effectLst/>
                        </a:rPr>
                        <a:t>System</a:t>
                      </a:r>
                      <a:endParaRPr lang="en-US"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694E"/>
                    </a:solidFill>
                  </a:tcPr>
                </a:tc>
                <a:tc>
                  <a:txBody>
                    <a:bodyPr/>
                    <a:lstStyle/>
                    <a:p>
                      <a:pPr marL="0" marR="0" algn="ctr">
                        <a:spcBef>
                          <a:spcPts val="0"/>
                        </a:spcBef>
                        <a:spcAft>
                          <a:spcPts val="0"/>
                        </a:spcAft>
                      </a:pPr>
                      <a:r>
                        <a:rPr lang="en-US" sz="1400" b="1" kern="100" dirty="0">
                          <a:solidFill>
                            <a:schemeClr val="bg1"/>
                          </a:solidFill>
                          <a:effectLst/>
                        </a:rPr>
                        <a:t>Available During Cutover</a:t>
                      </a:r>
                      <a:endParaRPr lang="en-US"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694E"/>
                    </a:solidFill>
                  </a:tcPr>
                </a:tc>
                <a:tc>
                  <a:txBody>
                    <a:bodyPr/>
                    <a:lstStyle/>
                    <a:p>
                      <a:pPr marL="0" marR="0" algn="ctr">
                        <a:spcBef>
                          <a:spcPts val="0"/>
                        </a:spcBef>
                        <a:spcAft>
                          <a:spcPts val="0"/>
                        </a:spcAft>
                      </a:pPr>
                      <a:r>
                        <a:rPr lang="en-US" sz="1400" b="1" kern="100" dirty="0">
                          <a:solidFill>
                            <a:schemeClr val="bg1"/>
                          </a:solidFill>
                          <a:effectLst/>
                        </a:rPr>
                        <a:t>Notes</a:t>
                      </a:r>
                      <a:endParaRPr lang="en-US"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694E"/>
                    </a:solidFill>
                  </a:tcPr>
                </a:tc>
                <a:extLst>
                  <a:ext uri="{0D108BD9-81ED-4DB2-BD59-A6C34878D82A}">
                    <a16:rowId xmlns:a16="http://schemas.microsoft.com/office/drawing/2014/main" val="3551106744"/>
                  </a:ext>
                </a:extLst>
              </a:tr>
              <a:tr h="464749">
                <a:tc>
                  <a:txBody>
                    <a:bodyPr/>
                    <a:lstStyle/>
                    <a:p>
                      <a:pPr marL="0" marR="0">
                        <a:spcBef>
                          <a:spcPts val="0"/>
                        </a:spcBef>
                        <a:spcAft>
                          <a:spcPts val="0"/>
                        </a:spcAft>
                      </a:pPr>
                      <a:r>
                        <a:rPr lang="en-US" sz="1200" kern="100" dirty="0" err="1">
                          <a:effectLst/>
                        </a:rPr>
                        <a:t>CashNet</a:t>
                      </a:r>
                      <a:endPar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err="1">
                          <a:effectLst/>
                        </a:rPr>
                        <a:t>CashNet</a:t>
                      </a:r>
                      <a:r>
                        <a:rPr lang="en-US" sz="1200" kern="100" dirty="0">
                          <a:effectLst/>
                        </a:rPr>
                        <a:t> </a:t>
                      </a:r>
                      <a:r>
                        <a:rPr lang="en-US" sz="1200" kern="100" dirty="0" smtClean="0">
                          <a:effectLst/>
                        </a:rPr>
                        <a:t>available using new COA</a:t>
                      </a:r>
                      <a:endPar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2347004"/>
                  </a:ext>
                </a:extLst>
              </a:tr>
              <a:tr h="259804">
                <a:tc>
                  <a:txBody>
                    <a:bodyPr/>
                    <a:lstStyle/>
                    <a:p>
                      <a:pPr marL="0" marR="0">
                        <a:spcBef>
                          <a:spcPts val="0"/>
                        </a:spcBef>
                        <a:spcAft>
                          <a:spcPts val="0"/>
                        </a:spcAft>
                      </a:pPr>
                      <a:r>
                        <a:rPr lang="en-US" sz="1200" kern="100" dirty="0">
                          <a:effectLst/>
                        </a:rPr>
                        <a:t>Financial Aid Online System (FAOS)</a:t>
                      </a:r>
                      <a:endPar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marR="0" indent="-171450" algn="l">
                        <a:spcBef>
                          <a:spcPts val="0"/>
                        </a:spcBef>
                        <a:spcAft>
                          <a:spcPts val="600"/>
                        </a:spcAft>
                      </a:pPr>
                      <a:r>
                        <a:rPr lang="en-US" sz="1200" kern="100">
                          <a:effectLst/>
                        </a:rPr>
                        <a:t> </a:t>
                      </a:r>
                      <a:endParaRPr lang="en-US" sz="1400" i="1" kern="10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6459503"/>
                  </a:ext>
                </a:extLst>
              </a:tr>
              <a:tr h="235998">
                <a:tc>
                  <a:txBody>
                    <a:bodyPr/>
                    <a:lstStyle/>
                    <a:p>
                      <a:pPr marL="0" marR="0">
                        <a:spcBef>
                          <a:spcPts val="0"/>
                        </a:spcBef>
                        <a:spcAft>
                          <a:spcPts val="0"/>
                        </a:spcAft>
                      </a:pPr>
                      <a:r>
                        <a:rPr lang="en-US" sz="1200" kern="100">
                          <a:effectLst/>
                        </a:rPr>
                        <a:t>Financial Approvers (FARM)</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rPr>
                        <a:t> </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3907736"/>
                  </a:ext>
                </a:extLst>
              </a:tr>
              <a:tr h="471994">
                <a:tc>
                  <a:txBody>
                    <a:bodyPr/>
                    <a:lstStyle/>
                    <a:p>
                      <a:pPr marL="0" marR="0">
                        <a:spcBef>
                          <a:spcPts val="0"/>
                        </a:spcBef>
                        <a:spcAft>
                          <a:spcPts val="0"/>
                        </a:spcAft>
                      </a:pPr>
                      <a:r>
                        <a:rPr lang="en-US" sz="1200" kern="100">
                          <a:effectLst/>
                        </a:rPr>
                        <a:t>FMS Reports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rPr>
                        <a:t>November FMS reports will be the last iteration and </a:t>
                      </a:r>
                      <a:r>
                        <a:rPr lang="en-US" sz="1200" kern="100" dirty="0" smtClean="0">
                          <a:effectLst/>
                        </a:rPr>
                        <a:t>are </a:t>
                      </a:r>
                      <a:r>
                        <a:rPr lang="en-US" sz="1200" kern="100" dirty="0">
                          <a:effectLst/>
                        </a:rPr>
                        <a:t>available </a:t>
                      </a:r>
                      <a:r>
                        <a:rPr lang="en-US" sz="1200" kern="100" dirty="0" smtClean="0">
                          <a:effectLst/>
                        </a:rPr>
                        <a:t>as</a:t>
                      </a:r>
                      <a:r>
                        <a:rPr lang="en-US" sz="1200" kern="100" baseline="0" dirty="0" smtClean="0">
                          <a:effectLst/>
                        </a:rPr>
                        <a:t> of</a:t>
                      </a:r>
                      <a:r>
                        <a:rPr lang="en-US" sz="1200" kern="100" dirty="0" smtClean="0">
                          <a:effectLst/>
                        </a:rPr>
                        <a:t> </a:t>
                      </a:r>
                      <a:r>
                        <a:rPr lang="en-US" sz="1200" kern="100" dirty="0">
                          <a:effectLst/>
                        </a:rPr>
                        <a:t>12/4.  FMS Reports will be retired on 3/31/2018.</a:t>
                      </a:r>
                      <a:endPar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8079264"/>
                  </a:ext>
                </a:extLst>
              </a:tr>
              <a:tr h="312482">
                <a:tc>
                  <a:txBody>
                    <a:bodyPr/>
                    <a:lstStyle/>
                    <a:p>
                      <a:pPr marL="0" marR="0">
                        <a:spcBef>
                          <a:spcPts val="0"/>
                        </a:spcBef>
                        <a:spcAft>
                          <a:spcPts val="0"/>
                        </a:spcAft>
                      </a:pPr>
                      <a:r>
                        <a:rPr lang="en-US" sz="1200" kern="100">
                          <a:effectLst/>
                        </a:rPr>
                        <a:t>Mail Barcode</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rPr>
                        <a:t>Available </a:t>
                      </a:r>
                      <a:r>
                        <a:rPr lang="en-US" sz="1200" kern="100" dirty="0" smtClean="0">
                          <a:effectLst/>
                        </a:rPr>
                        <a:t>using new COA</a:t>
                      </a:r>
                      <a:endPar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3603046"/>
                  </a:ext>
                </a:extLst>
              </a:tr>
              <a:tr h="471994">
                <a:tc>
                  <a:txBody>
                    <a:bodyPr/>
                    <a:lstStyle/>
                    <a:p>
                      <a:pPr marL="0" marR="0">
                        <a:spcBef>
                          <a:spcPts val="0"/>
                        </a:spcBef>
                        <a:spcAft>
                          <a:spcPts val="0"/>
                        </a:spcAft>
                      </a:pPr>
                      <a:r>
                        <a:rPr lang="en-US" sz="1200" kern="100">
                          <a:effectLst/>
                        </a:rPr>
                        <a:t>Oracle Business Intelligence (OBI) for Finance &amp; HR</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smtClean="0">
                          <a:effectLst/>
                        </a:rPr>
                        <a:t>Available using new COA</a:t>
                      </a:r>
                      <a:endPar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9579700"/>
                  </a:ext>
                </a:extLst>
              </a:tr>
              <a:tr h="235998">
                <a:tc>
                  <a:txBody>
                    <a:bodyPr/>
                    <a:lstStyle/>
                    <a:p>
                      <a:pPr marL="0" marR="0">
                        <a:spcBef>
                          <a:spcPts val="0"/>
                        </a:spcBef>
                        <a:spcAft>
                          <a:spcPts val="0"/>
                        </a:spcAft>
                      </a:pPr>
                      <a:r>
                        <a:rPr lang="en-US" sz="1200" kern="100">
                          <a:effectLst/>
                        </a:rPr>
                        <a:t>PACE</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rPr>
                        <a:t> </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1621109"/>
                  </a:ext>
                </a:extLst>
              </a:tr>
              <a:tr h="235998">
                <a:tc>
                  <a:txBody>
                    <a:bodyPr/>
                    <a:lstStyle/>
                    <a:p>
                      <a:pPr marL="0" marR="0">
                        <a:spcBef>
                          <a:spcPts val="0"/>
                        </a:spcBef>
                        <a:spcAft>
                          <a:spcPts val="0"/>
                        </a:spcAft>
                      </a:pPr>
                      <a:r>
                        <a:rPr lang="en-US" sz="1200" kern="100">
                          <a:effectLst/>
                        </a:rPr>
                        <a:t>PeopleAdmin</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err="1">
                          <a:effectLst/>
                        </a:rPr>
                        <a:t>PeopleAdmin</a:t>
                      </a:r>
                      <a:r>
                        <a:rPr lang="en-US" sz="1200" kern="100" dirty="0">
                          <a:effectLst/>
                        </a:rPr>
                        <a:t> will be </a:t>
                      </a:r>
                      <a:r>
                        <a:rPr lang="en-US" sz="1200" kern="100" dirty="0" smtClean="0">
                          <a:effectLst/>
                        </a:rPr>
                        <a:t>available</a:t>
                      </a:r>
                    </a:p>
                    <a:p>
                      <a:pPr marL="0" marR="0">
                        <a:spcBef>
                          <a:spcPts val="0"/>
                        </a:spcBef>
                        <a:spcAft>
                          <a:spcPts val="0"/>
                        </a:spcAft>
                      </a:pPr>
                      <a:r>
                        <a:rPr lang="en-US" sz="1200" kern="100" dirty="0" smtClean="0">
                          <a:effectLst/>
                        </a:rPr>
                        <a:t>New </a:t>
                      </a:r>
                      <a:r>
                        <a:rPr lang="en-US" sz="1200" kern="100" dirty="0">
                          <a:effectLst/>
                        </a:rPr>
                        <a:t>orgs will be loaded during </a:t>
                      </a:r>
                      <a:r>
                        <a:rPr lang="en-US" sz="1200" kern="100" dirty="0" smtClean="0">
                          <a:effectLst/>
                        </a:rPr>
                        <a:t>cutover</a:t>
                      </a:r>
                      <a:endPar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4783665"/>
                  </a:ext>
                </a:extLst>
              </a:tr>
              <a:tr h="235998">
                <a:tc>
                  <a:txBody>
                    <a:bodyPr/>
                    <a:lstStyle/>
                    <a:p>
                      <a:pPr marL="0" marR="0">
                        <a:spcBef>
                          <a:spcPts val="0"/>
                        </a:spcBef>
                        <a:spcAft>
                          <a:spcPts val="0"/>
                        </a:spcAft>
                      </a:pPr>
                      <a:r>
                        <a:rPr lang="en-US" sz="1200" kern="100">
                          <a:effectLst/>
                        </a:rPr>
                        <a:t>PeopleSoft</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rPr>
                        <a:t>PeopleSoft will experience an outage the weekend of </a:t>
                      </a:r>
                      <a:r>
                        <a:rPr lang="en-US" sz="1200" kern="100" dirty="0" smtClean="0">
                          <a:effectLst/>
                        </a:rPr>
                        <a:t>12/8</a:t>
                      </a:r>
                      <a:endPar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9468619"/>
                  </a:ext>
                </a:extLst>
              </a:tr>
              <a:tr h="471994">
                <a:tc>
                  <a:txBody>
                    <a:bodyPr/>
                    <a:lstStyle/>
                    <a:p>
                      <a:pPr marL="0" marR="0">
                        <a:spcBef>
                          <a:spcPts val="0"/>
                        </a:spcBef>
                        <a:spcAft>
                          <a:spcPts val="0"/>
                        </a:spcAft>
                      </a:pPr>
                      <a:r>
                        <a:rPr lang="en-US" sz="1200" kern="100">
                          <a:effectLst/>
                        </a:rPr>
                        <a:t>Scholarship Management System (SMS)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rPr>
                        <a:t> </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015790"/>
                  </a:ext>
                </a:extLst>
              </a:tr>
              <a:tr h="707991">
                <a:tc>
                  <a:txBody>
                    <a:bodyPr/>
                    <a:lstStyle/>
                    <a:p>
                      <a:pPr marL="0" marR="0">
                        <a:spcBef>
                          <a:spcPts val="0"/>
                        </a:spcBef>
                        <a:spcAft>
                          <a:spcPts val="0"/>
                        </a:spcAft>
                      </a:pPr>
                      <a:r>
                        <a:rPr lang="en-US" sz="1200" kern="100">
                          <a:effectLst/>
                        </a:rPr>
                        <a:t>WorkForce</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kern="100">
                          <a:effectLst/>
                        </a:rPr>
                        <a:t>Yes</a:t>
                      </a:r>
                      <a:endParaRPr lang="en-US" sz="14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rPr>
                        <a:t>Online time entry and approval will be available until 7:30 AM on 12/13.  The system will be locked for processing on 12/13, and kept locked for conversion through 12/14. </a:t>
                      </a:r>
                      <a:r>
                        <a:rPr lang="en-US" sz="1200" kern="100" dirty="0" err="1">
                          <a:effectLst/>
                        </a:rPr>
                        <a:t>Timeclocks</a:t>
                      </a:r>
                      <a:r>
                        <a:rPr lang="en-US" sz="1200" kern="100" dirty="0">
                          <a:effectLst/>
                        </a:rPr>
                        <a:t>  will remain operational.</a:t>
                      </a:r>
                      <a:endParaRPr lang="en-US"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8094662"/>
                  </a:ext>
                </a:extLst>
              </a:tr>
            </a:tbl>
          </a:graphicData>
        </a:graphic>
      </p:graphicFrame>
    </p:spTree>
    <p:extLst>
      <p:ext uri="{BB962C8B-B14F-4D97-AF65-F5344CB8AC3E}">
        <p14:creationId xmlns:p14="http://schemas.microsoft.com/office/powerpoint/2010/main" val="13802558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215834"/>
            <a:ext cx="7886700" cy="987813"/>
          </a:xfrm>
        </p:spPr>
        <p:txBody>
          <a:bodyPr>
            <a:normAutofit/>
          </a:bodyPr>
          <a:lstStyle/>
          <a:p>
            <a:r>
              <a:rPr lang="en-US" dirty="0" smtClean="0"/>
              <a:t>Systems unavailable during cutover</a:t>
            </a:r>
            <a:endParaRPr lang="en-US" dirty="0"/>
          </a:p>
        </p:txBody>
      </p:sp>
      <p:graphicFrame>
        <p:nvGraphicFramePr>
          <p:cNvPr id="4" name="Table 3"/>
          <p:cNvGraphicFramePr>
            <a:graphicFrameLocks noGrp="1"/>
          </p:cNvGraphicFramePr>
          <p:nvPr>
            <p:extLst/>
          </p:nvPr>
        </p:nvGraphicFramePr>
        <p:xfrm>
          <a:off x="447869" y="1017038"/>
          <a:ext cx="8490858" cy="4796653"/>
        </p:xfrm>
        <a:graphic>
          <a:graphicData uri="http://schemas.openxmlformats.org/drawingml/2006/table">
            <a:tbl>
              <a:tblPr firstRow="1" firstCol="1" bandRow="1">
                <a:tableStyleId>{5940675A-B579-460E-94D1-54222C63F5DA}</a:tableStyleId>
              </a:tblPr>
              <a:tblGrid>
                <a:gridCol w="2434683">
                  <a:extLst>
                    <a:ext uri="{9D8B030D-6E8A-4147-A177-3AD203B41FA5}">
                      <a16:colId xmlns:a16="http://schemas.microsoft.com/office/drawing/2014/main" val="349476569"/>
                    </a:ext>
                  </a:extLst>
                </a:gridCol>
                <a:gridCol w="1386353">
                  <a:extLst>
                    <a:ext uri="{9D8B030D-6E8A-4147-A177-3AD203B41FA5}">
                      <a16:colId xmlns:a16="http://schemas.microsoft.com/office/drawing/2014/main" val="804913348"/>
                    </a:ext>
                  </a:extLst>
                </a:gridCol>
                <a:gridCol w="4669822">
                  <a:extLst>
                    <a:ext uri="{9D8B030D-6E8A-4147-A177-3AD203B41FA5}">
                      <a16:colId xmlns:a16="http://schemas.microsoft.com/office/drawing/2014/main" val="933067452"/>
                    </a:ext>
                  </a:extLst>
                </a:gridCol>
              </a:tblGrid>
              <a:tr h="494521">
                <a:tc>
                  <a:txBody>
                    <a:bodyPr/>
                    <a:lstStyle/>
                    <a:p>
                      <a:pPr marL="0" marR="0" algn="ctr">
                        <a:spcBef>
                          <a:spcPts val="0"/>
                        </a:spcBef>
                        <a:spcAft>
                          <a:spcPts val="0"/>
                        </a:spcAft>
                      </a:pPr>
                      <a:r>
                        <a:rPr lang="en-US" sz="1400" b="1" kern="100" dirty="0">
                          <a:solidFill>
                            <a:schemeClr val="bg1"/>
                          </a:solidFill>
                          <a:effectLst/>
                        </a:rPr>
                        <a:t>System</a:t>
                      </a:r>
                      <a:endParaRPr lang="en-US"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rgbClr val="00694E"/>
                    </a:solidFill>
                  </a:tcPr>
                </a:tc>
                <a:tc>
                  <a:txBody>
                    <a:bodyPr/>
                    <a:lstStyle/>
                    <a:p>
                      <a:pPr marL="0" marR="0" algn="ctr">
                        <a:spcBef>
                          <a:spcPts val="0"/>
                        </a:spcBef>
                        <a:spcAft>
                          <a:spcPts val="0"/>
                        </a:spcAft>
                      </a:pPr>
                      <a:r>
                        <a:rPr lang="en-US" sz="1400" b="1" kern="100" dirty="0">
                          <a:solidFill>
                            <a:schemeClr val="bg1"/>
                          </a:solidFill>
                          <a:effectLst/>
                        </a:rPr>
                        <a:t>Unavailable to Campus starting:</a:t>
                      </a:r>
                      <a:endParaRPr lang="en-US"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rgbClr val="00694E"/>
                    </a:solidFill>
                  </a:tcPr>
                </a:tc>
                <a:tc>
                  <a:txBody>
                    <a:bodyPr/>
                    <a:lstStyle/>
                    <a:p>
                      <a:pPr marL="0" marR="0" algn="ctr">
                        <a:spcBef>
                          <a:spcPts val="0"/>
                        </a:spcBef>
                        <a:spcAft>
                          <a:spcPts val="0"/>
                        </a:spcAft>
                      </a:pPr>
                      <a:r>
                        <a:rPr lang="en-US" sz="1400" b="1" kern="100" dirty="0">
                          <a:solidFill>
                            <a:schemeClr val="bg1"/>
                          </a:solidFill>
                          <a:effectLst/>
                        </a:rPr>
                        <a:t>Notes</a:t>
                      </a:r>
                      <a:endParaRPr lang="en-US"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rgbClr val="00694E"/>
                    </a:solidFill>
                  </a:tcPr>
                </a:tc>
                <a:extLst>
                  <a:ext uri="{0D108BD9-81ED-4DB2-BD59-A6C34878D82A}">
                    <a16:rowId xmlns:a16="http://schemas.microsoft.com/office/drawing/2014/main" val="1165484871"/>
                  </a:ext>
                </a:extLst>
              </a:tr>
              <a:tr h="358290">
                <a:tc>
                  <a:txBody>
                    <a:bodyPr/>
                    <a:lstStyle/>
                    <a:p>
                      <a:pPr marL="0" marR="0">
                        <a:spcBef>
                          <a:spcPts val="0"/>
                        </a:spcBef>
                        <a:spcAft>
                          <a:spcPts val="0"/>
                        </a:spcAft>
                      </a:pPr>
                      <a:r>
                        <a:rPr lang="en-US" sz="1200" kern="100" dirty="0" err="1">
                          <a:effectLst/>
                        </a:rPr>
                        <a:t>OGA</a:t>
                      </a:r>
                      <a:r>
                        <a:rPr lang="en-US" sz="1200" kern="100" dirty="0">
                          <a:effectLst/>
                        </a:rPr>
                        <a:t> – Online Graduate Appointments</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11/21 at 8:00 AM</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System will be available again to campus on 12/12.</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1318362575"/>
                  </a:ext>
                </a:extLst>
              </a:tr>
              <a:tr h="358290">
                <a:tc>
                  <a:txBody>
                    <a:bodyPr/>
                    <a:lstStyle/>
                    <a:p>
                      <a:pPr marL="0" marR="0">
                        <a:spcBef>
                          <a:spcPts val="0"/>
                        </a:spcBef>
                        <a:spcAft>
                          <a:spcPts val="0"/>
                        </a:spcAft>
                      </a:pPr>
                      <a:r>
                        <a:rPr lang="en-US" sz="1200" b="1" kern="100">
                          <a:effectLst/>
                        </a:rPr>
                        <a:t>EMS – Employee Management System</a:t>
                      </a:r>
                      <a:endParaRPr lang="en-US" sz="12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b="1" kern="100">
                          <a:effectLst/>
                        </a:rPr>
                        <a:t>11/22 at 5:00 PM</a:t>
                      </a:r>
                      <a:endParaRPr lang="en-US" sz="12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b="1" kern="100" dirty="0">
                          <a:effectLst/>
                        </a:rPr>
                        <a:t>Custom application will be retired and replaced with </a:t>
                      </a:r>
                      <a:r>
                        <a:rPr lang="en-US" sz="1200" b="1" kern="100" dirty="0" err="1">
                          <a:effectLst/>
                        </a:rPr>
                        <a:t>ICD</a:t>
                      </a:r>
                      <a:r>
                        <a:rPr lang="en-US" sz="1200" b="1" kern="100" dirty="0">
                          <a:effectLst/>
                        </a:rPr>
                        <a:t>.</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2984028002"/>
                  </a:ext>
                </a:extLst>
              </a:tr>
              <a:tr h="226527">
                <a:tc>
                  <a:txBody>
                    <a:bodyPr/>
                    <a:lstStyle/>
                    <a:p>
                      <a:pPr marL="0" marR="0">
                        <a:spcBef>
                          <a:spcPts val="0"/>
                        </a:spcBef>
                        <a:spcAft>
                          <a:spcPts val="0"/>
                        </a:spcAft>
                      </a:pPr>
                      <a:r>
                        <a:rPr lang="en-US" sz="1200" kern="100" dirty="0" err="1">
                          <a:effectLst/>
                        </a:rPr>
                        <a:t>BobcatBUY</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11/27 at NOON</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System will be available again to campus on 12/12.</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2056961638"/>
                  </a:ext>
                </a:extLst>
              </a:tr>
              <a:tr h="226527">
                <a:tc>
                  <a:txBody>
                    <a:bodyPr/>
                    <a:lstStyle/>
                    <a:p>
                      <a:pPr marL="0" marR="0">
                        <a:spcBef>
                          <a:spcPts val="0"/>
                        </a:spcBef>
                        <a:spcAft>
                          <a:spcPts val="0"/>
                        </a:spcAft>
                      </a:pPr>
                      <a:r>
                        <a:rPr lang="en-US" sz="1200" kern="100">
                          <a:effectLst/>
                        </a:rPr>
                        <a:t>Concur</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11/27 at NOON</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System will be available again to campus on 12/12.</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747429634"/>
                  </a:ext>
                </a:extLst>
              </a:tr>
              <a:tr h="226527">
                <a:tc>
                  <a:txBody>
                    <a:bodyPr/>
                    <a:lstStyle/>
                    <a:p>
                      <a:pPr marL="0" marR="0">
                        <a:spcBef>
                          <a:spcPts val="0"/>
                        </a:spcBef>
                        <a:spcAft>
                          <a:spcPts val="0"/>
                        </a:spcAft>
                      </a:pPr>
                      <a:r>
                        <a:rPr lang="en-US" sz="1200" kern="100">
                          <a:effectLst/>
                        </a:rPr>
                        <a:t>Oracle Modules</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11/30 at 5:00 PM</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 </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4061441063"/>
                  </a:ext>
                </a:extLst>
              </a:tr>
              <a:tr h="226527">
                <a:tc>
                  <a:txBody>
                    <a:bodyPr/>
                    <a:lstStyle/>
                    <a:p>
                      <a:pPr marL="0" marR="0">
                        <a:spcBef>
                          <a:spcPts val="0"/>
                        </a:spcBef>
                        <a:spcAft>
                          <a:spcPts val="0"/>
                        </a:spcAft>
                      </a:pPr>
                      <a:r>
                        <a:rPr lang="en-US" sz="1200" kern="100">
                          <a:effectLst/>
                        </a:rPr>
                        <a:t>CHAOS</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11/30 at 5:00 PM</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Custom application will be retired as of 11/30.  </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2826355520"/>
                  </a:ext>
                </a:extLst>
              </a:tr>
              <a:tr h="679580">
                <a:tc>
                  <a:txBody>
                    <a:bodyPr/>
                    <a:lstStyle/>
                    <a:p>
                      <a:pPr marL="0" marR="0">
                        <a:spcBef>
                          <a:spcPts val="0"/>
                        </a:spcBef>
                        <a:spcAft>
                          <a:spcPts val="0"/>
                        </a:spcAft>
                      </a:pPr>
                      <a:r>
                        <a:rPr lang="en-US" sz="1200" b="1" kern="100" dirty="0">
                          <a:effectLst/>
                        </a:rPr>
                        <a:t>Cost Center Lookup</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b="1" kern="100" dirty="0">
                          <a:effectLst/>
                        </a:rPr>
                        <a:t>11/30 at 5:00 PM</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b="1" kern="100" dirty="0">
                          <a:effectLst/>
                        </a:rPr>
                        <a:t>Custom application will be retired as of 11/30.  </a:t>
                      </a:r>
                    </a:p>
                    <a:p>
                      <a:pPr marL="173990" marR="0" indent="-173990" algn="ctr">
                        <a:spcBef>
                          <a:spcPts val="0"/>
                        </a:spcBef>
                        <a:spcAft>
                          <a:spcPts val="0"/>
                        </a:spcAft>
                      </a:pPr>
                      <a:r>
                        <a:rPr lang="en-US" sz="1200" b="1" kern="100" dirty="0">
                          <a:effectLst/>
                        </a:rPr>
                        <a:t>Cost Center Lookup will be available in OBI on 11/30. Data will be refreshed as chart information is converted.</a:t>
                      </a:r>
                      <a:endParaRPr lang="en-US" sz="1200"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2651313639"/>
                  </a:ext>
                </a:extLst>
              </a:tr>
              <a:tr h="679580">
                <a:tc>
                  <a:txBody>
                    <a:bodyPr/>
                    <a:lstStyle/>
                    <a:p>
                      <a:pPr marL="0" marR="0">
                        <a:spcBef>
                          <a:spcPts val="0"/>
                        </a:spcBef>
                        <a:spcAft>
                          <a:spcPts val="0"/>
                        </a:spcAft>
                      </a:pPr>
                      <a:r>
                        <a:rPr lang="en-US" sz="1200" b="1" kern="100" dirty="0">
                          <a:effectLst/>
                        </a:rPr>
                        <a:t>Employee Directory</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b="1" kern="100" dirty="0">
                          <a:effectLst/>
                        </a:rPr>
                        <a:t>11/30 at 5:00 PM</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b="1" kern="100" dirty="0">
                          <a:effectLst/>
                        </a:rPr>
                        <a:t>Oracle Employee Directory is unavailable during cutover. </a:t>
                      </a:r>
                    </a:p>
                    <a:p>
                      <a:pPr marL="0" marR="0">
                        <a:spcBef>
                          <a:spcPts val="0"/>
                        </a:spcBef>
                        <a:spcAft>
                          <a:spcPts val="0"/>
                        </a:spcAft>
                      </a:pPr>
                      <a:r>
                        <a:rPr lang="en-US" sz="1200" b="1" kern="100" dirty="0">
                          <a:effectLst/>
                        </a:rPr>
                        <a:t>The People Search is still accessible in the top right corner of the university’s web pages.</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518032040"/>
                  </a:ext>
                </a:extLst>
              </a:tr>
              <a:tr h="625764">
                <a:tc>
                  <a:txBody>
                    <a:bodyPr/>
                    <a:lstStyle/>
                    <a:p>
                      <a:pPr marL="0" marR="0">
                        <a:spcBef>
                          <a:spcPts val="0"/>
                        </a:spcBef>
                        <a:spcAft>
                          <a:spcPts val="0"/>
                        </a:spcAft>
                      </a:pPr>
                      <a:r>
                        <a:rPr lang="en-US" sz="1200" b="1" kern="100" dirty="0">
                          <a:effectLst/>
                        </a:rPr>
                        <a:t>Employee Lookup</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b="1" kern="100">
                          <a:effectLst/>
                        </a:rPr>
                        <a:t>11/30 at 5:00 PM</a:t>
                      </a:r>
                      <a:endParaRPr lang="en-US" sz="12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b="1" kern="100" dirty="0">
                          <a:effectLst/>
                        </a:rPr>
                        <a:t>Custom application will be retired as of 11/30.  </a:t>
                      </a:r>
                    </a:p>
                    <a:p>
                      <a:pPr marL="173990" marR="0" indent="-173990" algn="ctr">
                        <a:spcBef>
                          <a:spcPts val="0"/>
                        </a:spcBef>
                        <a:spcAft>
                          <a:spcPts val="0"/>
                        </a:spcAft>
                      </a:pPr>
                      <a:r>
                        <a:rPr lang="en-US" sz="1200" b="1" kern="100" dirty="0">
                          <a:effectLst/>
                        </a:rPr>
                        <a:t>Employee Lookup will be available in OBI on 11/30. Data will be refreshed as chart information is converted.</a:t>
                      </a:r>
                      <a:endParaRPr lang="en-US" sz="1200"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527088234"/>
                  </a:ext>
                </a:extLst>
              </a:tr>
              <a:tr h="679580">
                <a:tc>
                  <a:txBody>
                    <a:bodyPr/>
                    <a:lstStyle/>
                    <a:p>
                      <a:pPr marL="0" marR="0">
                        <a:spcBef>
                          <a:spcPts val="0"/>
                        </a:spcBef>
                        <a:spcAft>
                          <a:spcPts val="0"/>
                        </a:spcAft>
                      </a:pPr>
                      <a:r>
                        <a:rPr lang="en-US" sz="1200" b="1" kern="100">
                          <a:effectLst/>
                        </a:rPr>
                        <a:t>Funds Available View</a:t>
                      </a:r>
                      <a:endParaRPr lang="en-US" sz="12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b="1" kern="100" dirty="0">
                          <a:effectLst/>
                        </a:rPr>
                        <a:t>11/30 at 5:00 PM</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b="1" kern="100" dirty="0">
                          <a:effectLst/>
                        </a:rPr>
                        <a:t>FA View will be available to view legacy accounting on 12/4.</a:t>
                      </a:r>
                    </a:p>
                    <a:p>
                      <a:pPr marL="0" marR="0">
                        <a:spcBef>
                          <a:spcPts val="0"/>
                        </a:spcBef>
                        <a:spcAft>
                          <a:spcPts val="0"/>
                        </a:spcAft>
                      </a:pPr>
                      <a:r>
                        <a:rPr lang="en-US" sz="1200" b="1" kern="100" dirty="0">
                          <a:effectLst/>
                        </a:rPr>
                        <a:t>GL and Grants Funds Available will be available in OBI on 12/12. Legacy FA View will be retired 12/12. </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801116479"/>
                  </a:ext>
                </a:extLst>
              </a:tr>
            </a:tbl>
          </a:graphicData>
        </a:graphic>
      </p:graphicFrame>
    </p:spTree>
    <p:extLst>
      <p:ext uri="{BB962C8B-B14F-4D97-AF65-F5344CB8AC3E}">
        <p14:creationId xmlns:p14="http://schemas.microsoft.com/office/powerpoint/2010/main" val="23071106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215834"/>
            <a:ext cx="7886700" cy="987813"/>
          </a:xfrm>
        </p:spPr>
        <p:txBody>
          <a:bodyPr>
            <a:normAutofit/>
          </a:bodyPr>
          <a:lstStyle/>
          <a:p>
            <a:r>
              <a:rPr lang="en-US" dirty="0" smtClean="0"/>
              <a:t>Systems unavailable during cutover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32499569"/>
              </p:ext>
            </p:extLst>
          </p:nvPr>
        </p:nvGraphicFramePr>
        <p:xfrm>
          <a:off x="419878" y="1049700"/>
          <a:ext cx="8425542" cy="4143029"/>
        </p:xfrm>
        <a:graphic>
          <a:graphicData uri="http://schemas.openxmlformats.org/drawingml/2006/table">
            <a:tbl>
              <a:tblPr firstRow="1" firstCol="1" bandRow="1">
                <a:tableStyleId>{5940675A-B579-460E-94D1-54222C63F5DA}</a:tableStyleId>
              </a:tblPr>
              <a:tblGrid>
                <a:gridCol w="2435487">
                  <a:extLst>
                    <a:ext uri="{9D8B030D-6E8A-4147-A177-3AD203B41FA5}">
                      <a16:colId xmlns:a16="http://schemas.microsoft.com/office/drawing/2014/main" val="349476569"/>
                    </a:ext>
                  </a:extLst>
                </a:gridCol>
                <a:gridCol w="1371217">
                  <a:extLst>
                    <a:ext uri="{9D8B030D-6E8A-4147-A177-3AD203B41FA5}">
                      <a16:colId xmlns:a16="http://schemas.microsoft.com/office/drawing/2014/main" val="804913348"/>
                    </a:ext>
                  </a:extLst>
                </a:gridCol>
                <a:gridCol w="4618838">
                  <a:extLst>
                    <a:ext uri="{9D8B030D-6E8A-4147-A177-3AD203B41FA5}">
                      <a16:colId xmlns:a16="http://schemas.microsoft.com/office/drawing/2014/main" val="933067452"/>
                    </a:ext>
                  </a:extLst>
                </a:gridCol>
              </a:tblGrid>
              <a:tr h="489852">
                <a:tc>
                  <a:txBody>
                    <a:bodyPr/>
                    <a:lstStyle/>
                    <a:p>
                      <a:pPr marL="0" marR="0" algn="ctr">
                        <a:spcBef>
                          <a:spcPts val="0"/>
                        </a:spcBef>
                        <a:spcAft>
                          <a:spcPts val="0"/>
                        </a:spcAft>
                      </a:pPr>
                      <a:r>
                        <a:rPr lang="en-US" sz="1400" b="1" kern="100" dirty="0">
                          <a:solidFill>
                            <a:schemeClr val="bg1"/>
                          </a:solidFill>
                          <a:effectLst/>
                        </a:rPr>
                        <a:t>System</a:t>
                      </a:r>
                      <a:endParaRPr lang="en-US"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rgbClr val="00694E"/>
                    </a:solidFill>
                  </a:tcPr>
                </a:tc>
                <a:tc>
                  <a:txBody>
                    <a:bodyPr/>
                    <a:lstStyle/>
                    <a:p>
                      <a:pPr marL="0" marR="0" algn="ctr">
                        <a:spcBef>
                          <a:spcPts val="0"/>
                        </a:spcBef>
                        <a:spcAft>
                          <a:spcPts val="0"/>
                        </a:spcAft>
                      </a:pPr>
                      <a:r>
                        <a:rPr lang="en-US" sz="1400" b="1" kern="100" dirty="0">
                          <a:solidFill>
                            <a:schemeClr val="bg1"/>
                          </a:solidFill>
                          <a:effectLst/>
                        </a:rPr>
                        <a:t>Unavailable to Campus starting:</a:t>
                      </a:r>
                      <a:endParaRPr lang="en-US"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rgbClr val="00694E"/>
                    </a:solidFill>
                  </a:tcPr>
                </a:tc>
                <a:tc>
                  <a:txBody>
                    <a:bodyPr/>
                    <a:lstStyle/>
                    <a:p>
                      <a:pPr marL="0" marR="0" algn="ctr">
                        <a:spcBef>
                          <a:spcPts val="0"/>
                        </a:spcBef>
                        <a:spcAft>
                          <a:spcPts val="0"/>
                        </a:spcAft>
                      </a:pPr>
                      <a:r>
                        <a:rPr lang="en-US" sz="1400" b="1" kern="100" dirty="0">
                          <a:solidFill>
                            <a:schemeClr val="bg1"/>
                          </a:solidFill>
                          <a:effectLst/>
                        </a:rPr>
                        <a:t>Notes</a:t>
                      </a:r>
                      <a:endParaRPr lang="en-US"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rgbClr val="00694E"/>
                    </a:solidFill>
                  </a:tcPr>
                </a:tc>
                <a:extLst>
                  <a:ext uri="{0D108BD9-81ED-4DB2-BD59-A6C34878D82A}">
                    <a16:rowId xmlns:a16="http://schemas.microsoft.com/office/drawing/2014/main" val="1165484871"/>
                  </a:ext>
                </a:extLst>
              </a:tr>
              <a:tr h="290134">
                <a:tc>
                  <a:txBody>
                    <a:bodyPr/>
                    <a:lstStyle/>
                    <a:p>
                      <a:pPr marL="0" marR="0">
                        <a:spcBef>
                          <a:spcPts val="0"/>
                        </a:spcBef>
                        <a:spcAft>
                          <a:spcPts val="0"/>
                        </a:spcAft>
                      </a:pPr>
                      <a:r>
                        <a:rPr lang="en-US" sz="1200" kern="100" dirty="0" err="1">
                          <a:effectLst/>
                        </a:rPr>
                        <a:t>MEE</a:t>
                      </a:r>
                      <a:r>
                        <a:rPr lang="en-US" sz="1200" kern="100" dirty="0">
                          <a:effectLst/>
                        </a:rPr>
                        <a:t> – Mass Element Entry</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11/30 at 5:00 PM</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 </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2926281565"/>
                  </a:ext>
                </a:extLst>
              </a:tr>
              <a:tr h="580268">
                <a:tc>
                  <a:txBody>
                    <a:bodyPr/>
                    <a:lstStyle/>
                    <a:p>
                      <a:pPr marL="0" marR="0">
                        <a:spcBef>
                          <a:spcPts val="0"/>
                        </a:spcBef>
                        <a:spcAft>
                          <a:spcPts val="0"/>
                        </a:spcAft>
                      </a:pPr>
                      <a:r>
                        <a:rPr lang="en-US" sz="1200" kern="100" dirty="0" err="1">
                          <a:effectLst/>
                        </a:rPr>
                        <a:t>MPI</a:t>
                      </a:r>
                      <a:r>
                        <a:rPr lang="en-US" sz="1200" kern="100" dirty="0">
                          <a:effectLst/>
                        </a:rPr>
                        <a:t> – My Personal Information</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11/30 at 5:00 PM</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err="1">
                          <a:effectLst/>
                        </a:rPr>
                        <a:t>Payslips</a:t>
                      </a:r>
                      <a:r>
                        <a:rPr lang="en-US" sz="1200" kern="100" dirty="0">
                          <a:effectLst/>
                        </a:rPr>
                        <a:t> will be </a:t>
                      </a:r>
                      <a:r>
                        <a:rPr lang="en-US" sz="1200" kern="100" dirty="0" smtClean="0">
                          <a:effectLst/>
                        </a:rPr>
                        <a:t>available</a:t>
                      </a:r>
                    </a:p>
                    <a:p>
                      <a:pPr marL="0" marR="0">
                        <a:spcBef>
                          <a:spcPts val="0"/>
                        </a:spcBef>
                        <a:spcAft>
                          <a:spcPts val="0"/>
                        </a:spcAft>
                      </a:pPr>
                      <a:r>
                        <a:rPr lang="en-US" sz="1200" kern="100" dirty="0" smtClean="0">
                          <a:effectLst/>
                        </a:rPr>
                        <a:t>Absence </a:t>
                      </a:r>
                      <a:r>
                        <a:rPr lang="en-US" sz="1200" kern="100" dirty="0">
                          <a:effectLst/>
                        </a:rPr>
                        <a:t>Management and MPI updates will unavailable during </a:t>
                      </a:r>
                      <a:r>
                        <a:rPr lang="en-US" sz="1200" kern="100" dirty="0" smtClean="0">
                          <a:effectLst/>
                        </a:rPr>
                        <a:t>cutover</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743424166"/>
                  </a:ext>
                </a:extLst>
              </a:tr>
              <a:tr h="290134">
                <a:tc>
                  <a:txBody>
                    <a:bodyPr/>
                    <a:lstStyle/>
                    <a:p>
                      <a:pPr marL="0" marR="0">
                        <a:spcBef>
                          <a:spcPts val="0"/>
                        </a:spcBef>
                        <a:spcAft>
                          <a:spcPts val="0"/>
                        </a:spcAft>
                      </a:pPr>
                      <a:r>
                        <a:rPr lang="en-US" sz="1200" kern="100">
                          <a:effectLst/>
                        </a:rPr>
                        <a:t>MSS – Manager Self Service</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11/30 at 5:00 PM</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Manager Self Service is unavailable during </a:t>
                      </a:r>
                      <a:r>
                        <a:rPr lang="en-US" sz="1200" kern="100" dirty="0" smtClean="0">
                          <a:effectLst/>
                        </a:rPr>
                        <a:t>cutover</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248152249"/>
                  </a:ext>
                </a:extLst>
              </a:tr>
              <a:tr h="640272">
                <a:tc>
                  <a:txBody>
                    <a:bodyPr/>
                    <a:lstStyle/>
                    <a:p>
                      <a:pPr marL="0" marR="0">
                        <a:spcBef>
                          <a:spcPts val="0"/>
                        </a:spcBef>
                        <a:spcAft>
                          <a:spcPts val="0"/>
                        </a:spcAft>
                      </a:pPr>
                      <a:r>
                        <a:rPr lang="en-US" sz="1200" kern="100">
                          <a:effectLst/>
                        </a:rPr>
                        <a:t>NA Lookup</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11/30 at 5:00 PM</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Custom application will be retired as of </a:t>
                      </a:r>
                      <a:r>
                        <a:rPr lang="en-US" sz="1200" kern="100" dirty="0" smtClean="0">
                          <a:effectLst/>
                        </a:rPr>
                        <a:t>11/30 </a:t>
                      </a:r>
                      <a:endParaRPr lang="en-US" sz="1200" kern="100" dirty="0">
                        <a:effectLst/>
                      </a:endParaRPr>
                    </a:p>
                    <a:p>
                      <a:pPr marL="173990" marR="0" indent="-173990" algn="ctr">
                        <a:spcBef>
                          <a:spcPts val="0"/>
                        </a:spcBef>
                        <a:spcAft>
                          <a:spcPts val="0"/>
                        </a:spcAft>
                      </a:pPr>
                      <a:r>
                        <a:rPr lang="en-US" sz="1200" b="1" kern="100" dirty="0">
                          <a:effectLst/>
                        </a:rPr>
                        <a:t>Object Lookup will be available in OBI on 11/30. Data will be refreshed as chart information is converted.</a:t>
                      </a:r>
                      <a:endParaRPr lang="en-US" sz="1200"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1076238894"/>
                  </a:ext>
                </a:extLst>
              </a:tr>
              <a:tr h="290134">
                <a:tc>
                  <a:txBody>
                    <a:bodyPr/>
                    <a:lstStyle/>
                    <a:p>
                      <a:pPr marL="0" marR="0">
                        <a:spcBef>
                          <a:spcPts val="0"/>
                        </a:spcBef>
                        <a:spcAft>
                          <a:spcPts val="0"/>
                        </a:spcAft>
                      </a:pPr>
                      <a:r>
                        <a:rPr lang="en-US" sz="1200" kern="100">
                          <a:effectLst/>
                        </a:rPr>
                        <a:t>OnBase (Finance only)</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11/30 at 5:00 PM</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System will be available again to campus on </a:t>
                      </a:r>
                      <a:r>
                        <a:rPr lang="en-US" sz="1200" kern="100" dirty="0" smtClean="0">
                          <a:effectLst/>
                        </a:rPr>
                        <a:t>12/12</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584811462"/>
                  </a:ext>
                </a:extLst>
              </a:tr>
              <a:tr h="290134">
                <a:tc>
                  <a:txBody>
                    <a:bodyPr/>
                    <a:lstStyle/>
                    <a:p>
                      <a:pPr marL="0" marR="0">
                        <a:spcBef>
                          <a:spcPts val="0"/>
                        </a:spcBef>
                        <a:spcAft>
                          <a:spcPts val="0"/>
                        </a:spcAft>
                      </a:pPr>
                      <a:r>
                        <a:rPr lang="en-US" sz="1200" kern="100">
                          <a:effectLst/>
                        </a:rPr>
                        <a:t>PEDS – Payroll Expense Distribution</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11/30 at 5:00 PM</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 </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835587326"/>
                  </a:ext>
                </a:extLst>
              </a:tr>
              <a:tr h="691833">
                <a:tc>
                  <a:txBody>
                    <a:bodyPr/>
                    <a:lstStyle/>
                    <a:p>
                      <a:pPr marL="0" marR="0">
                        <a:spcBef>
                          <a:spcPts val="0"/>
                        </a:spcBef>
                        <a:spcAft>
                          <a:spcPts val="0"/>
                        </a:spcAft>
                      </a:pPr>
                      <a:r>
                        <a:rPr lang="en-US" sz="1200" kern="100">
                          <a:effectLst/>
                        </a:rPr>
                        <a:t>PO Summary View</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11/30 at 5:00 PM</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Custom application will be retired as of </a:t>
                      </a:r>
                      <a:r>
                        <a:rPr lang="en-US" sz="1200" kern="100" dirty="0" smtClean="0">
                          <a:effectLst/>
                        </a:rPr>
                        <a:t>11/30  </a:t>
                      </a:r>
                      <a:endParaRPr lang="en-US" sz="1200" kern="100" dirty="0">
                        <a:effectLst/>
                      </a:endParaRPr>
                    </a:p>
                    <a:p>
                      <a:pPr marL="173990" marR="0" indent="-173990" algn="ctr">
                        <a:spcBef>
                          <a:spcPts val="0"/>
                        </a:spcBef>
                        <a:spcAft>
                          <a:spcPts val="0"/>
                        </a:spcAft>
                      </a:pPr>
                      <a:r>
                        <a:rPr lang="en-US" sz="1200" b="1" kern="100" dirty="0">
                          <a:effectLst/>
                        </a:rPr>
                        <a:t>PO Summary will be available in OBI on 11/30. Data will be refreshed as chart information is converted.</a:t>
                      </a:r>
                      <a:endParaRPr lang="en-US" sz="1200"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094514374"/>
                  </a:ext>
                </a:extLst>
              </a:tr>
              <a:tr h="290134">
                <a:tc>
                  <a:txBody>
                    <a:bodyPr/>
                    <a:lstStyle/>
                    <a:p>
                      <a:pPr marL="0" marR="0">
                        <a:spcBef>
                          <a:spcPts val="0"/>
                        </a:spcBef>
                        <a:spcAft>
                          <a:spcPts val="0"/>
                        </a:spcAft>
                      </a:pPr>
                      <a:r>
                        <a:rPr lang="en-US" sz="1200" kern="100">
                          <a:effectLst/>
                        </a:rPr>
                        <a:t>SRH – Student Rapid Hire</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11/30 at 5:00 PM</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System will be available again on </a:t>
                      </a:r>
                      <a:r>
                        <a:rPr lang="en-US" sz="1200" kern="100" dirty="0" smtClean="0">
                          <a:effectLst/>
                        </a:rPr>
                        <a:t>12/12</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2799772228"/>
                  </a:ext>
                </a:extLst>
              </a:tr>
              <a:tr h="290134">
                <a:tc>
                  <a:txBody>
                    <a:bodyPr/>
                    <a:lstStyle/>
                    <a:p>
                      <a:pPr marL="0" marR="0">
                        <a:spcBef>
                          <a:spcPts val="0"/>
                        </a:spcBef>
                        <a:spcAft>
                          <a:spcPts val="0"/>
                        </a:spcAft>
                      </a:pPr>
                      <a:r>
                        <a:rPr lang="en-US" sz="1200" kern="100">
                          <a:effectLst/>
                        </a:rPr>
                        <a:t>Account Validation Tool (AVT)</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a:effectLst/>
                        </a:rPr>
                        <a:t> </a:t>
                      </a:r>
                      <a:endParaRPr lang="en-US"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marL="0" marR="0">
                        <a:spcBef>
                          <a:spcPts val="0"/>
                        </a:spcBef>
                        <a:spcAft>
                          <a:spcPts val="0"/>
                        </a:spcAft>
                      </a:pPr>
                      <a:r>
                        <a:rPr lang="en-US" sz="1200" kern="100" dirty="0">
                          <a:effectLst/>
                        </a:rPr>
                        <a:t>New tool available at go </a:t>
                      </a:r>
                      <a:r>
                        <a:rPr lang="en-US" sz="1200" kern="100" dirty="0" smtClean="0">
                          <a:effectLst/>
                        </a:rPr>
                        <a:t>live</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718175313"/>
                  </a:ext>
                </a:extLst>
              </a:tr>
            </a:tbl>
          </a:graphicData>
        </a:graphic>
      </p:graphicFrame>
    </p:spTree>
    <p:extLst>
      <p:ext uri="{BB962C8B-B14F-4D97-AF65-F5344CB8AC3E}">
        <p14:creationId xmlns:p14="http://schemas.microsoft.com/office/powerpoint/2010/main" val="23819143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Training</a:t>
            </a:r>
            <a:endParaRPr lang="en-US" sz="3200" dirty="0"/>
          </a:p>
        </p:txBody>
      </p:sp>
      <p:sp>
        <p:nvSpPr>
          <p:cNvPr id="3" name="Content Placeholder 2"/>
          <p:cNvSpPr>
            <a:spLocks noGrp="1"/>
          </p:cNvSpPr>
          <p:nvPr>
            <p:ph idx="1"/>
          </p:nvPr>
        </p:nvSpPr>
        <p:spPr>
          <a:xfrm>
            <a:off x="553344" y="1192917"/>
            <a:ext cx="7886700" cy="4351338"/>
          </a:xfrm>
        </p:spPr>
        <p:txBody>
          <a:bodyPr>
            <a:noAutofit/>
          </a:bodyPr>
          <a:lstStyle/>
          <a:p>
            <a:pPr lvl="0"/>
            <a:r>
              <a:rPr lang="en-US" sz="2400" dirty="0">
                <a:solidFill>
                  <a:schemeClr val="tx1">
                    <a:lumMod val="65000"/>
                    <a:lumOff val="35000"/>
                  </a:schemeClr>
                </a:solidFill>
              </a:rPr>
              <a:t>Financial Approvers: </a:t>
            </a:r>
            <a:r>
              <a:rPr lang="en-US" sz="2400" dirty="0" smtClean="0">
                <a:solidFill>
                  <a:schemeClr val="tx1">
                    <a:lumMod val="65000"/>
                    <a:lumOff val="35000"/>
                  </a:schemeClr>
                </a:solidFill>
              </a:rPr>
              <a:t>9/28 </a:t>
            </a:r>
            <a:r>
              <a:rPr lang="en-US" sz="2400" dirty="0">
                <a:solidFill>
                  <a:schemeClr val="tx1">
                    <a:lumMod val="65000"/>
                    <a:lumOff val="35000"/>
                  </a:schemeClr>
                </a:solidFill>
              </a:rPr>
              <a:t>– </a:t>
            </a:r>
            <a:r>
              <a:rPr lang="en-US" sz="2400" dirty="0" smtClean="0">
                <a:solidFill>
                  <a:schemeClr val="tx1">
                    <a:lumMod val="65000"/>
                    <a:lumOff val="35000"/>
                  </a:schemeClr>
                </a:solidFill>
              </a:rPr>
              <a:t>10/2: </a:t>
            </a:r>
            <a:r>
              <a:rPr lang="en-US" sz="2400" b="1" dirty="0" smtClean="0">
                <a:solidFill>
                  <a:schemeClr val="tx1">
                    <a:lumMod val="65000"/>
                    <a:lumOff val="35000"/>
                  </a:schemeClr>
                </a:solidFill>
              </a:rPr>
              <a:t>COMPLETE </a:t>
            </a:r>
            <a:endParaRPr lang="en-US" sz="2400" b="1" dirty="0">
              <a:solidFill>
                <a:schemeClr val="tx1">
                  <a:lumMod val="65000"/>
                  <a:lumOff val="35000"/>
                </a:schemeClr>
              </a:solidFill>
            </a:endParaRPr>
          </a:p>
          <a:p>
            <a:pPr lvl="0"/>
            <a:r>
              <a:rPr lang="en-US" sz="2400" dirty="0" smtClean="0">
                <a:solidFill>
                  <a:schemeClr val="tx1">
                    <a:lumMod val="65000"/>
                    <a:lumOff val="35000"/>
                  </a:schemeClr>
                </a:solidFill>
              </a:rPr>
              <a:t>Chart of Accounts </a:t>
            </a:r>
            <a:r>
              <a:rPr lang="en-US" sz="2400" dirty="0">
                <a:solidFill>
                  <a:schemeClr val="tx1">
                    <a:lumMod val="65000"/>
                    <a:lumOff val="35000"/>
                  </a:schemeClr>
                </a:solidFill>
              </a:rPr>
              <a:t>Fundamentals: </a:t>
            </a:r>
            <a:r>
              <a:rPr lang="en-US" sz="2400" dirty="0" smtClean="0">
                <a:solidFill>
                  <a:schemeClr val="tx1">
                    <a:lumMod val="65000"/>
                    <a:lumOff val="35000"/>
                  </a:schemeClr>
                </a:solidFill>
              </a:rPr>
              <a:t>10/19 </a:t>
            </a:r>
            <a:r>
              <a:rPr lang="en-US" sz="2400" dirty="0">
                <a:solidFill>
                  <a:schemeClr val="tx1">
                    <a:lumMod val="65000"/>
                    <a:lumOff val="35000"/>
                  </a:schemeClr>
                </a:solidFill>
              </a:rPr>
              <a:t>- </a:t>
            </a:r>
            <a:r>
              <a:rPr lang="en-US" sz="2400" dirty="0" smtClean="0">
                <a:solidFill>
                  <a:schemeClr val="tx1">
                    <a:lumMod val="65000"/>
                    <a:lumOff val="35000"/>
                  </a:schemeClr>
                </a:solidFill>
              </a:rPr>
              <a:t>10/27 </a:t>
            </a:r>
            <a:r>
              <a:rPr lang="en-US" sz="2400" b="1" dirty="0" smtClean="0">
                <a:solidFill>
                  <a:schemeClr val="tx1">
                    <a:lumMod val="65000"/>
                    <a:lumOff val="35000"/>
                  </a:schemeClr>
                </a:solidFill>
              </a:rPr>
              <a:t>COMPLETE</a:t>
            </a:r>
            <a:endParaRPr lang="en-US" sz="2400" b="1" dirty="0">
              <a:solidFill>
                <a:schemeClr val="tx1">
                  <a:lumMod val="65000"/>
                  <a:lumOff val="35000"/>
                </a:schemeClr>
              </a:solidFill>
            </a:endParaRPr>
          </a:p>
          <a:p>
            <a:pPr lvl="0"/>
            <a:r>
              <a:rPr lang="en-US" sz="2400" dirty="0">
                <a:solidFill>
                  <a:schemeClr val="tx1">
                    <a:lumMod val="65000"/>
                    <a:lumOff val="35000"/>
                  </a:schemeClr>
                </a:solidFill>
              </a:rPr>
              <a:t>Grants </a:t>
            </a:r>
            <a:r>
              <a:rPr lang="en-US" sz="2400" dirty="0" smtClean="0">
                <a:solidFill>
                  <a:schemeClr val="tx1">
                    <a:lumMod val="65000"/>
                    <a:lumOff val="35000"/>
                  </a:schemeClr>
                </a:solidFill>
              </a:rPr>
              <a:t>Accounting Fundamentals: 10/24 </a:t>
            </a:r>
            <a:r>
              <a:rPr lang="en-US" sz="2400" dirty="0">
                <a:solidFill>
                  <a:schemeClr val="tx1">
                    <a:lumMod val="65000"/>
                    <a:lumOff val="35000"/>
                  </a:schemeClr>
                </a:solidFill>
              </a:rPr>
              <a:t>– </a:t>
            </a:r>
            <a:r>
              <a:rPr lang="en-US" sz="2400" dirty="0" smtClean="0">
                <a:solidFill>
                  <a:schemeClr val="tx1">
                    <a:lumMod val="65000"/>
                    <a:lumOff val="35000"/>
                  </a:schemeClr>
                </a:solidFill>
              </a:rPr>
              <a:t>11/2 </a:t>
            </a:r>
            <a:r>
              <a:rPr lang="en-US" sz="2400" b="1" dirty="0" smtClean="0">
                <a:solidFill>
                  <a:schemeClr val="tx1">
                    <a:lumMod val="65000"/>
                    <a:lumOff val="35000"/>
                  </a:schemeClr>
                </a:solidFill>
              </a:rPr>
              <a:t>COMPLETE</a:t>
            </a:r>
            <a:endParaRPr lang="en-US" sz="2400" b="1" dirty="0">
              <a:solidFill>
                <a:schemeClr val="tx1">
                  <a:lumMod val="65000"/>
                  <a:lumOff val="35000"/>
                </a:schemeClr>
              </a:solidFill>
            </a:endParaRPr>
          </a:p>
          <a:p>
            <a:r>
              <a:rPr lang="en-US" sz="2400" dirty="0">
                <a:solidFill>
                  <a:schemeClr val="tx1">
                    <a:lumMod val="75000"/>
                    <a:lumOff val="25000"/>
                  </a:schemeClr>
                </a:solidFill>
              </a:rPr>
              <a:t>Accounting with the new COA: 11/27 – 12/1 </a:t>
            </a:r>
            <a:r>
              <a:rPr lang="en-US" sz="2400" b="1" dirty="0" smtClean="0">
                <a:solidFill>
                  <a:schemeClr val="tx1">
                    <a:lumMod val="75000"/>
                    <a:lumOff val="25000"/>
                  </a:schemeClr>
                </a:solidFill>
              </a:rPr>
              <a:t>COMPLETE</a:t>
            </a:r>
            <a:endParaRPr lang="en-US" sz="2400" dirty="0" smtClean="0">
              <a:solidFill>
                <a:schemeClr val="tx1">
                  <a:lumMod val="75000"/>
                  <a:lumOff val="25000"/>
                </a:schemeClr>
              </a:solidFill>
            </a:endParaRPr>
          </a:p>
          <a:p>
            <a:r>
              <a:rPr lang="en-US" sz="2400" dirty="0" smtClean="0">
                <a:solidFill>
                  <a:schemeClr val="accent6">
                    <a:lumMod val="75000"/>
                  </a:schemeClr>
                </a:solidFill>
              </a:rPr>
              <a:t>Casual </a:t>
            </a:r>
            <a:r>
              <a:rPr lang="en-US" sz="2400" dirty="0">
                <a:solidFill>
                  <a:schemeClr val="accent6">
                    <a:lumMod val="75000"/>
                  </a:schemeClr>
                </a:solidFill>
              </a:rPr>
              <a:t>User Systems &amp; Tools: </a:t>
            </a:r>
            <a:r>
              <a:rPr lang="en-US" sz="2400" dirty="0" smtClean="0">
                <a:solidFill>
                  <a:schemeClr val="accent6">
                    <a:lumMod val="75000"/>
                  </a:schemeClr>
                </a:solidFill>
              </a:rPr>
              <a:t>12/5 - </a:t>
            </a:r>
            <a:r>
              <a:rPr lang="en-US" sz="2400" dirty="0">
                <a:solidFill>
                  <a:schemeClr val="accent6">
                    <a:lumMod val="75000"/>
                  </a:schemeClr>
                </a:solidFill>
              </a:rPr>
              <a:t>12/11 </a:t>
            </a:r>
            <a:r>
              <a:rPr lang="en-US" sz="2400" b="1" dirty="0" smtClean="0">
                <a:solidFill>
                  <a:schemeClr val="accent6">
                    <a:lumMod val="75000"/>
                  </a:schemeClr>
                </a:solidFill>
              </a:rPr>
              <a:t>IN PROGRESS</a:t>
            </a:r>
          </a:p>
          <a:p>
            <a:r>
              <a:rPr lang="en-US" sz="2400" dirty="0"/>
              <a:t>Function Deep Dive: 12/7 – </a:t>
            </a:r>
            <a:r>
              <a:rPr lang="en-US" sz="2400" dirty="0" smtClean="0"/>
              <a:t>12/11 </a:t>
            </a:r>
          </a:p>
          <a:p>
            <a:r>
              <a:rPr lang="en-US" sz="2400" dirty="0" smtClean="0"/>
              <a:t>Report Fundamentals: 12/13 – 12/18</a:t>
            </a:r>
          </a:p>
          <a:p>
            <a:pPr lvl="0"/>
            <a:r>
              <a:rPr lang="en-US" sz="2400" dirty="0" smtClean="0"/>
              <a:t>Internal </a:t>
            </a:r>
            <a:r>
              <a:rPr lang="en-US" sz="2400" dirty="0"/>
              <a:t>Awards Set-up: </a:t>
            </a:r>
            <a:r>
              <a:rPr lang="en-US" sz="2400" dirty="0" smtClean="0"/>
              <a:t>February</a:t>
            </a:r>
            <a:endParaRPr lang="en-US" sz="2400" dirty="0"/>
          </a:p>
          <a:p>
            <a:pPr lvl="0"/>
            <a:r>
              <a:rPr lang="en-US" sz="2400" dirty="0"/>
              <a:t>Faculty Training: </a:t>
            </a:r>
            <a:r>
              <a:rPr lang="en-US" sz="2400" dirty="0" smtClean="0"/>
              <a:t>February</a:t>
            </a:r>
          </a:p>
          <a:p>
            <a:pPr marL="0" lvl="0" indent="0">
              <a:buNone/>
            </a:pPr>
            <a:r>
              <a:rPr lang="en-US" sz="2400" dirty="0" smtClean="0"/>
              <a:t>                           </a:t>
            </a:r>
          </a:p>
          <a:p>
            <a:pPr marL="0" indent="0">
              <a:spcBef>
                <a:spcPts val="0"/>
              </a:spcBef>
              <a:buNone/>
            </a:pPr>
            <a:r>
              <a:rPr lang="en-US" sz="2400" dirty="0"/>
              <a:t> </a:t>
            </a:r>
            <a:r>
              <a:rPr lang="en-US" sz="2400" dirty="0" smtClean="0"/>
              <a:t>                              RECURRING SCHEDULE AFTER GO LIVE</a:t>
            </a:r>
            <a:endParaRPr lang="en-US" sz="2400" dirty="0"/>
          </a:p>
        </p:txBody>
      </p:sp>
      <p:sp>
        <p:nvSpPr>
          <p:cNvPr id="4" name="TextBox 3"/>
          <p:cNvSpPr txBox="1"/>
          <p:nvPr/>
        </p:nvSpPr>
        <p:spPr>
          <a:xfrm>
            <a:off x="2666029" y="5354140"/>
            <a:ext cx="5431398" cy="276999"/>
          </a:xfrm>
          <a:prstGeom prst="rect">
            <a:avLst/>
          </a:prstGeom>
          <a:noFill/>
        </p:spPr>
        <p:txBody>
          <a:bodyPr wrap="square" rtlCol="0">
            <a:spAutoFit/>
          </a:bodyPr>
          <a:lstStyle/>
          <a:p>
            <a:r>
              <a:rPr lang="en-US" sz="1200" i="1" dirty="0" smtClean="0"/>
              <a:t>Invitations based on CFAO/Change Network discretion</a:t>
            </a:r>
            <a:endParaRPr lang="en-US" sz="1200" i="1" dirty="0"/>
          </a:p>
        </p:txBody>
      </p:sp>
    </p:spTree>
    <p:extLst>
      <p:ext uri="{BB962C8B-B14F-4D97-AF65-F5344CB8AC3E}">
        <p14:creationId xmlns:p14="http://schemas.microsoft.com/office/powerpoint/2010/main" val="35078085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159159" cy="1325563"/>
          </a:xfrm>
        </p:spPr>
        <p:txBody>
          <a:bodyPr>
            <a:normAutofit/>
          </a:bodyPr>
          <a:lstStyle/>
          <a:p>
            <a:r>
              <a:rPr lang="en-US" sz="2400" dirty="0" smtClean="0"/>
              <a:t>COA &amp; Grants Fundamentals Training Feedback</a:t>
            </a:r>
            <a:endParaRPr lang="en-US" sz="2400" dirty="0"/>
          </a:p>
        </p:txBody>
      </p:sp>
      <p:sp>
        <p:nvSpPr>
          <p:cNvPr id="3" name="Content Placeholder 2"/>
          <p:cNvSpPr>
            <a:spLocks noGrp="1"/>
          </p:cNvSpPr>
          <p:nvPr>
            <p:ph idx="1"/>
          </p:nvPr>
        </p:nvSpPr>
        <p:spPr>
          <a:xfrm>
            <a:off x="628650" y="1518648"/>
            <a:ext cx="7886700" cy="4351338"/>
          </a:xfrm>
        </p:spPr>
        <p:txBody>
          <a:bodyPr>
            <a:normAutofit fontScale="92500" lnSpcReduction="20000"/>
          </a:bodyPr>
          <a:lstStyle/>
          <a:p>
            <a:r>
              <a:rPr lang="en-US" dirty="0" smtClean="0"/>
              <a:t>COA Fundamentals Training Completed (10/19-10/27) </a:t>
            </a:r>
          </a:p>
          <a:p>
            <a:pPr lvl="1"/>
            <a:r>
              <a:rPr lang="en-US" dirty="0" smtClean="0"/>
              <a:t>334 out of 409 attended</a:t>
            </a:r>
          </a:p>
          <a:p>
            <a:pPr lvl="1"/>
            <a:r>
              <a:rPr lang="en-US" dirty="0" smtClean="0"/>
              <a:t>Quality of Training: </a:t>
            </a:r>
          </a:p>
          <a:p>
            <a:pPr lvl="2"/>
            <a:r>
              <a:rPr lang="en-US" dirty="0" smtClean="0"/>
              <a:t>42% = Excellent</a:t>
            </a:r>
          </a:p>
          <a:p>
            <a:pPr lvl="2"/>
            <a:r>
              <a:rPr lang="en-US" dirty="0" smtClean="0"/>
              <a:t>46% = Good</a:t>
            </a:r>
          </a:p>
          <a:p>
            <a:pPr lvl="2"/>
            <a:r>
              <a:rPr lang="en-US" dirty="0" smtClean="0"/>
              <a:t>10.4% = Average</a:t>
            </a:r>
          </a:p>
          <a:p>
            <a:pPr lvl="2"/>
            <a:r>
              <a:rPr lang="en-US" dirty="0" smtClean="0"/>
              <a:t>0.6% = Poor </a:t>
            </a:r>
          </a:p>
          <a:p>
            <a:r>
              <a:rPr lang="en-US" dirty="0" smtClean="0"/>
              <a:t>Grants Fundamentals Training </a:t>
            </a:r>
            <a:r>
              <a:rPr lang="en-US" dirty="0"/>
              <a:t>Completed (</a:t>
            </a:r>
            <a:r>
              <a:rPr lang="en-US" dirty="0" smtClean="0"/>
              <a:t>10/24-11/2) </a:t>
            </a:r>
            <a:endParaRPr lang="en-US" dirty="0"/>
          </a:p>
          <a:p>
            <a:pPr lvl="1"/>
            <a:r>
              <a:rPr lang="en-US" dirty="0" smtClean="0"/>
              <a:t>180 out of 270 attended</a:t>
            </a:r>
            <a:endParaRPr lang="en-US" dirty="0"/>
          </a:p>
          <a:p>
            <a:pPr lvl="1"/>
            <a:r>
              <a:rPr lang="en-US" dirty="0"/>
              <a:t>Quality of Training: </a:t>
            </a:r>
          </a:p>
          <a:p>
            <a:pPr lvl="2"/>
            <a:r>
              <a:rPr lang="en-US" dirty="0" smtClean="0"/>
              <a:t>23% </a:t>
            </a:r>
            <a:r>
              <a:rPr lang="en-US" dirty="0"/>
              <a:t>= Excellent</a:t>
            </a:r>
          </a:p>
          <a:p>
            <a:pPr lvl="2"/>
            <a:r>
              <a:rPr lang="en-US" dirty="0" smtClean="0"/>
              <a:t>69% </a:t>
            </a:r>
            <a:r>
              <a:rPr lang="en-US" dirty="0"/>
              <a:t>= Good</a:t>
            </a:r>
          </a:p>
          <a:p>
            <a:pPr lvl="2"/>
            <a:r>
              <a:rPr lang="en-US" dirty="0"/>
              <a:t>8</a:t>
            </a:r>
            <a:r>
              <a:rPr lang="en-US" dirty="0" smtClean="0"/>
              <a:t>% </a:t>
            </a:r>
            <a:r>
              <a:rPr lang="en-US" dirty="0"/>
              <a:t>= Average</a:t>
            </a:r>
          </a:p>
          <a:p>
            <a:pPr lvl="2"/>
            <a:r>
              <a:rPr lang="en-US" dirty="0"/>
              <a:t>0% = </a:t>
            </a:r>
            <a:r>
              <a:rPr lang="en-US" dirty="0" smtClean="0"/>
              <a:t>Poor</a:t>
            </a:r>
          </a:p>
          <a:p>
            <a:pPr marL="914400" lvl="2" indent="0">
              <a:buNone/>
            </a:pPr>
            <a:endParaRPr lang="en-US" dirty="0" smtClean="0"/>
          </a:p>
        </p:txBody>
      </p:sp>
    </p:spTree>
    <p:extLst>
      <p:ext uri="{BB962C8B-B14F-4D97-AF65-F5344CB8AC3E}">
        <p14:creationId xmlns:p14="http://schemas.microsoft.com/office/powerpoint/2010/main" val="41077566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Go Live Preparation for campus</a:t>
            </a:r>
            <a:endParaRPr lang="en-US" sz="3200" dirty="0"/>
          </a:p>
        </p:txBody>
      </p:sp>
      <p:sp>
        <p:nvSpPr>
          <p:cNvPr id="3" name="TextBox 2"/>
          <p:cNvSpPr txBox="1"/>
          <p:nvPr/>
        </p:nvSpPr>
        <p:spPr>
          <a:xfrm>
            <a:off x="553344" y="1222365"/>
            <a:ext cx="7573818" cy="3970318"/>
          </a:xfrm>
          <a:prstGeom prst="rect">
            <a:avLst/>
          </a:prstGeom>
          <a:noFill/>
        </p:spPr>
        <p:txBody>
          <a:bodyPr wrap="square" rtlCol="0">
            <a:spAutoFit/>
          </a:bodyPr>
          <a:lstStyle/>
          <a:p>
            <a:r>
              <a:rPr lang="en-US" b="1" dirty="0" smtClean="0"/>
              <a:t>Owned by Project Team</a:t>
            </a:r>
          </a:p>
          <a:p>
            <a:pPr marL="742950" lvl="1" indent="-285750">
              <a:lnSpc>
                <a:spcPct val="150000"/>
              </a:lnSpc>
              <a:buFont typeface="Arial" panose="020B0604020202020204" pitchFamily="34" charset="0"/>
              <a:buChar char="•"/>
            </a:pPr>
            <a:r>
              <a:rPr lang="en-US" dirty="0" smtClean="0"/>
              <a:t>Website: FAQS, PPTS, QRGS, Forms: </a:t>
            </a:r>
            <a:r>
              <a:rPr lang="en-US" dirty="0" smtClean="0">
                <a:solidFill>
                  <a:srgbClr val="00B050"/>
                </a:solidFill>
              </a:rPr>
              <a:t>In Progress</a:t>
            </a:r>
          </a:p>
          <a:p>
            <a:pPr marL="742950" lvl="1" indent="-285750">
              <a:lnSpc>
                <a:spcPct val="150000"/>
              </a:lnSpc>
              <a:buFont typeface="Arial" panose="020B0604020202020204" pitchFamily="34" charset="0"/>
              <a:buChar char="•"/>
            </a:pPr>
            <a:r>
              <a:rPr lang="en-US" dirty="0" smtClean="0"/>
              <a:t>Direct Emails: </a:t>
            </a:r>
          </a:p>
          <a:p>
            <a:pPr marL="1200150" lvl="2" indent="-285750">
              <a:buFont typeface="Arial" panose="020B0604020202020204" pitchFamily="34" charset="0"/>
              <a:buChar char="•"/>
            </a:pPr>
            <a:r>
              <a:rPr lang="en-US" dirty="0" err="1" smtClean="0">
                <a:solidFill>
                  <a:schemeClr val="tx1">
                    <a:lumMod val="95000"/>
                    <a:lumOff val="5000"/>
                  </a:schemeClr>
                </a:solidFill>
              </a:rPr>
              <a:t>FinanceNews</a:t>
            </a:r>
            <a:r>
              <a:rPr lang="en-US" dirty="0" smtClean="0">
                <a:solidFill>
                  <a:schemeClr val="tx1">
                    <a:lumMod val="95000"/>
                    <a:lumOff val="5000"/>
                  </a:schemeClr>
                </a:solidFill>
              </a:rPr>
              <a:t> distribution </a:t>
            </a:r>
            <a:r>
              <a:rPr lang="en-US" dirty="0">
                <a:solidFill>
                  <a:schemeClr val="tx1">
                    <a:lumMod val="95000"/>
                    <a:lumOff val="5000"/>
                  </a:schemeClr>
                </a:solidFill>
              </a:rPr>
              <a:t>l</a:t>
            </a:r>
            <a:r>
              <a:rPr lang="en-US" dirty="0" smtClean="0">
                <a:solidFill>
                  <a:schemeClr val="tx1">
                    <a:lumMod val="95000"/>
                    <a:lumOff val="5000"/>
                  </a:schemeClr>
                </a:solidFill>
              </a:rPr>
              <a:t>ist </a:t>
            </a:r>
            <a:r>
              <a:rPr lang="en-US" dirty="0">
                <a:solidFill>
                  <a:schemeClr val="tx1">
                    <a:lumMod val="95000"/>
                    <a:lumOff val="5000"/>
                  </a:schemeClr>
                </a:solidFill>
              </a:rPr>
              <a:t>d</a:t>
            </a:r>
            <a:r>
              <a:rPr lang="en-US" dirty="0" smtClean="0">
                <a:solidFill>
                  <a:schemeClr val="tx1">
                    <a:lumMod val="95000"/>
                    <a:lumOff val="5000"/>
                  </a:schemeClr>
                </a:solidFill>
              </a:rPr>
              <a:t>aily update</a:t>
            </a:r>
          </a:p>
          <a:p>
            <a:pPr marL="1200150" lvl="2" indent="-285750">
              <a:buFont typeface="Arial" panose="020B0604020202020204" pitchFamily="34" charset="0"/>
              <a:buChar char="•"/>
            </a:pPr>
            <a:r>
              <a:rPr lang="en-US" dirty="0" smtClean="0">
                <a:solidFill>
                  <a:schemeClr val="tx1">
                    <a:lumMod val="95000"/>
                    <a:lumOff val="5000"/>
                  </a:schemeClr>
                </a:solidFill>
              </a:rPr>
              <a:t>Go Live Message from Deb on 12/12</a:t>
            </a:r>
          </a:p>
          <a:p>
            <a:pPr marL="742950" lvl="1" indent="-285750">
              <a:lnSpc>
                <a:spcPct val="150000"/>
              </a:lnSpc>
              <a:buFont typeface="Arial" panose="020B0604020202020204" pitchFamily="34" charset="0"/>
              <a:buChar char="•"/>
            </a:pPr>
            <a:r>
              <a:rPr lang="en-US" dirty="0" smtClean="0"/>
              <a:t>Articles in Compass &amp; Business Matters</a:t>
            </a:r>
            <a:endParaRPr lang="en-US" dirty="0" smtClean="0">
              <a:solidFill>
                <a:srgbClr val="00B050"/>
              </a:solidFill>
            </a:endParaRPr>
          </a:p>
          <a:p>
            <a:pPr marL="742950" lvl="1" indent="-285750">
              <a:lnSpc>
                <a:spcPct val="150000"/>
              </a:lnSpc>
              <a:buFont typeface="Arial" panose="020B0604020202020204" pitchFamily="34" charset="0"/>
              <a:buChar char="•"/>
            </a:pPr>
            <a:r>
              <a:rPr lang="en-US" dirty="0" smtClean="0">
                <a:solidFill>
                  <a:schemeClr val="tx1">
                    <a:lumMod val="95000"/>
                    <a:lumOff val="5000"/>
                  </a:schemeClr>
                </a:solidFill>
              </a:rPr>
              <a:t>Open Labs: Scheduled</a:t>
            </a:r>
            <a:endParaRPr lang="en-US" dirty="0" smtClean="0">
              <a:solidFill>
                <a:srgbClr val="C00000"/>
              </a:solidFill>
            </a:endParaRPr>
          </a:p>
          <a:p>
            <a:pPr marL="742950" lvl="1" indent="-285750">
              <a:buFont typeface="Arial" panose="020B0604020202020204" pitchFamily="34" charset="0"/>
              <a:buChar char="•"/>
            </a:pPr>
            <a:endParaRPr lang="en-US" b="1" dirty="0"/>
          </a:p>
          <a:p>
            <a:pPr marL="742950" lvl="1" indent="-285750">
              <a:buFont typeface="Arial" panose="020B0604020202020204" pitchFamily="34" charset="0"/>
              <a:buChar char="•"/>
            </a:pPr>
            <a:endParaRPr lang="en-US" b="1" dirty="0" smtClean="0"/>
          </a:p>
          <a:p>
            <a:pPr marL="742950" lvl="1" indent="-285750">
              <a:buFont typeface="Arial" panose="020B0604020202020204" pitchFamily="34" charset="0"/>
              <a:buChar char="•"/>
            </a:pPr>
            <a:endParaRPr lang="en-US" b="1" dirty="0"/>
          </a:p>
          <a:p>
            <a:endParaRPr lang="en-US" dirty="0" smtClean="0"/>
          </a:p>
          <a:p>
            <a:pPr marL="285750" indent="-285750">
              <a:buFont typeface="Arial" panose="020B0604020202020204" pitchFamily="34" charset="0"/>
              <a:buChar char="•"/>
            </a:pPr>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2821167171"/>
              </p:ext>
            </p:extLst>
          </p:nvPr>
        </p:nvGraphicFramePr>
        <p:xfrm>
          <a:off x="1296600" y="3993994"/>
          <a:ext cx="7135898" cy="1304144"/>
        </p:xfrm>
        <a:graphic>
          <a:graphicData uri="http://schemas.openxmlformats.org/drawingml/2006/table">
            <a:tbl>
              <a:tblPr>
                <a:tableStyleId>{5C22544A-7EE6-4342-B048-85BDC9FD1C3A}</a:tableStyleId>
              </a:tblPr>
              <a:tblGrid>
                <a:gridCol w="1648139">
                  <a:extLst>
                    <a:ext uri="{9D8B030D-6E8A-4147-A177-3AD203B41FA5}">
                      <a16:colId xmlns:a16="http://schemas.microsoft.com/office/drawing/2014/main" val="2042815812"/>
                    </a:ext>
                  </a:extLst>
                </a:gridCol>
                <a:gridCol w="2792595">
                  <a:extLst>
                    <a:ext uri="{9D8B030D-6E8A-4147-A177-3AD203B41FA5}">
                      <a16:colId xmlns:a16="http://schemas.microsoft.com/office/drawing/2014/main" val="2346656007"/>
                    </a:ext>
                  </a:extLst>
                </a:gridCol>
                <a:gridCol w="2695164">
                  <a:extLst>
                    <a:ext uri="{9D8B030D-6E8A-4147-A177-3AD203B41FA5}">
                      <a16:colId xmlns:a16="http://schemas.microsoft.com/office/drawing/2014/main" val="3165952685"/>
                    </a:ext>
                  </a:extLst>
                </a:gridCol>
              </a:tblGrid>
              <a:tr h="322011">
                <a:tc>
                  <a:txBody>
                    <a:bodyPr/>
                    <a:lstStyle/>
                    <a:p>
                      <a:pPr algn="l" fontAlgn="b"/>
                      <a:r>
                        <a:rPr lang="en-US" sz="1600" u="none" strike="noStrike" dirty="0">
                          <a:effectLst/>
                        </a:rPr>
                        <a:t>WUSOC 302</a:t>
                      </a:r>
                      <a:endParaRPr lang="en-US" sz="1600" b="0" i="0" u="none" strike="noStrike" dirty="0">
                        <a:solidFill>
                          <a:srgbClr val="000000"/>
                        </a:solidFill>
                        <a:effectLst/>
                        <a:latin typeface="Calibri" panose="020F0502020204030204" pitchFamily="34" charset="0"/>
                      </a:endParaRPr>
                    </a:p>
                  </a:txBody>
                  <a:tcPr marL="85725" marR="9525" marT="9525" marB="0" anchor="b"/>
                </a:tc>
                <a:tc>
                  <a:txBody>
                    <a:bodyPr/>
                    <a:lstStyle/>
                    <a:p>
                      <a:pPr algn="l" fontAlgn="b"/>
                      <a:r>
                        <a:rPr lang="en-US" sz="1600" u="none" strike="noStrike" dirty="0">
                          <a:effectLst/>
                        </a:rPr>
                        <a:t>Wednesday, December 13, 2017</a:t>
                      </a:r>
                      <a:endParaRPr lang="en-US" sz="1600" b="0" i="0" u="none" strike="noStrike" dirty="0">
                        <a:solidFill>
                          <a:srgbClr val="000000"/>
                        </a:solidFill>
                        <a:effectLst/>
                        <a:latin typeface="Calibri" panose="020F0502020204030204" pitchFamily="34" charset="0"/>
                      </a:endParaRPr>
                    </a:p>
                  </a:txBody>
                  <a:tcPr marL="85725" marR="9525" marT="9525" marB="0" anchor="b"/>
                </a:tc>
                <a:tc>
                  <a:txBody>
                    <a:bodyPr/>
                    <a:lstStyle/>
                    <a:p>
                      <a:pPr algn="l" fontAlgn="b"/>
                      <a:r>
                        <a:rPr lang="en-US" sz="1600" u="none" strike="noStrike">
                          <a:effectLst/>
                        </a:rPr>
                        <a:t>11:00 AM - 1:00 PM</a:t>
                      </a:r>
                      <a:endParaRPr lang="en-US" sz="1600" b="0" i="0" u="none" strike="noStrike">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2523283143"/>
                  </a:ext>
                </a:extLst>
              </a:tr>
              <a:tr h="322011">
                <a:tc>
                  <a:txBody>
                    <a:bodyPr/>
                    <a:lstStyle/>
                    <a:p>
                      <a:pPr algn="l" fontAlgn="b"/>
                      <a:r>
                        <a:rPr lang="en-US" sz="1600" u="none" strike="noStrike" dirty="0" smtClean="0">
                          <a:effectLst/>
                        </a:rPr>
                        <a:t>WUSOC 302</a:t>
                      </a:r>
                      <a:endParaRPr lang="en-US" sz="1600" b="0" i="0" u="none" strike="noStrike" dirty="0">
                        <a:solidFill>
                          <a:srgbClr val="000000"/>
                        </a:solidFill>
                        <a:effectLst/>
                        <a:latin typeface="Calibri" panose="020F0502020204030204" pitchFamily="34" charset="0"/>
                      </a:endParaRPr>
                    </a:p>
                  </a:txBody>
                  <a:tcPr marL="85725" marR="9525" marT="9525" marB="0" anchor="b"/>
                </a:tc>
                <a:tc>
                  <a:txBody>
                    <a:bodyPr/>
                    <a:lstStyle/>
                    <a:p>
                      <a:pPr algn="l" fontAlgn="b"/>
                      <a:r>
                        <a:rPr lang="en-US" sz="1600" u="none" strike="noStrike" dirty="0">
                          <a:effectLst/>
                        </a:rPr>
                        <a:t>Friday, December 15, 2017</a:t>
                      </a:r>
                      <a:endParaRPr lang="en-US" sz="1600" b="0" i="0" u="none" strike="noStrike" dirty="0">
                        <a:solidFill>
                          <a:srgbClr val="000000"/>
                        </a:solidFill>
                        <a:effectLst/>
                        <a:latin typeface="Calibri" panose="020F0502020204030204" pitchFamily="34" charset="0"/>
                      </a:endParaRPr>
                    </a:p>
                  </a:txBody>
                  <a:tcPr marL="85725" marR="9525" marT="9525" marB="0" anchor="b"/>
                </a:tc>
                <a:tc>
                  <a:txBody>
                    <a:bodyPr/>
                    <a:lstStyle/>
                    <a:p>
                      <a:pPr algn="l" fontAlgn="b"/>
                      <a:r>
                        <a:rPr lang="en-US" sz="1600" u="none" strike="noStrike">
                          <a:effectLst/>
                        </a:rPr>
                        <a:t>1:00 PM - 3:00 PM</a:t>
                      </a:r>
                      <a:endParaRPr lang="en-US" sz="1600" b="0" i="0" u="none" strike="noStrike">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776796432"/>
                  </a:ext>
                </a:extLst>
              </a:tr>
              <a:tr h="322011">
                <a:tc>
                  <a:txBody>
                    <a:bodyPr/>
                    <a:lstStyle/>
                    <a:p>
                      <a:pPr algn="l" fontAlgn="b"/>
                      <a:r>
                        <a:rPr lang="en-US" sz="1600" u="none" strike="noStrike">
                          <a:effectLst/>
                        </a:rPr>
                        <a:t>HRTC 141-145</a:t>
                      </a:r>
                      <a:endParaRPr lang="en-US" sz="1600" b="0" i="0" u="none" strike="noStrike">
                        <a:solidFill>
                          <a:srgbClr val="000000"/>
                        </a:solidFill>
                        <a:effectLst/>
                        <a:latin typeface="Calibri" panose="020F0502020204030204" pitchFamily="34" charset="0"/>
                      </a:endParaRPr>
                    </a:p>
                  </a:txBody>
                  <a:tcPr marL="85725" marR="9525" marT="9525" marB="0" anchor="b"/>
                </a:tc>
                <a:tc>
                  <a:txBody>
                    <a:bodyPr/>
                    <a:lstStyle/>
                    <a:p>
                      <a:pPr algn="l" fontAlgn="b"/>
                      <a:r>
                        <a:rPr lang="en-US" sz="1600" u="none" strike="noStrike" dirty="0">
                          <a:effectLst/>
                        </a:rPr>
                        <a:t>Monday, December 18, 2017</a:t>
                      </a:r>
                      <a:endParaRPr lang="en-US" sz="1600" b="0" i="0" u="none" strike="noStrike" dirty="0">
                        <a:solidFill>
                          <a:srgbClr val="000000"/>
                        </a:solidFill>
                        <a:effectLst/>
                        <a:latin typeface="Calibri" panose="020F0502020204030204" pitchFamily="34" charset="0"/>
                      </a:endParaRPr>
                    </a:p>
                  </a:txBody>
                  <a:tcPr marL="85725" marR="9525" marT="9525" marB="0" anchor="b"/>
                </a:tc>
                <a:tc>
                  <a:txBody>
                    <a:bodyPr/>
                    <a:lstStyle/>
                    <a:p>
                      <a:pPr algn="l" fontAlgn="b"/>
                      <a:r>
                        <a:rPr lang="en-US" sz="1600" u="none" strike="noStrike" dirty="0">
                          <a:effectLst/>
                        </a:rPr>
                        <a:t>10:00 AM - 12:00 PM</a:t>
                      </a:r>
                      <a:endParaRPr lang="en-US" sz="1600" b="0"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3634171832"/>
                  </a:ext>
                </a:extLst>
              </a:tr>
              <a:tr h="338111">
                <a:tc>
                  <a:txBody>
                    <a:bodyPr/>
                    <a:lstStyle/>
                    <a:p>
                      <a:pPr algn="l" fontAlgn="b"/>
                      <a:r>
                        <a:rPr lang="en-US" sz="1600" u="none" strike="noStrike">
                          <a:effectLst/>
                        </a:rPr>
                        <a:t>HRTC 141-145</a:t>
                      </a:r>
                      <a:endParaRPr lang="en-US" sz="1600" b="0" i="0" u="none" strike="noStrike">
                        <a:solidFill>
                          <a:srgbClr val="000000"/>
                        </a:solidFill>
                        <a:effectLst/>
                        <a:latin typeface="Calibri" panose="020F0502020204030204" pitchFamily="34" charset="0"/>
                      </a:endParaRPr>
                    </a:p>
                  </a:txBody>
                  <a:tcPr marL="85725" marR="9525" marT="9525" marB="0" anchor="b"/>
                </a:tc>
                <a:tc>
                  <a:txBody>
                    <a:bodyPr/>
                    <a:lstStyle/>
                    <a:p>
                      <a:pPr algn="l" fontAlgn="b"/>
                      <a:r>
                        <a:rPr lang="en-US" sz="1600" u="none" strike="noStrike" dirty="0">
                          <a:effectLst/>
                        </a:rPr>
                        <a:t>Wednesday, December 20, 2017</a:t>
                      </a:r>
                      <a:endParaRPr lang="en-US" sz="1600" b="0" i="0" u="none" strike="noStrike" dirty="0">
                        <a:solidFill>
                          <a:srgbClr val="000000"/>
                        </a:solidFill>
                        <a:effectLst/>
                        <a:latin typeface="Calibri" panose="020F0502020204030204" pitchFamily="34" charset="0"/>
                      </a:endParaRPr>
                    </a:p>
                  </a:txBody>
                  <a:tcPr marL="85725" marR="9525" marT="9525" marB="0" anchor="b"/>
                </a:tc>
                <a:tc>
                  <a:txBody>
                    <a:bodyPr/>
                    <a:lstStyle/>
                    <a:p>
                      <a:pPr algn="l" fontAlgn="b"/>
                      <a:r>
                        <a:rPr lang="en-US" sz="1600" u="none" strike="noStrike" dirty="0">
                          <a:effectLst/>
                        </a:rPr>
                        <a:t>9:00 AM - 12:00 PM</a:t>
                      </a:r>
                      <a:endParaRPr lang="en-US" sz="1600" b="0"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456252702"/>
                  </a:ext>
                </a:extLst>
              </a:tr>
            </a:tbl>
          </a:graphicData>
        </a:graphic>
      </p:graphicFrame>
    </p:spTree>
    <p:extLst>
      <p:ext uri="{BB962C8B-B14F-4D97-AF65-F5344CB8AC3E}">
        <p14:creationId xmlns:p14="http://schemas.microsoft.com/office/powerpoint/2010/main" val="140601638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Path for Campus</a:t>
            </a:r>
            <a:endParaRPr lang="en-US" dirty="0"/>
          </a:p>
        </p:txBody>
      </p:sp>
      <p:graphicFrame>
        <p:nvGraphicFramePr>
          <p:cNvPr id="4" name="Diagram 3"/>
          <p:cNvGraphicFramePr/>
          <p:nvPr>
            <p:extLst/>
          </p:nvPr>
        </p:nvGraphicFramePr>
        <p:xfrm>
          <a:off x="2005402" y="1958767"/>
          <a:ext cx="5325369" cy="3092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13661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8038" y="709158"/>
            <a:ext cx="7886700" cy="6508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rgbClr val="00694E"/>
                </a:solidFill>
                <a:latin typeface="Californian FB" panose="0207040306080B030204" pitchFamily="18" charset="0"/>
                <a:ea typeface="+mj-ea"/>
                <a:cs typeface="+mj-cs"/>
              </a:defRPr>
            </a:lvl1pPr>
          </a:lstStyle>
          <a:p>
            <a:r>
              <a:rPr lang="en-US" dirty="0" smtClean="0"/>
              <a:t>COA Resources</a:t>
            </a:r>
            <a:endParaRPr lang="en-US" dirty="0"/>
          </a:p>
        </p:txBody>
      </p:sp>
      <p:sp>
        <p:nvSpPr>
          <p:cNvPr id="5" name="Content Placeholder 2"/>
          <p:cNvSpPr txBox="1">
            <a:spLocks/>
          </p:cNvSpPr>
          <p:nvPr/>
        </p:nvSpPr>
        <p:spPr>
          <a:xfrm>
            <a:off x="553344" y="1360032"/>
            <a:ext cx="7886700"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COA Website:</a:t>
            </a:r>
          </a:p>
          <a:p>
            <a:pPr marL="0" indent="0">
              <a:buFont typeface="Arial" panose="020B0604020202020204" pitchFamily="34" charset="0"/>
              <a:buNone/>
            </a:pPr>
            <a:r>
              <a:rPr lang="en-US" dirty="0" smtClean="0">
                <a:hlinkClick r:id="rId2"/>
              </a:rPr>
              <a:t>https://www.ohio.edu/finance/coa/</a:t>
            </a:r>
            <a:r>
              <a:rPr lang="en-US" dirty="0" smtClean="0"/>
              <a:t> </a:t>
            </a:r>
          </a:p>
          <a:p>
            <a:pPr marL="0" indent="0">
              <a:buFont typeface="Arial" panose="020B0604020202020204" pitchFamily="34" charset="0"/>
              <a:buNone/>
            </a:pPr>
            <a:endParaRPr lang="en-US" i="1" dirty="0" smtClean="0"/>
          </a:p>
          <a:p>
            <a:pPr marL="0" indent="0">
              <a:buFont typeface="Arial" panose="020B0604020202020204" pitchFamily="34" charset="0"/>
              <a:buNone/>
            </a:pPr>
            <a:r>
              <a:rPr lang="en-US" i="1" dirty="0" smtClean="0"/>
              <a:t>All COA information posted on website</a:t>
            </a:r>
          </a:p>
          <a:p>
            <a:pPr lvl="1"/>
            <a:r>
              <a:rPr lang="en-US" dirty="0" smtClean="0"/>
              <a:t>Utilize site to check on COA project news and updates.</a:t>
            </a:r>
          </a:p>
          <a:p>
            <a:pPr lvl="1"/>
            <a:r>
              <a:rPr lang="en-US" dirty="0" smtClean="0"/>
              <a:t>FAQs</a:t>
            </a:r>
          </a:p>
          <a:p>
            <a:pPr lvl="1"/>
            <a:r>
              <a:rPr lang="en-US" dirty="0" smtClean="0"/>
              <a:t>Change Network</a:t>
            </a:r>
          </a:p>
          <a:p>
            <a:pPr lvl="1"/>
            <a:r>
              <a:rPr lang="en-US" dirty="0" smtClean="0"/>
              <a:t>Segment overviews</a:t>
            </a:r>
          </a:p>
          <a:p>
            <a:pPr marL="457200" lvl="1" indent="0">
              <a:buFont typeface="Arial" panose="020B0604020202020204" pitchFamily="34" charset="0"/>
              <a:buNone/>
            </a:pPr>
            <a:endParaRPr lang="en-US" i="1" dirty="0" smtClean="0"/>
          </a:p>
          <a:p>
            <a:pPr marL="0" indent="0">
              <a:buFont typeface="Arial" panose="020B0604020202020204" pitchFamily="34" charset="0"/>
              <a:buNone/>
            </a:pPr>
            <a:r>
              <a:rPr lang="en-US" i="1" dirty="0"/>
              <a:t>Q</a:t>
            </a:r>
            <a:r>
              <a:rPr lang="en-US" i="1" dirty="0" smtClean="0"/>
              <a:t>uestions?</a:t>
            </a:r>
          </a:p>
          <a:p>
            <a:pPr lvl="1"/>
            <a:r>
              <a:rPr lang="en-US" dirty="0" smtClean="0"/>
              <a:t>Email </a:t>
            </a:r>
            <a:r>
              <a:rPr lang="en-US" dirty="0" smtClean="0">
                <a:hlinkClick r:id="rId3"/>
              </a:rPr>
              <a:t>COA@ohio.edu</a:t>
            </a:r>
            <a:r>
              <a:rPr lang="en-US" dirty="0" smtClean="0"/>
              <a:t> </a:t>
            </a:r>
            <a:endParaRPr lang="en-US" dirty="0"/>
          </a:p>
        </p:txBody>
      </p:sp>
    </p:spTree>
    <p:extLst>
      <p:ext uri="{BB962C8B-B14F-4D97-AF65-F5344CB8AC3E}">
        <p14:creationId xmlns:p14="http://schemas.microsoft.com/office/powerpoint/2010/main" val="9005101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solidFill>
                  <a:srgbClr val="00694E"/>
                </a:solidFill>
                <a:latin typeface="Californian FB" panose="0207040306080B030204" pitchFamily="18" charset="0"/>
              </a:rPr>
              <a:t/>
            </a:r>
            <a:br>
              <a:rPr lang="en-US" sz="5400" dirty="0" smtClean="0">
                <a:solidFill>
                  <a:srgbClr val="00694E"/>
                </a:solidFill>
                <a:latin typeface="Californian FB" panose="0207040306080B030204" pitchFamily="18" charset="0"/>
              </a:rPr>
            </a:br>
            <a:r>
              <a:rPr lang="en-US" sz="5400" dirty="0" smtClean="0">
                <a:solidFill>
                  <a:srgbClr val="00694E"/>
                </a:solidFill>
                <a:latin typeface="Californian FB" panose="0207040306080B030204" pitchFamily="18" charset="0"/>
              </a:rPr>
              <a:t/>
            </a:r>
            <a:br>
              <a:rPr lang="en-US" sz="5400" dirty="0" smtClean="0">
                <a:solidFill>
                  <a:srgbClr val="00694E"/>
                </a:solidFill>
                <a:latin typeface="Californian FB" panose="0207040306080B030204" pitchFamily="18" charset="0"/>
              </a:rPr>
            </a:br>
            <a:r>
              <a:rPr lang="en-US" sz="5400" dirty="0" smtClean="0">
                <a:solidFill>
                  <a:srgbClr val="00694E"/>
                </a:solidFill>
                <a:latin typeface="Californian FB" panose="0207040306080B030204" pitchFamily="18" charset="0"/>
              </a:rPr>
              <a:t>Next Business Forum</a:t>
            </a:r>
            <a:endParaRPr lang="en-US" sz="5400" dirty="0">
              <a:solidFill>
                <a:srgbClr val="00694E"/>
              </a:solidFill>
              <a:latin typeface="Californian FB" panose="0207040306080B030204" pitchFamily="18" charset="0"/>
            </a:endParaRPr>
          </a:p>
        </p:txBody>
      </p:sp>
      <p:sp>
        <p:nvSpPr>
          <p:cNvPr id="3" name="Subtitle 2"/>
          <p:cNvSpPr>
            <a:spLocks noGrp="1"/>
          </p:cNvSpPr>
          <p:nvPr>
            <p:ph type="subTitle" idx="1"/>
          </p:nvPr>
        </p:nvSpPr>
        <p:spPr>
          <a:xfrm>
            <a:off x="689017" y="3911958"/>
            <a:ext cx="6400800" cy="1752600"/>
          </a:xfrm>
        </p:spPr>
        <p:txBody>
          <a:bodyPr/>
          <a:lstStyle/>
          <a:p>
            <a:pPr algn="l"/>
            <a:r>
              <a:rPr lang="en-US" dirty="0" smtClean="0">
                <a:solidFill>
                  <a:schemeClr val="tx1"/>
                </a:solidFill>
              </a:rPr>
              <a:t>Thursday, February 15, 2018 </a:t>
            </a:r>
            <a:r>
              <a:rPr lang="en-US" smtClean="0">
                <a:solidFill>
                  <a:schemeClr val="tx1"/>
                </a:solidFill>
              </a:rPr>
              <a:t/>
            </a:r>
            <a:br>
              <a:rPr lang="en-US" smtClean="0">
                <a:solidFill>
                  <a:schemeClr val="tx1"/>
                </a:solidFill>
              </a:rPr>
            </a:br>
            <a:r>
              <a:rPr lang="en-US" smtClean="0">
                <a:solidFill>
                  <a:schemeClr val="tx1"/>
                </a:solidFill>
              </a:rPr>
              <a:t>10 a.m.-12 </a:t>
            </a:r>
            <a:r>
              <a:rPr lang="en-US" dirty="0" smtClean="0">
                <a:solidFill>
                  <a:schemeClr val="tx1"/>
                </a:solidFill>
              </a:rPr>
              <a:t>p.m.</a:t>
            </a:r>
          </a:p>
          <a:p>
            <a:pPr algn="l"/>
            <a:r>
              <a:rPr lang="en-US" dirty="0" smtClean="0">
                <a:solidFill>
                  <a:schemeClr val="tx1"/>
                </a:solidFill>
              </a:rPr>
              <a:t>HRTC 141-45</a:t>
            </a:r>
            <a:endParaRPr lang="en-US" dirty="0">
              <a:solidFill>
                <a:schemeClr val="tx1"/>
              </a:solidFill>
            </a:endParaRPr>
          </a:p>
        </p:txBody>
      </p:sp>
      <p:sp>
        <p:nvSpPr>
          <p:cNvPr id="4" name="Rectangle 3"/>
          <p:cNvSpPr/>
          <p:nvPr/>
        </p:nvSpPr>
        <p:spPr>
          <a:xfrm>
            <a:off x="0" y="0"/>
            <a:ext cx="9144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72691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Representation</a:t>
            </a:r>
            <a:endParaRPr lang="en-US" dirty="0"/>
          </a:p>
        </p:txBody>
      </p:sp>
      <p:sp>
        <p:nvSpPr>
          <p:cNvPr id="3" name="Content Placeholder 2"/>
          <p:cNvSpPr>
            <a:spLocks noGrp="1"/>
          </p:cNvSpPr>
          <p:nvPr>
            <p:ph idx="1"/>
          </p:nvPr>
        </p:nvSpPr>
        <p:spPr>
          <a:xfrm>
            <a:off x="628649" y="1436689"/>
            <a:ext cx="3952060" cy="4655520"/>
          </a:xfrm>
        </p:spPr>
        <p:txBody>
          <a:bodyPr>
            <a:normAutofit fontScale="92500" lnSpcReduction="20000"/>
          </a:bodyPr>
          <a:lstStyle/>
          <a:p>
            <a:pPr marL="0" indent="0">
              <a:spcBef>
                <a:spcPts val="1800"/>
              </a:spcBef>
              <a:buNone/>
            </a:pPr>
            <a:r>
              <a:rPr lang="en-US" sz="2400" dirty="0" smtClean="0"/>
              <a:t>Steve Mack, Facilities Management &amp; Safety</a:t>
            </a:r>
          </a:p>
          <a:p>
            <a:pPr marL="0" indent="0">
              <a:spcBef>
                <a:spcPts val="1800"/>
              </a:spcBef>
              <a:buNone/>
            </a:pPr>
            <a:r>
              <a:rPr lang="en-US" sz="2400" dirty="0" smtClean="0"/>
              <a:t>Jay North, Facilities Management                                   &amp; Safety</a:t>
            </a:r>
          </a:p>
          <a:p>
            <a:pPr marL="0" indent="0">
              <a:spcBef>
                <a:spcPts val="1800"/>
              </a:spcBef>
              <a:buNone/>
            </a:pPr>
            <a:r>
              <a:rPr lang="en-US" sz="2400" dirty="0" smtClean="0"/>
              <a:t>Dan Harper, College of Fine Arts</a:t>
            </a:r>
          </a:p>
          <a:p>
            <a:pPr marL="0" indent="0">
              <a:spcBef>
                <a:spcPts val="1800"/>
              </a:spcBef>
              <a:buNone/>
            </a:pPr>
            <a:r>
              <a:rPr lang="en-US" sz="2400" dirty="0" smtClean="0"/>
              <a:t>John Gilliom, College of Arts and Sciences</a:t>
            </a:r>
          </a:p>
          <a:p>
            <a:pPr marL="0" indent="0">
              <a:spcBef>
                <a:spcPts val="1800"/>
              </a:spcBef>
              <a:buNone/>
            </a:pPr>
            <a:r>
              <a:rPr lang="en-US" sz="2400" dirty="0" smtClean="0"/>
              <a:t>Dean Dupler, </a:t>
            </a:r>
            <a:r>
              <a:rPr lang="en-US" sz="2400" dirty="0"/>
              <a:t>Heritage College of Osteopathic Medicine</a:t>
            </a:r>
            <a:endParaRPr lang="en-US" sz="2400" dirty="0" smtClean="0"/>
          </a:p>
          <a:p>
            <a:pPr marL="0" indent="0">
              <a:spcBef>
                <a:spcPts val="1800"/>
              </a:spcBef>
              <a:buNone/>
            </a:pPr>
            <a:r>
              <a:rPr lang="en-US" sz="2400" dirty="0" smtClean="0"/>
              <a:t>Jason Farmer, </a:t>
            </a:r>
            <a:r>
              <a:rPr lang="en-US" sz="2400" dirty="0"/>
              <a:t>Intercollegiate Athletic</a:t>
            </a:r>
          </a:p>
          <a:p>
            <a:pPr marL="0" indent="0">
              <a:spcBef>
                <a:spcPts val="1800"/>
              </a:spcBef>
              <a:buNone/>
            </a:pPr>
            <a:r>
              <a:rPr lang="en-US" sz="2400" dirty="0" smtClean="0"/>
              <a:t>Robin Krivesti, University Libraries</a:t>
            </a:r>
          </a:p>
        </p:txBody>
      </p:sp>
      <p:sp>
        <p:nvSpPr>
          <p:cNvPr id="4" name="Content Placeholder 2"/>
          <p:cNvSpPr txBox="1">
            <a:spLocks/>
          </p:cNvSpPr>
          <p:nvPr/>
        </p:nvSpPr>
        <p:spPr>
          <a:xfrm>
            <a:off x="4734749" y="1362655"/>
            <a:ext cx="3952060" cy="46555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800"/>
              </a:spcBef>
              <a:buNone/>
            </a:pPr>
            <a:r>
              <a:rPr lang="en-US" sz="2200" dirty="0"/>
              <a:t>Mark </a:t>
            </a:r>
            <a:r>
              <a:rPr lang="en-US" sz="2200" dirty="0" smtClean="0"/>
              <a:t>Ferguson, Campus </a:t>
            </a:r>
            <a:r>
              <a:rPr lang="en-US" sz="2200" dirty="0"/>
              <a:t>Recreation</a:t>
            </a:r>
          </a:p>
          <a:p>
            <a:pPr marL="0" indent="0">
              <a:spcBef>
                <a:spcPts val="1800"/>
              </a:spcBef>
              <a:buNone/>
            </a:pPr>
            <a:r>
              <a:rPr lang="en-US" sz="2200" dirty="0"/>
              <a:t>Dustin Kilgour, Student Affairs</a:t>
            </a:r>
          </a:p>
          <a:p>
            <a:pPr marL="0" indent="0">
              <a:spcBef>
                <a:spcPts val="1800"/>
              </a:spcBef>
              <a:buNone/>
            </a:pPr>
            <a:r>
              <a:rPr lang="en-US" sz="2200" dirty="0"/>
              <a:t>Kevin Witham, Admissions</a:t>
            </a:r>
          </a:p>
          <a:p>
            <a:pPr marL="0" indent="0">
              <a:spcBef>
                <a:spcPts val="1800"/>
              </a:spcBef>
              <a:buNone/>
            </a:pPr>
            <a:r>
              <a:rPr lang="en-US" sz="2200" dirty="0"/>
              <a:t>Beth Lydic, Patton College of Education</a:t>
            </a:r>
          </a:p>
          <a:p>
            <a:pPr marL="0" indent="0">
              <a:lnSpc>
                <a:spcPct val="70000"/>
              </a:lnSpc>
              <a:spcBef>
                <a:spcPts val="1800"/>
              </a:spcBef>
              <a:buNone/>
            </a:pPr>
            <a:r>
              <a:rPr lang="en-US" sz="2200" dirty="0"/>
              <a:t>Peter Trentacoste, Residential Housing</a:t>
            </a:r>
          </a:p>
          <a:p>
            <a:pPr marL="0" indent="0">
              <a:lnSpc>
                <a:spcPct val="70000"/>
              </a:lnSpc>
              <a:spcBef>
                <a:spcPts val="1800"/>
              </a:spcBef>
              <a:buNone/>
            </a:pPr>
            <a:r>
              <a:rPr lang="en-US" sz="2200" dirty="0"/>
              <a:t>Tina Payne, Business Service Center</a:t>
            </a:r>
          </a:p>
          <a:p>
            <a:pPr marL="0" indent="0">
              <a:lnSpc>
                <a:spcPct val="70000"/>
              </a:lnSpc>
              <a:spcBef>
                <a:spcPts val="1800"/>
              </a:spcBef>
              <a:buNone/>
            </a:pPr>
            <a:r>
              <a:rPr lang="en-US" sz="2200" dirty="0"/>
              <a:t>Marjorie Mora, Business Service Center</a:t>
            </a:r>
          </a:p>
        </p:txBody>
      </p:sp>
    </p:spTree>
    <p:extLst>
      <p:ext uri="{BB962C8B-B14F-4D97-AF65-F5344CB8AC3E}">
        <p14:creationId xmlns:p14="http://schemas.microsoft.com/office/powerpoint/2010/main" val="101466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Facilities Partner Group Goals</a:t>
            </a:r>
            <a:endParaRPr lang="en-US" dirty="0"/>
          </a:p>
        </p:txBody>
      </p:sp>
      <p:sp>
        <p:nvSpPr>
          <p:cNvPr id="3" name="Content Placeholder 2"/>
          <p:cNvSpPr>
            <a:spLocks noGrp="1"/>
          </p:cNvSpPr>
          <p:nvPr>
            <p:ph idx="1"/>
          </p:nvPr>
        </p:nvSpPr>
        <p:spPr>
          <a:xfrm>
            <a:off x="628650" y="1825625"/>
            <a:ext cx="8024696" cy="4351338"/>
          </a:xfrm>
        </p:spPr>
        <p:txBody>
          <a:bodyPr>
            <a:normAutofit/>
          </a:bodyPr>
          <a:lstStyle/>
          <a:p>
            <a:r>
              <a:rPr lang="en-US" sz="2400" b="1" dirty="0"/>
              <a:t>Strategic Goals </a:t>
            </a:r>
          </a:p>
          <a:p>
            <a:pPr lvl="1"/>
            <a:r>
              <a:rPr lang="en-US" dirty="0"/>
              <a:t>Complete SLAs for all three FMS </a:t>
            </a:r>
            <a:r>
              <a:rPr lang="en-US" dirty="0" smtClean="0"/>
              <a:t>areas [Grounds Maintenance, Maintenance &amp; Operations, and Custodial Services]</a:t>
            </a:r>
            <a:endParaRPr lang="en-US" dirty="0"/>
          </a:p>
          <a:p>
            <a:pPr lvl="1"/>
            <a:r>
              <a:rPr lang="en-US" dirty="0"/>
              <a:t>Make SLAs available to community</a:t>
            </a:r>
          </a:p>
          <a:p>
            <a:pPr lvl="1"/>
            <a:r>
              <a:rPr lang="en-US" dirty="0"/>
              <a:t>Define a shared understanding of responsibilities of building contacts</a:t>
            </a:r>
          </a:p>
          <a:p>
            <a:pPr lvl="1"/>
            <a:r>
              <a:rPr lang="en-US" dirty="0"/>
              <a:t>Create building contacts list </a:t>
            </a:r>
          </a:p>
          <a:p>
            <a:pPr lvl="1"/>
            <a:r>
              <a:rPr lang="en-US" dirty="0"/>
              <a:t>Continue to evaluate and implement efficiencies in service</a:t>
            </a:r>
          </a:p>
          <a:p>
            <a:endParaRPr lang="en-US" sz="2400" dirty="0"/>
          </a:p>
        </p:txBody>
      </p:sp>
    </p:spTree>
    <p:extLst>
      <p:ext uri="{BB962C8B-B14F-4D97-AF65-F5344CB8AC3E}">
        <p14:creationId xmlns:p14="http://schemas.microsoft.com/office/powerpoint/2010/main" val="1559514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962006" cy="1325563"/>
          </a:xfrm>
        </p:spPr>
        <p:txBody>
          <a:bodyPr>
            <a:normAutofit/>
          </a:bodyPr>
          <a:lstStyle/>
          <a:p>
            <a:r>
              <a:rPr lang="en-US" sz="3200" dirty="0" smtClean="0"/>
              <a:t>Service Level Agreements</a:t>
            </a:r>
            <a:endParaRPr lang="en-US" sz="3200" dirty="0"/>
          </a:p>
        </p:txBody>
      </p:sp>
      <p:sp>
        <p:nvSpPr>
          <p:cNvPr id="3" name="Content Placeholder 2"/>
          <p:cNvSpPr>
            <a:spLocks noGrp="1"/>
          </p:cNvSpPr>
          <p:nvPr>
            <p:ph idx="1"/>
          </p:nvPr>
        </p:nvSpPr>
        <p:spPr>
          <a:xfrm>
            <a:off x="628650" y="1527619"/>
            <a:ext cx="7886700" cy="3826474"/>
          </a:xfrm>
        </p:spPr>
        <p:txBody>
          <a:bodyPr>
            <a:normAutofit fontScale="92500" lnSpcReduction="20000"/>
          </a:bodyPr>
          <a:lstStyle/>
          <a:p>
            <a:r>
              <a:rPr lang="en-US" sz="3600" dirty="0" smtClean="0"/>
              <a:t>Initiative from the Facilities Partner Group </a:t>
            </a:r>
          </a:p>
          <a:p>
            <a:r>
              <a:rPr lang="en-US" sz="3600" dirty="0"/>
              <a:t>M</a:t>
            </a:r>
            <a:r>
              <a:rPr lang="en-US" sz="3600" dirty="0" smtClean="0"/>
              <a:t>embers identified desire to have service level agreement(s) to provide:</a:t>
            </a:r>
          </a:p>
          <a:p>
            <a:pPr lvl="1"/>
            <a:r>
              <a:rPr lang="en-US" dirty="0" smtClean="0"/>
              <a:t>Communication </a:t>
            </a:r>
            <a:r>
              <a:rPr lang="en-US" dirty="0"/>
              <a:t>improvements – address failings in providing </a:t>
            </a:r>
            <a:r>
              <a:rPr lang="en-US" dirty="0" smtClean="0"/>
              <a:t>information </a:t>
            </a:r>
            <a:r>
              <a:rPr lang="en-US" dirty="0"/>
              <a:t>to customer; </a:t>
            </a:r>
            <a:r>
              <a:rPr lang="en-US" dirty="0" smtClean="0"/>
              <a:t>resolution of </a:t>
            </a:r>
            <a:r>
              <a:rPr lang="en-US" dirty="0"/>
              <a:t>issues </a:t>
            </a:r>
          </a:p>
          <a:p>
            <a:pPr lvl="1"/>
            <a:r>
              <a:rPr lang="en-US" dirty="0" smtClean="0"/>
              <a:t>Baseline </a:t>
            </a:r>
            <a:r>
              <a:rPr lang="en-US" dirty="0"/>
              <a:t>vs. billable over multiple venues/locations </a:t>
            </a:r>
            <a:endParaRPr lang="en-US" dirty="0" smtClean="0"/>
          </a:p>
          <a:p>
            <a:pPr lvl="1"/>
            <a:r>
              <a:rPr lang="en-US" dirty="0" smtClean="0"/>
              <a:t>Communication </a:t>
            </a:r>
            <a:r>
              <a:rPr lang="en-US" dirty="0"/>
              <a:t>and responsibilities for shared or public-like spaces </a:t>
            </a:r>
          </a:p>
          <a:p>
            <a:pPr lvl="1"/>
            <a:r>
              <a:rPr lang="en-US" dirty="0" smtClean="0"/>
              <a:t>Foundation </a:t>
            </a:r>
            <a:r>
              <a:rPr lang="en-US" dirty="0"/>
              <a:t>of </a:t>
            </a:r>
            <a:r>
              <a:rPr lang="en-US" dirty="0" smtClean="0"/>
              <a:t>accountability</a:t>
            </a:r>
            <a:endParaRPr lang="en-US" dirty="0"/>
          </a:p>
          <a:p>
            <a:pPr lvl="1"/>
            <a:r>
              <a:rPr lang="en-US" dirty="0" smtClean="0"/>
              <a:t>Clarification </a:t>
            </a:r>
            <a:r>
              <a:rPr lang="en-US" dirty="0"/>
              <a:t>of some tensions (e.g. not a baseline service; can’t do it ourselves; can’t hire someone to do it) </a:t>
            </a:r>
            <a:endParaRPr lang="en-US" dirty="0" smtClean="0"/>
          </a:p>
        </p:txBody>
      </p:sp>
      <p:sp>
        <p:nvSpPr>
          <p:cNvPr id="5" name="TextBox 4"/>
          <p:cNvSpPr txBox="1"/>
          <p:nvPr/>
        </p:nvSpPr>
        <p:spPr>
          <a:xfrm>
            <a:off x="3166767" y="5505140"/>
            <a:ext cx="5423889" cy="707886"/>
          </a:xfrm>
          <a:prstGeom prst="rect">
            <a:avLst/>
          </a:prstGeom>
          <a:solidFill>
            <a:schemeClr val="accent6">
              <a:lumMod val="50000"/>
            </a:schemeClr>
          </a:solidFill>
          <a:ln>
            <a:solidFill>
              <a:schemeClr val="tx1"/>
            </a:solidFill>
          </a:ln>
        </p:spPr>
        <p:txBody>
          <a:bodyPr wrap="square" rtlCol="0">
            <a:spAutoFit/>
          </a:bodyPr>
          <a:lstStyle/>
          <a:p>
            <a:pPr algn="ctr">
              <a:spcBef>
                <a:spcPts val="1800"/>
              </a:spcBef>
            </a:pPr>
            <a:r>
              <a:rPr lang="en-US" sz="2000" b="1" dirty="0" smtClean="0">
                <a:solidFill>
                  <a:schemeClr val="bg1"/>
                </a:solidFill>
              </a:rPr>
              <a:t>Solicited service level agreements from other institutions</a:t>
            </a:r>
            <a:endParaRPr lang="en-US" b="1" dirty="0"/>
          </a:p>
        </p:txBody>
      </p:sp>
    </p:spTree>
    <p:extLst>
      <p:ext uri="{BB962C8B-B14F-4D97-AF65-F5344CB8AC3E}">
        <p14:creationId xmlns:p14="http://schemas.microsoft.com/office/powerpoint/2010/main" val="3887498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3" y="365126"/>
            <a:ext cx="8099589" cy="1325563"/>
          </a:xfrm>
        </p:spPr>
        <p:txBody>
          <a:bodyPr/>
          <a:lstStyle/>
          <a:p>
            <a:r>
              <a:rPr lang="en-US" dirty="0" smtClean="0"/>
              <a:t>Service Level Agreement - Custodial </a:t>
            </a:r>
            <a:endParaRPr lang="en-US" dirty="0"/>
          </a:p>
        </p:txBody>
      </p:sp>
      <p:pic>
        <p:nvPicPr>
          <p:cNvPr id="5" name="Picture 4"/>
          <p:cNvPicPr>
            <a:picLocks noChangeAspect="1"/>
          </p:cNvPicPr>
          <p:nvPr/>
        </p:nvPicPr>
        <p:blipFill>
          <a:blip r:embed="rId2"/>
          <a:stretch>
            <a:fillRect/>
          </a:stretch>
        </p:blipFill>
        <p:spPr>
          <a:xfrm>
            <a:off x="553343" y="1344295"/>
            <a:ext cx="8099589" cy="4786627"/>
          </a:xfrm>
          <a:prstGeom prst="rect">
            <a:avLst/>
          </a:prstGeom>
        </p:spPr>
      </p:pic>
    </p:spTree>
    <p:extLst>
      <p:ext uri="{BB962C8B-B14F-4D97-AF65-F5344CB8AC3E}">
        <p14:creationId xmlns:p14="http://schemas.microsoft.com/office/powerpoint/2010/main" val="41297642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1" id="{10A52A94-B249-401F-B3F2-E55CF63B1D99}" vid="{0BAC749F-353C-4558-A30E-D462C2DAF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4997</TotalTime>
  <Words>4239</Words>
  <Application>Microsoft Office PowerPoint</Application>
  <PresentationFormat>On-screen Show (4:3)</PresentationFormat>
  <Paragraphs>798</Paragraphs>
  <Slides>59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59</vt:i4>
      </vt:variant>
    </vt:vector>
  </HeadingPairs>
  <TitlesOfParts>
    <vt:vector size="68" baseType="lpstr">
      <vt:lpstr>ＭＳ Ｐゴシック</vt:lpstr>
      <vt:lpstr>ＭＳ Ｐゴシック</vt:lpstr>
      <vt:lpstr>Arial</vt:lpstr>
      <vt:lpstr>Calibri</vt:lpstr>
      <vt:lpstr>Calibri Light</vt:lpstr>
      <vt:lpstr>Californian FB</vt:lpstr>
      <vt:lpstr>Times New Roman</vt:lpstr>
      <vt:lpstr>Wingdings</vt:lpstr>
      <vt:lpstr>Office Theme</vt:lpstr>
      <vt:lpstr>Business Forum</vt:lpstr>
      <vt:lpstr>Agenda</vt:lpstr>
      <vt:lpstr>Facilities Partner Group</vt:lpstr>
      <vt:lpstr>Agenda</vt:lpstr>
      <vt:lpstr>Charge</vt:lpstr>
      <vt:lpstr>Representation</vt:lpstr>
      <vt:lpstr>Facilities Partner Group Goals</vt:lpstr>
      <vt:lpstr>Service Level Agreements</vt:lpstr>
      <vt:lpstr>Service Level Agreement - Custodial </vt:lpstr>
      <vt:lpstr>Service Level Agreement - Custodial </vt:lpstr>
      <vt:lpstr>Service Level Agreement – M&amp;O</vt:lpstr>
      <vt:lpstr>Service Level Agreement – M&amp;O</vt:lpstr>
      <vt:lpstr>Service Level Agreement – Grounds Maintenance</vt:lpstr>
      <vt:lpstr>Department Specific Examples</vt:lpstr>
      <vt:lpstr>Discussion Questions</vt:lpstr>
      <vt:lpstr>Questions?</vt:lpstr>
      <vt:lpstr>Benefits Advisory Council </vt:lpstr>
      <vt:lpstr>Benefits Advisory Council (BAC) Update</vt:lpstr>
      <vt:lpstr>Benefits Advisory Council Update</vt:lpstr>
      <vt:lpstr>BAC Update</vt:lpstr>
      <vt:lpstr>Benefits Update</vt:lpstr>
      <vt:lpstr>Benefits Update</vt:lpstr>
      <vt:lpstr>Questions?</vt:lpstr>
      <vt:lpstr>Training Advisory Council</vt:lpstr>
      <vt:lpstr>Agenda</vt:lpstr>
      <vt:lpstr>Training Advisory Council Charge</vt:lpstr>
      <vt:lpstr>Representation</vt:lpstr>
      <vt:lpstr>TAC Providing Guidance on  Professional Development Roadmap</vt:lpstr>
      <vt:lpstr>Six “Primary Roles” Provide Development Focus </vt:lpstr>
      <vt:lpstr>Development Categories Promote Balance </vt:lpstr>
      <vt:lpstr>“Success Profiles” Highlight Success Drivers in Each Role </vt:lpstr>
      <vt:lpstr>“Success Profiles” Highlight Success Drivers in Each Role </vt:lpstr>
      <vt:lpstr>Competency Dictionary Will Drive Conversation</vt:lpstr>
      <vt:lpstr>Certificates Will Create Interest and Build Skills</vt:lpstr>
      <vt:lpstr>Questions?</vt:lpstr>
      <vt:lpstr>Payroll Year End Announcements</vt:lpstr>
      <vt:lpstr>Agenda</vt:lpstr>
      <vt:lpstr>Winter Break Closure</vt:lpstr>
      <vt:lpstr>PowerPoint Presentation</vt:lpstr>
      <vt:lpstr>PowerPoint Presentation</vt:lpstr>
      <vt:lpstr>Payroll Calendar for Calendar Year 2018</vt:lpstr>
      <vt:lpstr>2018 IRS Limits </vt:lpstr>
      <vt:lpstr>Tax Year End Reminders</vt:lpstr>
      <vt:lpstr>Questions?</vt:lpstr>
      <vt:lpstr>Capital Project Process and System Development</vt:lpstr>
      <vt:lpstr>Capital Project Process and System Development</vt:lpstr>
      <vt:lpstr>Financial System Enhancements  </vt:lpstr>
      <vt:lpstr>Agenda</vt:lpstr>
      <vt:lpstr>Project update</vt:lpstr>
      <vt:lpstr>OBI Financial Dashboards &amp; Pages</vt:lpstr>
      <vt:lpstr>Systems available during cutover</vt:lpstr>
      <vt:lpstr>Systems unavailable during cutover</vt:lpstr>
      <vt:lpstr>Systems unavailable during cutover</vt:lpstr>
      <vt:lpstr>Training</vt:lpstr>
      <vt:lpstr>COA &amp; Grants Fundamentals Training Feedback</vt:lpstr>
      <vt:lpstr>Go Live Preparation for campus</vt:lpstr>
      <vt:lpstr>Support Path for Campus</vt:lpstr>
      <vt:lpstr>PowerPoint Presentation</vt:lpstr>
      <vt:lpstr>  Next Business Forum</vt:lpstr>
    </vt:vector>
  </TitlesOfParts>
  <Company>Ohio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Casal, Leigh</dc:creator>
  <cp:lastModifiedBy>Cochran, Jennifer</cp:lastModifiedBy>
  <cp:revision>66</cp:revision>
  <dcterms:created xsi:type="dcterms:W3CDTF">2015-07-31T18:30:00Z</dcterms:created>
  <dcterms:modified xsi:type="dcterms:W3CDTF">2017-12-08T13:38:31Z</dcterms:modified>
</cp:coreProperties>
</file>