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61"/>
  </p:notesMasterIdLst>
  <p:sldIdLst>
    <p:sldId id="336"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82" r:id="rId32"/>
    <p:sldId id="383" r:id="rId33"/>
    <p:sldId id="384" r:id="rId34"/>
    <p:sldId id="385" r:id="rId35"/>
    <p:sldId id="386" r:id="rId36"/>
    <p:sldId id="387" r:id="rId37"/>
    <p:sldId id="388" r:id="rId38"/>
    <p:sldId id="396" r:id="rId39"/>
    <p:sldId id="397" r:id="rId40"/>
    <p:sldId id="389" r:id="rId41"/>
    <p:sldId id="390" r:id="rId42"/>
    <p:sldId id="391" r:id="rId43"/>
    <p:sldId id="392" r:id="rId44"/>
    <p:sldId id="337" r:id="rId45"/>
    <p:sldId id="338" r:id="rId46"/>
    <p:sldId id="339" r:id="rId47"/>
    <p:sldId id="340" r:id="rId48"/>
    <p:sldId id="341" r:id="rId49"/>
    <p:sldId id="342" r:id="rId50"/>
    <p:sldId id="343" r:id="rId51"/>
    <p:sldId id="344" r:id="rId52"/>
    <p:sldId id="393" r:id="rId53"/>
    <p:sldId id="394" r:id="rId54"/>
    <p:sldId id="395" r:id="rId55"/>
    <p:sldId id="378" r:id="rId56"/>
    <p:sldId id="379" r:id="rId57"/>
    <p:sldId id="380" r:id="rId58"/>
    <p:sldId id="381" r:id="rId59"/>
    <p:sldId id="37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Cochran, Jennifer" initials="CJ" lastIdx="9" clrIdx="0">
    <p:extLst>
      <p:ext uri="{19B8F6BF-5375-455C-9EA6-DF929625EA0E}">
        <p15:presenceInfo xmlns:p15="http://schemas.microsoft.com/office/powerpoint/2012/main" userId="S-1-5-21-3747266635-2301875284-2313441273-3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4E"/>
    <a:srgbClr val="CBD4D0"/>
    <a:srgbClr val="E7EBE9"/>
    <a:srgbClr val="808080"/>
    <a:srgbClr val="776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9" d="100"/>
          <a:sy n="109" d="100"/>
        </p:scale>
        <p:origin x="918" y="102"/>
      </p:cViewPr>
      <p:guideLst>
        <p:guide orient="horz" pos="5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5-22T09:05:25.076" idx="8">
    <p:pos x="5040" y="2145"/>
    <p:text>Can you indicate when?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F16EB-AAD4-4EC0-A447-1C7D81682812}" type="datetimeFigureOut">
              <a:rPr lang="en-US" smtClean="0"/>
              <a:t>6/13/2018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60961-7EAA-413A-A2BD-34163A23A5A5}" type="slidenum">
              <a:rPr lang="en-US" smtClean="0"/>
              <a:t>‹#›</a:t>
            </a:fld>
            <a:endParaRPr lang="en-US"/>
          </a:p>
        </p:txBody>
      </p:sp>
    </p:spTree>
    <p:extLst>
      <p:ext uri="{BB962C8B-B14F-4D97-AF65-F5344CB8AC3E}">
        <p14:creationId xmlns:p14="http://schemas.microsoft.com/office/powerpoint/2010/main" val="23262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0961-7EAA-413A-A2BD-34163A23A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55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GSF used for formula:   2016:  7,708,020  2017:  7,784,539   </a:t>
            </a:r>
          </a:p>
          <a:p>
            <a:r>
              <a:rPr lang="en-US" dirty="0"/>
              <a:t>Total Custodial</a:t>
            </a:r>
            <a:r>
              <a:rPr lang="en-US" baseline="0" dirty="0"/>
              <a:t> Expenditures:  2016:  $14,232,171.00  2017:  $14,775,841.00</a:t>
            </a:r>
            <a:endParaRPr lang="en-US" dirty="0"/>
          </a:p>
        </p:txBody>
      </p:sp>
      <p:sp>
        <p:nvSpPr>
          <p:cNvPr id="4" name="Slide Number Placeholder 3"/>
          <p:cNvSpPr>
            <a:spLocks noGrp="1"/>
          </p:cNvSpPr>
          <p:nvPr>
            <p:ph type="sldNum" sz="quarter" idx="10"/>
          </p:nvPr>
        </p:nvSpPr>
        <p:spPr/>
        <p:txBody>
          <a:bodyPr/>
          <a:lstStyle/>
          <a:p>
            <a:fld id="{28AEC3DC-31DC-41F4-BD50-E5A10C8B67ED}" type="slidenum">
              <a:rPr lang="en-US" smtClean="0"/>
              <a:t>19</a:t>
            </a:fld>
            <a:endParaRPr lang="en-US"/>
          </a:p>
        </p:txBody>
      </p:sp>
    </p:spTree>
    <p:extLst>
      <p:ext uri="{BB962C8B-B14F-4D97-AF65-F5344CB8AC3E}">
        <p14:creationId xmlns:p14="http://schemas.microsoft.com/office/powerpoint/2010/main" val="269617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Acres used for formula:   2016:  469  2017: </a:t>
            </a:r>
            <a:r>
              <a:rPr lang="en-US" baseline="0" dirty="0"/>
              <a:t> 469       </a:t>
            </a:r>
            <a:r>
              <a:rPr lang="en-US" dirty="0"/>
              <a:t>Total Grounds</a:t>
            </a:r>
            <a:r>
              <a:rPr lang="en-US" baseline="0" dirty="0"/>
              <a:t> Expenditures:  2016:  $3,023,212  2017:  $2,747,898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*acreage used includes the building footprints, without footprint the total acreage is 403</a:t>
            </a:r>
            <a:endParaRPr lang="en-US" dirty="0"/>
          </a:p>
        </p:txBody>
      </p:sp>
      <p:sp>
        <p:nvSpPr>
          <p:cNvPr id="4" name="Slide Number Placeholder 3"/>
          <p:cNvSpPr>
            <a:spLocks noGrp="1"/>
          </p:cNvSpPr>
          <p:nvPr>
            <p:ph type="sldNum" sz="quarter" idx="10"/>
          </p:nvPr>
        </p:nvSpPr>
        <p:spPr/>
        <p:txBody>
          <a:bodyPr/>
          <a:lstStyle/>
          <a:p>
            <a:fld id="{28AEC3DC-31DC-41F4-BD50-E5A10C8B67ED}" type="slidenum">
              <a:rPr lang="en-US" smtClean="0"/>
              <a:t>20</a:t>
            </a:fld>
            <a:endParaRPr lang="en-US"/>
          </a:p>
        </p:txBody>
      </p:sp>
    </p:spTree>
    <p:extLst>
      <p:ext uri="{BB962C8B-B14F-4D97-AF65-F5344CB8AC3E}">
        <p14:creationId xmlns:p14="http://schemas.microsoft.com/office/powerpoint/2010/main" val="344457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2016-17: </a:t>
            </a:r>
          </a:p>
          <a:p>
            <a:r>
              <a:rPr lang="en-US" dirty="0"/>
              <a:t>Total GSF = 8,417,568</a:t>
            </a:r>
          </a:p>
          <a:p>
            <a:r>
              <a:rPr lang="en-US" dirty="0"/>
              <a:t>Purchased Utilities</a:t>
            </a:r>
            <a:r>
              <a:rPr lang="en-US" baseline="0" dirty="0"/>
              <a:t> = $ 12,602,530</a:t>
            </a:r>
          </a:p>
          <a:p>
            <a:r>
              <a:rPr lang="en-US" baseline="0" dirty="0"/>
              <a:t>Energy w/out Purchased Utilities = $ 2,500,000</a:t>
            </a:r>
          </a:p>
          <a:p>
            <a:r>
              <a:rPr lang="en-US" baseline="0" dirty="0"/>
              <a:t>Total MMBTU = 1,131,003.37 MMBTU</a:t>
            </a:r>
          </a:p>
          <a:p>
            <a:r>
              <a:rPr lang="en-US" baseline="0" dirty="0"/>
              <a:t>Energy Total Cost = $ 1.80</a:t>
            </a:r>
            <a:endParaRPr lang="en-US" dirty="0"/>
          </a:p>
          <a:p>
            <a:endParaRPr lang="en-US" dirty="0"/>
          </a:p>
        </p:txBody>
      </p:sp>
      <p:sp>
        <p:nvSpPr>
          <p:cNvPr id="4" name="Slide Number Placeholder 3"/>
          <p:cNvSpPr>
            <a:spLocks noGrp="1"/>
          </p:cNvSpPr>
          <p:nvPr>
            <p:ph type="sldNum" sz="quarter" idx="10"/>
          </p:nvPr>
        </p:nvSpPr>
        <p:spPr/>
        <p:txBody>
          <a:bodyPr/>
          <a:lstStyle/>
          <a:p>
            <a:fld id="{28AEC3DC-31DC-41F4-BD50-E5A10C8B67ED}" type="slidenum">
              <a:rPr lang="en-US" smtClean="0"/>
              <a:t>21</a:t>
            </a:fld>
            <a:endParaRPr lang="en-US"/>
          </a:p>
        </p:txBody>
      </p:sp>
    </p:spTree>
    <p:extLst>
      <p:ext uri="{BB962C8B-B14F-4D97-AF65-F5344CB8AC3E}">
        <p14:creationId xmlns:p14="http://schemas.microsoft.com/office/powerpoint/2010/main" val="122203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27</a:t>
            </a:fld>
            <a:endParaRPr lang="en-US" dirty="0"/>
          </a:p>
        </p:txBody>
      </p:sp>
    </p:spTree>
    <p:extLst>
      <p:ext uri="{BB962C8B-B14F-4D97-AF65-F5344CB8AC3E}">
        <p14:creationId xmlns:p14="http://schemas.microsoft.com/office/powerpoint/2010/main" val="88459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28</a:t>
            </a:fld>
            <a:endParaRPr lang="en-US" dirty="0"/>
          </a:p>
        </p:txBody>
      </p:sp>
    </p:spTree>
    <p:extLst>
      <p:ext uri="{BB962C8B-B14F-4D97-AF65-F5344CB8AC3E}">
        <p14:creationId xmlns:p14="http://schemas.microsoft.com/office/powerpoint/2010/main" val="153160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36</a:t>
            </a:fld>
            <a:endParaRPr lang="en-US" dirty="0"/>
          </a:p>
        </p:txBody>
      </p:sp>
    </p:spTree>
    <p:extLst>
      <p:ext uri="{BB962C8B-B14F-4D97-AF65-F5344CB8AC3E}">
        <p14:creationId xmlns:p14="http://schemas.microsoft.com/office/powerpoint/2010/main" val="131241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0961-7EAA-413A-A2BD-34163A23A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7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0961-7EAA-413A-A2BD-34163A23A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7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0961-7EAA-413A-A2BD-34163A23A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59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49</a:t>
            </a:fld>
            <a:endParaRPr lang="en-US"/>
          </a:p>
        </p:txBody>
      </p:sp>
    </p:spTree>
    <p:extLst>
      <p:ext uri="{BB962C8B-B14F-4D97-AF65-F5344CB8AC3E}">
        <p14:creationId xmlns:p14="http://schemas.microsoft.com/office/powerpoint/2010/main" val="293293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2</a:t>
            </a:fld>
            <a:endParaRPr lang="en-US" dirty="0"/>
          </a:p>
        </p:txBody>
      </p:sp>
    </p:spTree>
    <p:extLst>
      <p:ext uri="{BB962C8B-B14F-4D97-AF65-F5344CB8AC3E}">
        <p14:creationId xmlns:p14="http://schemas.microsoft.com/office/powerpoint/2010/main" val="3676336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60961-7EAA-413A-A2BD-34163A23A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5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3</a:t>
            </a:fld>
            <a:endParaRPr lang="en-US" dirty="0"/>
          </a:p>
        </p:txBody>
      </p:sp>
    </p:spTree>
    <p:extLst>
      <p:ext uri="{BB962C8B-B14F-4D97-AF65-F5344CB8AC3E}">
        <p14:creationId xmlns:p14="http://schemas.microsoft.com/office/powerpoint/2010/main" val="5235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60961-7EAA-413A-A2BD-34163A23A5A5}" type="slidenum">
              <a:rPr lang="en-US" smtClean="0"/>
              <a:t>5</a:t>
            </a:fld>
            <a:endParaRPr lang="en-US" dirty="0"/>
          </a:p>
        </p:txBody>
      </p:sp>
    </p:spTree>
    <p:extLst>
      <p:ext uri="{BB962C8B-B14F-4D97-AF65-F5344CB8AC3E}">
        <p14:creationId xmlns:p14="http://schemas.microsoft.com/office/powerpoint/2010/main" val="289146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BB60961-7EAA-413A-A2BD-34163A23A5A5}" type="slidenum">
              <a:rPr lang="en-US" smtClean="0"/>
              <a:t>6</a:t>
            </a:fld>
            <a:endParaRPr lang="en-US" dirty="0"/>
          </a:p>
        </p:txBody>
      </p:sp>
    </p:spTree>
    <p:extLst>
      <p:ext uri="{BB962C8B-B14F-4D97-AF65-F5344CB8AC3E}">
        <p14:creationId xmlns:p14="http://schemas.microsoft.com/office/powerpoint/2010/main" val="296946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Adjusted gross institutional expenditures (2016: $ 648,139,758.00 </a:t>
            </a:r>
            <a:r>
              <a:rPr lang="en-US" sz="1200" b="0" i="1" kern="1200" dirty="0">
                <a:solidFill>
                  <a:schemeClr val="tx1"/>
                </a:solidFill>
                <a:effectLst/>
                <a:latin typeface="+mn-lt"/>
                <a:ea typeface="+mn-ea"/>
                <a:cs typeface="+mn-cs"/>
              </a:rPr>
              <a:t>    </a:t>
            </a:r>
            <a:r>
              <a:rPr lang="en-US" dirty="0"/>
              <a:t>2017:</a:t>
            </a:r>
            <a:r>
              <a:rPr lang="en-US" baseline="0" dirty="0"/>
              <a:t> </a:t>
            </a:r>
            <a:r>
              <a:rPr lang="en-US" dirty="0"/>
              <a:t>$ 76,217,876.00)</a:t>
            </a:r>
          </a:p>
          <a:p>
            <a:r>
              <a:rPr lang="en-US" sz="1200" b="0" i="0" kern="1200" dirty="0">
                <a:solidFill>
                  <a:schemeClr val="tx1"/>
                </a:solidFill>
                <a:effectLst/>
                <a:latin typeface="+mn-lt"/>
                <a:ea typeface="+mn-ea"/>
                <a:cs typeface="+mn-cs"/>
              </a:rPr>
              <a:t>Annual facility operating expenditures (2016: $ 30,701,186.00      2017: $ 32,810,056.00)</a:t>
            </a:r>
          </a:p>
          <a:p>
            <a:endParaRPr lang="en-US" sz="1200" b="0" i="0" kern="1200" dirty="0">
              <a:solidFill>
                <a:schemeClr val="tx1"/>
              </a:solidFill>
              <a:effectLst/>
              <a:latin typeface="+mn-lt"/>
              <a:ea typeface="+mn-ea"/>
              <a:cs typeface="+mn-cs"/>
            </a:endParaRPr>
          </a:p>
          <a:p>
            <a:r>
              <a:rPr lang="en-US" i="1" dirty="0"/>
              <a:t>****For the Adjusted gross institutional expenditures for FY17, use Total Operating Expenses $762,890,435 less Auxiliary enterprises $86,672,559 = $676,217,876</a:t>
            </a:r>
          </a:p>
        </p:txBody>
      </p:sp>
      <p:sp>
        <p:nvSpPr>
          <p:cNvPr id="4" name="Slide Number Placeholder 3"/>
          <p:cNvSpPr>
            <a:spLocks noGrp="1"/>
          </p:cNvSpPr>
          <p:nvPr>
            <p:ph type="sldNum" sz="quarter" idx="10"/>
          </p:nvPr>
        </p:nvSpPr>
        <p:spPr/>
        <p:txBody>
          <a:bodyPr/>
          <a:lstStyle/>
          <a:p>
            <a:fld id="{28AEC3DC-31DC-41F4-BD50-E5A10C8B67ED}" type="slidenum">
              <a:rPr lang="en-US" smtClean="0"/>
              <a:t>14</a:t>
            </a:fld>
            <a:endParaRPr lang="en-US"/>
          </a:p>
        </p:txBody>
      </p:sp>
    </p:spTree>
    <p:extLst>
      <p:ext uri="{BB962C8B-B14F-4D97-AF65-F5344CB8AC3E}">
        <p14:creationId xmlns:p14="http://schemas.microsoft.com/office/powerpoint/2010/main" val="148970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Entire</a:t>
            </a:r>
            <a:r>
              <a:rPr lang="en-US" baseline="0" dirty="0"/>
              <a:t> Facilities Management Budget 2017 (32,810,056.00) GSF-2017 (8,417,568.00) ------ TITLE:  FM COST PER GSF (WITHOUT PURCHASED UTILITIES)</a:t>
            </a:r>
          </a:p>
          <a:p>
            <a:r>
              <a:rPr lang="en-US" sz="1200" b="0" i="0" kern="1200" dirty="0">
                <a:solidFill>
                  <a:schemeClr val="tx1"/>
                </a:solidFill>
                <a:effectLst/>
                <a:latin typeface="+mn-lt"/>
                <a:ea typeface="+mn-ea"/>
                <a:cs typeface="+mn-cs"/>
              </a:rPr>
              <a:t>2016: $ 30,701,186.00     GSF 2016: 8,374,040</a:t>
            </a:r>
            <a:endParaRPr lang="en-US" b="1" baseline="0" dirty="0"/>
          </a:p>
        </p:txBody>
      </p:sp>
      <p:sp>
        <p:nvSpPr>
          <p:cNvPr id="4" name="Slide Number Placeholder 3"/>
          <p:cNvSpPr>
            <a:spLocks noGrp="1"/>
          </p:cNvSpPr>
          <p:nvPr>
            <p:ph type="sldNum" sz="quarter" idx="10"/>
          </p:nvPr>
        </p:nvSpPr>
        <p:spPr/>
        <p:txBody>
          <a:bodyPr/>
          <a:lstStyle/>
          <a:p>
            <a:fld id="{28AEC3DC-31DC-41F4-BD50-E5A10C8B67ED}" type="slidenum">
              <a:rPr lang="en-US" smtClean="0"/>
              <a:t>16</a:t>
            </a:fld>
            <a:endParaRPr lang="en-US"/>
          </a:p>
        </p:txBody>
      </p:sp>
    </p:spTree>
    <p:extLst>
      <p:ext uri="{BB962C8B-B14F-4D97-AF65-F5344CB8AC3E}">
        <p14:creationId xmlns:p14="http://schemas.microsoft.com/office/powerpoint/2010/main" val="411476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Entire</a:t>
            </a:r>
            <a:r>
              <a:rPr lang="en-US" baseline="0" dirty="0"/>
              <a:t> Facilities Management Budget 2017 ($ 32,810,056.00) and 2016 (</a:t>
            </a:r>
            <a:r>
              <a:rPr lang="en-US" sz="1200" b="0" i="0" kern="1200" dirty="0">
                <a:solidFill>
                  <a:schemeClr val="tx1"/>
                </a:solidFill>
                <a:effectLst/>
                <a:latin typeface="+mn-lt"/>
                <a:ea typeface="+mn-ea"/>
                <a:cs typeface="+mn-cs"/>
              </a:rPr>
              <a:t>$ 30,701,186.00)</a:t>
            </a:r>
            <a:endParaRPr lang="en-US" baseline="0" dirty="0"/>
          </a:p>
          <a:p>
            <a:r>
              <a:rPr lang="en-US" dirty="0"/>
              <a:t>Student</a:t>
            </a:r>
            <a:r>
              <a:rPr lang="en-US" baseline="0" dirty="0"/>
              <a:t> FTEs : 2017 ( 22,143 students )  and 2016  ( 24,407 students )</a:t>
            </a:r>
          </a:p>
          <a:p>
            <a:r>
              <a:rPr lang="en-US" baseline="0" dirty="0"/>
              <a:t>****change from 2016 to 2017 was due to : </a:t>
            </a:r>
          </a:p>
          <a:p>
            <a:r>
              <a:rPr lang="en-US" dirty="0"/>
              <a:t>Student official FTE last year (2016) included online. This year (2017) from the Office of institutional Research (published 2017 and downloaded online), we used Athens Undergrad, Master, PhD, Osteopathic undergrad, Master, </a:t>
            </a:r>
            <a:r>
              <a:rPr lang="en-US" dirty="0" err="1"/>
              <a:t>Phd</a:t>
            </a:r>
            <a:r>
              <a:rPr lang="en-US" dirty="0"/>
              <a:t> (Athens Only, again). </a:t>
            </a:r>
          </a:p>
        </p:txBody>
      </p:sp>
      <p:sp>
        <p:nvSpPr>
          <p:cNvPr id="4" name="Slide Number Placeholder 3"/>
          <p:cNvSpPr>
            <a:spLocks noGrp="1"/>
          </p:cNvSpPr>
          <p:nvPr>
            <p:ph type="sldNum" sz="quarter" idx="10"/>
          </p:nvPr>
        </p:nvSpPr>
        <p:spPr/>
        <p:txBody>
          <a:bodyPr/>
          <a:lstStyle/>
          <a:p>
            <a:fld id="{28AEC3DC-31DC-41F4-BD50-E5A10C8B67ED}" type="slidenum">
              <a:rPr lang="en-US" smtClean="0"/>
              <a:t>17</a:t>
            </a:fld>
            <a:endParaRPr lang="en-US"/>
          </a:p>
        </p:txBody>
      </p:sp>
    </p:spTree>
    <p:extLst>
      <p:ext uri="{BB962C8B-B14F-4D97-AF65-F5344CB8AC3E}">
        <p14:creationId xmlns:p14="http://schemas.microsoft.com/office/powerpoint/2010/main" val="54168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M&amp;O</a:t>
            </a:r>
            <a:r>
              <a:rPr lang="en-US" baseline="0" dirty="0"/>
              <a:t> Total Cost per GSF </a:t>
            </a:r>
          </a:p>
          <a:p>
            <a:r>
              <a:rPr lang="en-US" baseline="0" dirty="0"/>
              <a:t>Gross Square Footage = (2016: 8,374,040   2017: 8,417,568.00)</a:t>
            </a:r>
          </a:p>
          <a:p>
            <a:r>
              <a:rPr lang="en-US" baseline="0" dirty="0"/>
              <a:t>Total M&amp;O Expenditures including benefits = (2016: $ 9,761,502     2017: $ 9,561,473)</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Gloria</a:t>
            </a:r>
            <a:r>
              <a:rPr lang="en-US" baseline="0" dirty="0"/>
              <a:t> – we need to adjust this graph – should be 2016: $ 1.17/GSF and 2017: $1.14/GSF. 2017 is correct, 2016 should be less @ $1.17/GSF not $1.31. Feel free to check my math using the numbers below, but those are the ones that I received from Marjorie this am.</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8AEC3DC-31DC-41F4-BD50-E5A10C8B67ED}" type="slidenum">
              <a:rPr lang="en-US" smtClean="0"/>
              <a:t>18</a:t>
            </a:fld>
            <a:endParaRPr lang="en-US"/>
          </a:p>
        </p:txBody>
      </p:sp>
    </p:spTree>
    <p:extLst>
      <p:ext uri="{BB962C8B-B14F-4D97-AF65-F5344CB8AC3E}">
        <p14:creationId xmlns:p14="http://schemas.microsoft.com/office/powerpoint/2010/main" val="366274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7999922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solidFill>
            <a:srgbClr val="00694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solidFill>
            <a:srgbClr val="00694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553344" y="365126"/>
            <a:ext cx="7886700" cy="1325563"/>
          </a:xfrm>
        </p:spPr>
        <p:txBody>
          <a:bodyPr>
            <a:normAutofit/>
          </a:bodyPr>
          <a:lstStyle>
            <a:lvl1pPr>
              <a:defRPr sz="4000" b="1" cap="all" baseline="0">
                <a:solidFill>
                  <a:srgbClr val="00694E"/>
                </a:solidFill>
                <a:latin typeface="Frutiger 45 Light" panose="020B0500000000000000" pitchFamily="34" charset="0"/>
              </a:defRPr>
            </a:lvl1pPr>
          </a:lstStyle>
          <a:p>
            <a:r>
              <a:rPr lang="en-US" dirty="0" smtClean="0"/>
              <a:t>Click to edit Master title style</a:t>
            </a:r>
            <a:endParaRPr lang="en-US" dirty="0"/>
          </a:p>
        </p:txBody>
      </p:sp>
      <p:sp>
        <p:nvSpPr>
          <p:cNvPr id="14" name="Rectangle 13"/>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2211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617"/>
            <a:ext cx="7886700" cy="1325563"/>
          </a:xfrm>
        </p:spPr>
        <p:txBody>
          <a:bodyPr>
            <a:normAutofit/>
          </a:bodyPr>
          <a:lstStyle>
            <a:lvl1pPr>
              <a:defRPr sz="3600" b="1" cap="all" baseline="0">
                <a:solidFill>
                  <a:srgbClr val="00694E"/>
                </a:solidFill>
                <a:latin typeface="Frutiger 45 Light" panose="020B0500000000000000" pitchFamily="34" charset="0"/>
              </a:defRPr>
            </a:lvl1pPr>
          </a:lstStyle>
          <a:p>
            <a:r>
              <a:rPr lang="en-US" dirty="0" smtClean="0"/>
              <a:t>Click to edit Master title style</a:t>
            </a:r>
            <a:endParaRPr lang="en-US" dirty="0"/>
          </a:p>
        </p:txBody>
      </p:sp>
      <p:sp>
        <p:nvSpPr>
          <p:cNvPr id="10" name="Rectangle 9"/>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60715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29971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00694E"/>
          </a:solidFill>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402559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00694E"/>
          </a:solidFill>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0293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776F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5"/>
          <p:cNvSpPr txBox="1">
            <a:spLocks/>
          </p:cNvSpPr>
          <p:nvPr userDrawn="1"/>
        </p:nvSpPr>
        <p:spPr>
          <a:xfrm>
            <a:off x="6047448" y="64292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776F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Rectangle 8"/>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12691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750319"/>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50319"/>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553344" y="365126"/>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53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solidFill>
            <a:srgbClr val="00694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solidFill>
            <a:srgbClr val="00694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553344" y="365126"/>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14" name="Rectangle 13"/>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01004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617"/>
            <a:ext cx="7886700" cy="1325563"/>
          </a:xfrm>
        </p:spPr>
        <p:txBody>
          <a:bodyPr>
            <a:normAutofit/>
          </a:bodyPr>
          <a:lstStyle>
            <a:lvl1pPr>
              <a:defRPr sz="4000" b="1">
                <a:solidFill>
                  <a:srgbClr val="00694E"/>
                </a:solidFill>
                <a:latin typeface="Californian FB" panose="0207040306080B030204" pitchFamily="18" charset="0"/>
              </a:defRPr>
            </a:lvl1pPr>
          </a:lstStyle>
          <a:p>
            <a:r>
              <a:rPr lang="en-US" dirty="0" smtClean="0"/>
              <a:t>Click to edit Master title style</a:t>
            </a:r>
            <a:endParaRPr lang="en-US" dirty="0"/>
          </a:p>
        </p:txBody>
      </p:sp>
      <p:sp>
        <p:nvSpPr>
          <p:cNvPr id="10" name="Rectangle 9"/>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45363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729533740"/>
      </p:ext>
    </p:extLst>
  </p:cSld>
  <p:clrMapOvr>
    <a:masterClrMapping/>
  </p:clrMapOvr>
  <p:extLst mod="1">
    <p:ext uri="{DCECCB84-F9BA-43D5-87BE-67443E8EF086}">
      <p15:sldGuideLst xmlns:p15="http://schemas.microsoft.com/office/powerpoint/2012/main">
        <p15:guide id="1" orient="horz" pos="4200">
          <p15:clr>
            <a:srgbClr val="FBAE40"/>
          </p15:clr>
        </p15:guide>
        <p15:guide id="2" pos="29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1325563"/>
          </a:xfrm>
        </p:spPr>
        <p:txBody>
          <a:bodyPr>
            <a:normAutofit/>
          </a:bodyPr>
          <a:lstStyle>
            <a:lvl1pPr>
              <a:defRPr sz="3600" b="1" cap="all" baseline="0">
                <a:solidFill>
                  <a:srgbClr val="00694E"/>
                </a:solidFill>
                <a:latin typeface="Frutiger 45 Light" panose="020B0500000000000000"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2515383"/>
      </p:ext>
    </p:extLst>
  </p:cSld>
  <p:clrMapOvr>
    <a:masterClrMapping/>
  </p:clrMapOvr>
  <p:extLst mod="1">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00694E"/>
                </a:solidFill>
                <a:latin typeface="Frutiger 45 Light" panose="020B0500000000000000"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776F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5"/>
          <p:cNvSpPr txBox="1">
            <a:spLocks/>
          </p:cNvSpPr>
          <p:nvPr userDrawn="1"/>
        </p:nvSpPr>
        <p:spPr>
          <a:xfrm>
            <a:off x="6047448" y="64292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776F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Rectangle 8"/>
          <p:cNvSpPr/>
          <p:nvPr userDrawn="1"/>
        </p:nvSpPr>
        <p:spPr>
          <a:xfrm>
            <a:off x="0" y="0"/>
            <a:ext cx="9144000" cy="262890"/>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32688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750319"/>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750319"/>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9144000" cy="185738"/>
          </a:xfrm>
          <a:prstGeom prst="rect">
            <a:avLst/>
          </a:prstGeom>
          <a:solidFill>
            <a:srgbClr val="0069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Title 1"/>
          <p:cNvSpPr>
            <a:spLocks noGrp="1"/>
          </p:cNvSpPr>
          <p:nvPr>
            <p:ph type="title"/>
          </p:nvPr>
        </p:nvSpPr>
        <p:spPr>
          <a:xfrm>
            <a:off x="553344" y="365126"/>
            <a:ext cx="7886700" cy="1325563"/>
          </a:xfrm>
        </p:spPr>
        <p:txBody>
          <a:bodyPr>
            <a:normAutofit/>
          </a:bodyPr>
          <a:lstStyle>
            <a:lvl1pPr>
              <a:defRPr sz="3600" b="1" cap="all" baseline="0">
                <a:solidFill>
                  <a:srgbClr val="00694E"/>
                </a:solidFill>
                <a:latin typeface="Frutiger 45 Light" panose="020B0500000000000000"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2596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jpe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userDrawn="1"/>
        </p:nvPicPr>
        <p:blipFill>
          <a:blip r:embed="rId7" cstate="print">
            <a:extLst>
              <a:ext uri="{28A0092B-C50C-407E-A947-70E740481C1C}">
                <a14:useLocalDpi xmlns:a14="http://schemas.microsoft.com/office/drawing/2010/main" val="0"/>
              </a:ext>
            </a:extLst>
          </a:blip>
          <a:stretch>
            <a:fillRect/>
          </a:stretch>
        </p:blipFill>
        <p:spPr>
          <a:xfrm>
            <a:off x="282421" y="5983988"/>
            <a:ext cx="2626995" cy="714375"/>
          </a:xfrm>
          <a:prstGeom prst="rect">
            <a:avLst/>
          </a:prstGeom>
          <a:ln>
            <a:noFill/>
          </a:ln>
          <a:effectLst/>
        </p:spPr>
      </p:pic>
      <p:sp>
        <p:nvSpPr>
          <p:cNvPr id="8" name="Slide Number Placeholder 5"/>
          <p:cNvSpPr txBox="1">
            <a:spLocks/>
          </p:cNvSpPr>
          <p:nvPr userDrawn="1"/>
        </p:nvSpPr>
        <p:spPr>
          <a:xfrm>
            <a:off x="6047448" y="64292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776F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AE96C-178F-4579-987E-146274CDF160}" type="slidenum">
              <a:rPr lang="en-US" smtClean="0"/>
              <a:pPr/>
              <a:t>‹#›</a:t>
            </a:fld>
            <a:endParaRPr lang="en-US" dirty="0"/>
          </a:p>
        </p:txBody>
      </p:sp>
    </p:spTree>
    <p:extLst>
      <p:ext uri="{BB962C8B-B14F-4D97-AF65-F5344CB8AC3E}">
        <p14:creationId xmlns:p14="http://schemas.microsoft.com/office/powerpoint/2010/main" val="16013593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userDrawn="1"/>
        </p:nvPicPr>
        <p:blipFill>
          <a:blip r:embed="rId11" cstate="print">
            <a:extLst>
              <a:ext uri="{28A0092B-C50C-407E-A947-70E740481C1C}">
                <a14:useLocalDpi xmlns:a14="http://schemas.microsoft.com/office/drawing/2010/main" val="0"/>
              </a:ext>
            </a:extLst>
          </a:blip>
          <a:stretch>
            <a:fillRect/>
          </a:stretch>
        </p:blipFill>
        <p:spPr>
          <a:xfrm>
            <a:off x="282421" y="5983988"/>
            <a:ext cx="2626995" cy="714375"/>
          </a:xfrm>
          <a:prstGeom prst="rect">
            <a:avLst/>
          </a:prstGeom>
          <a:ln>
            <a:noFill/>
          </a:ln>
          <a:effectLst/>
        </p:spPr>
      </p:pic>
      <p:sp>
        <p:nvSpPr>
          <p:cNvPr id="8" name="Slide Number Placeholder 5"/>
          <p:cNvSpPr txBox="1">
            <a:spLocks/>
          </p:cNvSpPr>
          <p:nvPr userDrawn="1"/>
        </p:nvSpPr>
        <p:spPr>
          <a:xfrm>
            <a:off x="6047448" y="642926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rgbClr val="776F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9AE96C-178F-4579-987E-146274CDF160}" type="slidenum">
              <a:rPr lang="en-US" smtClean="0"/>
              <a:pPr/>
              <a:t>‹#›</a:t>
            </a:fld>
            <a:endParaRPr lang="en-US" dirty="0"/>
          </a:p>
        </p:txBody>
      </p:sp>
    </p:spTree>
    <p:extLst>
      <p:ext uri="{BB962C8B-B14F-4D97-AF65-F5344CB8AC3E}">
        <p14:creationId xmlns:p14="http://schemas.microsoft.com/office/powerpoint/2010/main" val="253924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3600" b="1" kern="1200" cap="all" baseline="0">
          <a:solidFill>
            <a:schemeClr val="tx1"/>
          </a:solidFill>
          <a:latin typeface="Frutiger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woods1@ohio.edu" TargetMode="External"/><Relationship Id="rId2" Type="http://schemas.openxmlformats.org/officeDocument/2006/relationships/hyperlink" Target="mailto:brought@ohio.edu"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ebcms.ohio.edu/sites/default/files/sites/finance/purchasing/files/preferred-supplier-commodity-recommendation.pdf" TargetMode="External"/><Relationship Id="rId2" Type="http://schemas.openxmlformats.org/officeDocument/2006/relationships/hyperlink" Target="http://www.ohio.edu/finance" TargetMode="Externa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ohio.edu/finance" TargetMode="External"/><Relationship Id="rId2" Type="http://schemas.openxmlformats.org/officeDocument/2006/relationships/hyperlink" Target="https://www.ohio.edu/finance/purchasing/affordability-and-efficiency/affordability-and-efficiency-faq"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58679" y="3440672"/>
            <a:ext cx="68216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June 12, 2018</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10 AM – 12 PM</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HRTC 141-45</a:t>
            </a:r>
          </a:p>
        </p:txBody>
      </p:sp>
      <p:sp>
        <p:nvSpPr>
          <p:cNvPr id="2" name="Title 1"/>
          <p:cNvSpPr>
            <a:spLocks noGrp="1"/>
          </p:cNvSpPr>
          <p:nvPr>
            <p:ph type="title"/>
          </p:nvPr>
        </p:nvSpPr>
        <p:spPr>
          <a:xfrm>
            <a:off x="0" y="387932"/>
            <a:ext cx="8651491" cy="2852737"/>
          </a:xfrm>
        </p:spPr>
        <p:txBody>
          <a:bodyPr>
            <a:normAutofit/>
          </a:bodyPr>
          <a:lstStyle/>
          <a:p>
            <a:pPr algn="r">
              <a:spcBef>
                <a:spcPts val="600"/>
              </a:spcBef>
              <a:spcAft>
                <a:spcPts val="600"/>
              </a:spcAft>
            </a:pPr>
            <a:r>
              <a:rPr lang="en-US" sz="4800" dirty="0" smtClean="0">
                <a:latin typeface="Frutiger 45 Light" panose="020B0500000000000000" pitchFamily="34" charset="0"/>
              </a:rPr>
              <a:t>Business Forum</a:t>
            </a:r>
            <a:endParaRPr lang="en-US" sz="6600" dirty="0">
              <a:latin typeface="Frutiger 45 Light" panose="020B0500000000000000" pitchFamily="34" charset="0"/>
            </a:endParaRPr>
          </a:p>
        </p:txBody>
      </p:sp>
    </p:spTree>
    <p:custDataLst>
      <p:tags r:id="rId1"/>
    </p:custDataLst>
    <p:extLst>
      <p:ext uri="{BB962C8B-B14F-4D97-AF65-F5344CB8AC3E}">
        <p14:creationId xmlns:p14="http://schemas.microsoft.com/office/powerpoint/2010/main" val="737757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Facilities to Building </a:t>
            </a:r>
            <a:r>
              <a:rPr lang="en-US" dirty="0" smtClean="0"/>
              <a:t>Contacts</a:t>
            </a:r>
            <a:endParaRPr lang="en-US" dirty="0"/>
          </a:p>
        </p:txBody>
      </p:sp>
      <p:sp>
        <p:nvSpPr>
          <p:cNvPr id="3" name="Content Placeholder 2"/>
          <p:cNvSpPr>
            <a:spLocks noGrp="1"/>
          </p:cNvSpPr>
          <p:nvPr>
            <p:ph idx="1"/>
          </p:nvPr>
        </p:nvSpPr>
        <p:spPr/>
        <p:txBody>
          <a:bodyPr>
            <a:normAutofit/>
          </a:bodyPr>
          <a:lstStyle/>
          <a:p>
            <a:pPr marL="0" indent="0">
              <a:buNone/>
            </a:pPr>
            <a:r>
              <a:rPr lang="en-US" dirty="0"/>
              <a:t>Facilities staff </a:t>
            </a:r>
            <a:r>
              <a:rPr lang="en-US" dirty="0" smtClean="0"/>
              <a:t>will:</a:t>
            </a:r>
          </a:p>
          <a:p>
            <a:r>
              <a:rPr lang="en-US" dirty="0" smtClean="0"/>
              <a:t>Copy </a:t>
            </a:r>
            <a:r>
              <a:rPr lang="en-US" dirty="0"/>
              <a:t>the building contact on communications regarding open </a:t>
            </a:r>
            <a:r>
              <a:rPr lang="en-US" dirty="0" smtClean="0"/>
              <a:t>work orders </a:t>
            </a:r>
            <a:r>
              <a:rPr lang="en-US" dirty="0"/>
              <a:t>in their </a:t>
            </a:r>
            <a:r>
              <a:rPr lang="en-US" dirty="0" smtClean="0"/>
              <a:t>building.</a:t>
            </a:r>
          </a:p>
          <a:p>
            <a:r>
              <a:rPr lang="en-US" dirty="0" smtClean="0"/>
              <a:t>Provide automatic work order </a:t>
            </a:r>
            <a:r>
              <a:rPr lang="en-US" dirty="0"/>
              <a:t>reports by building upon </a:t>
            </a:r>
            <a:r>
              <a:rPr lang="en-US" dirty="0" smtClean="0"/>
              <a:t>request.</a:t>
            </a:r>
            <a:endParaRPr lang="en-US" sz="2000" dirty="0"/>
          </a:p>
        </p:txBody>
      </p:sp>
    </p:spTree>
    <p:extLst>
      <p:ext uri="{BB962C8B-B14F-4D97-AF65-F5344CB8AC3E}">
        <p14:creationId xmlns:p14="http://schemas.microsoft.com/office/powerpoint/2010/main" val="3731256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Other Building Occupants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Building occupants not designated as building contacts </a:t>
            </a:r>
            <a:r>
              <a:rPr lang="en-US" dirty="0" smtClean="0"/>
              <a:t>will:</a:t>
            </a:r>
          </a:p>
          <a:p>
            <a:r>
              <a:rPr lang="en-US" dirty="0" smtClean="0"/>
              <a:t>Inform </a:t>
            </a:r>
            <a:r>
              <a:rPr lang="en-US" dirty="0"/>
              <a:t>the building contact(s) of facilities issues, both reported and </a:t>
            </a:r>
            <a:r>
              <a:rPr lang="en-US" dirty="0" smtClean="0"/>
              <a:t>non-reported</a:t>
            </a:r>
          </a:p>
          <a:p>
            <a:r>
              <a:rPr lang="en-US" dirty="0" smtClean="0"/>
              <a:t>Inform </a:t>
            </a:r>
            <a:r>
              <a:rPr lang="en-US" dirty="0"/>
              <a:t>the building contact(s) of staffing changes within their </a:t>
            </a:r>
            <a:r>
              <a:rPr lang="en-US" dirty="0" smtClean="0"/>
              <a:t>units</a:t>
            </a:r>
          </a:p>
          <a:p>
            <a:r>
              <a:rPr lang="en-US" dirty="0" smtClean="0"/>
              <a:t>Read </a:t>
            </a:r>
            <a:r>
              <a:rPr lang="en-US" dirty="0"/>
              <a:t>communications from the building </a:t>
            </a:r>
            <a:r>
              <a:rPr lang="en-US" dirty="0" smtClean="0"/>
              <a:t>contact</a:t>
            </a:r>
          </a:p>
          <a:p>
            <a:r>
              <a:rPr lang="en-US" dirty="0" smtClean="0"/>
              <a:t>Inform </a:t>
            </a:r>
            <a:r>
              <a:rPr lang="en-US" dirty="0"/>
              <a:t>the building contact of the dates of major events within their unit, as well as any major programming or construction planned within the building </a:t>
            </a:r>
            <a:endParaRPr lang="en-US" sz="2000" dirty="0"/>
          </a:p>
        </p:txBody>
      </p:sp>
    </p:spTree>
    <p:extLst>
      <p:ext uri="{BB962C8B-B14F-4D97-AF65-F5344CB8AC3E}">
        <p14:creationId xmlns:p14="http://schemas.microsoft.com/office/powerpoint/2010/main" val="87253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Contacts initiative NEXT STEPS</a:t>
            </a:r>
            <a:endParaRPr lang="en-US" dirty="0"/>
          </a:p>
        </p:txBody>
      </p:sp>
      <p:sp>
        <p:nvSpPr>
          <p:cNvPr id="3" name="Content Placeholder 2"/>
          <p:cNvSpPr>
            <a:spLocks noGrp="1"/>
          </p:cNvSpPr>
          <p:nvPr>
            <p:ph idx="1"/>
          </p:nvPr>
        </p:nvSpPr>
        <p:spPr/>
        <p:txBody>
          <a:bodyPr/>
          <a:lstStyle/>
          <a:p>
            <a:r>
              <a:rPr lang="en-US" dirty="0" smtClean="0"/>
              <a:t>Finalize identification of contacts for all buildings</a:t>
            </a:r>
          </a:p>
          <a:p>
            <a:r>
              <a:rPr lang="en-US" dirty="0" smtClean="0"/>
              <a:t>Communicate purpose and goals to all contacts</a:t>
            </a:r>
          </a:p>
          <a:p>
            <a:r>
              <a:rPr lang="en-US" dirty="0" smtClean="0"/>
              <a:t>Ask for feedback and suggestions</a:t>
            </a:r>
          </a:p>
          <a:p>
            <a:r>
              <a:rPr lang="en-US" dirty="0" smtClean="0"/>
              <a:t>Schedule building contact training</a:t>
            </a:r>
          </a:p>
          <a:p>
            <a:pPr lvl="1"/>
            <a:r>
              <a:rPr lang="en-US" dirty="0" smtClean="0"/>
              <a:t>Best practices for work orders</a:t>
            </a:r>
          </a:p>
          <a:p>
            <a:pPr lvl="1"/>
            <a:r>
              <a:rPr lang="en-US" dirty="0" smtClean="0"/>
              <a:t>Report Generation</a:t>
            </a:r>
          </a:p>
          <a:p>
            <a:pPr lvl="1"/>
            <a:r>
              <a:rPr lang="en-US" dirty="0" smtClean="0"/>
              <a:t>FMS ongoing Initiatives and KPI</a:t>
            </a:r>
            <a:endParaRPr lang="en-US" dirty="0"/>
          </a:p>
        </p:txBody>
      </p:sp>
    </p:spTree>
    <p:extLst>
      <p:ext uri="{BB962C8B-B14F-4D97-AF65-F5344CB8AC3E}">
        <p14:creationId xmlns:p14="http://schemas.microsoft.com/office/powerpoint/2010/main" val="325394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a:t>Contacts initiative Discussion </a:t>
            </a:r>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do we need to do to make sure this initiative successfully achieves our objectives?</a:t>
            </a:r>
          </a:p>
          <a:p>
            <a:pPr lvl="1"/>
            <a:r>
              <a:rPr lang="en-US" dirty="0" smtClean="0"/>
              <a:t>Eliminate reporting/communication gap</a:t>
            </a:r>
          </a:p>
          <a:p>
            <a:pPr lvl="1"/>
            <a:r>
              <a:rPr lang="en-US" dirty="0" smtClean="0"/>
              <a:t>Reduce reporting/communication redundancies</a:t>
            </a:r>
          </a:p>
          <a:p>
            <a:pPr lvl="1"/>
            <a:r>
              <a:rPr lang="en-US" dirty="0" smtClean="0"/>
              <a:t>Streamline </a:t>
            </a:r>
            <a:r>
              <a:rPr lang="en-US" dirty="0"/>
              <a:t>communications between </a:t>
            </a:r>
            <a:r>
              <a:rPr lang="en-US" dirty="0" smtClean="0"/>
              <a:t>Facilities</a:t>
            </a:r>
            <a:r>
              <a:rPr lang="en-US" dirty="0"/>
              <a:t>, building occupants, and building </a:t>
            </a:r>
            <a:r>
              <a:rPr lang="en-US" dirty="0" smtClean="0"/>
              <a:t>owners</a:t>
            </a:r>
          </a:p>
          <a:p>
            <a:r>
              <a:rPr lang="en-US" dirty="0" smtClean="0"/>
              <a:t>What are your suggestions for training and/or best practices development for building contacts?</a:t>
            </a:r>
            <a:endParaRPr lang="en-US" dirty="0"/>
          </a:p>
        </p:txBody>
      </p:sp>
    </p:spTree>
    <p:extLst>
      <p:ext uri="{BB962C8B-B14F-4D97-AF65-F5344CB8AC3E}">
        <p14:creationId xmlns:p14="http://schemas.microsoft.com/office/powerpoint/2010/main" val="133288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nnual facilities operating expenditures bar chart" title="Annual facilities operating expenditures bar chart"/>
          <p:cNvPicPr/>
          <p:nvPr/>
        </p:nvPicPr>
        <p:blipFill rotWithShape="1">
          <a:blip r:embed="rId3">
            <a:extLst>
              <a:ext uri="{28A0092B-C50C-407E-A947-70E740481C1C}">
                <a14:useLocalDpi xmlns:a14="http://schemas.microsoft.com/office/drawing/2010/main" val="0"/>
              </a:ext>
            </a:extLst>
          </a:blip>
          <a:srcRect t="7807"/>
          <a:stretch/>
        </p:blipFill>
        <p:spPr>
          <a:xfrm>
            <a:off x="811924" y="1801906"/>
            <a:ext cx="7606862" cy="4068778"/>
          </a:xfrm>
          <a:prstGeom prst="rect">
            <a:avLst/>
          </a:prstGeom>
        </p:spPr>
      </p:pic>
      <p:sp>
        <p:nvSpPr>
          <p:cNvPr id="4" name="TextBox 3"/>
          <p:cNvSpPr txBox="1"/>
          <p:nvPr/>
        </p:nvSpPr>
        <p:spPr>
          <a:xfrm>
            <a:off x="9490274" y="1903832"/>
            <a:ext cx="5673525" cy="2308324"/>
          </a:xfrm>
          <a:prstGeom prst="rect">
            <a:avLst/>
          </a:prstGeom>
          <a:noFill/>
        </p:spPr>
        <p:txBody>
          <a:bodyPr wrap="square" rtlCol="0">
            <a:spAutoFit/>
          </a:bodyPr>
          <a:lstStyle/>
          <a:p>
            <a:r>
              <a:rPr lang="en-US"/>
              <a:t>Adjusted gross institutional expenditures (2016: $ 648,139,758.00 </a:t>
            </a:r>
            <a:r>
              <a:rPr lang="en-US" i="1"/>
              <a:t>    </a:t>
            </a:r>
            <a:r>
              <a:rPr lang="en-US"/>
              <a:t>2017: $ 76,217,876.00)</a:t>
            </a:r>
          </a:p>
          <a:p>
            <a:r>
              <a:rPr lang="en-US"/>
              <a:t>Annual facility operating expenditures (2016: $ 30,701,186.00      2017: $ 32,810,056.00)</a:t>
            </a:r>
          </a:p>
          <a:p>
            <a:endParaRPr lang="en-US"/>
          </a:p>
          <a:p>
            <a:r>
              <a:rPr lang="en-US" i="1"/>
              <a:t>****For the Adjusted gross institutional expenditures for FY17, use Total Operating Expenses $762,890,435 less Auxiliary enterprises $86,672,559 = $676,217,876</a:t>
            </a:r>
            <a:endParaRPr lang="en-US" i="1" dirty="0"/>
          </a:p>
        </p:txBody>
      </p:sp>
      <p:sp>
        <p:nvSpPr>
          <p:cNvPr id="7" name="Title 1"/>
          <p:cNvSpPr>
            <a:spLocks noGrp="1"/>
          </p:cNvSpPr>
          <p:nvPr>
            <p:ph type="title"/>
          </p:nvPr>
        </p:nvSpPr>
        <p:spPr>
          <a:xfrm>
            <a:off x="503849" y="386285"/>
            <a:ext cx="8223011" cy="1325563"/>
          </a:xfrm>
        </p:spPr>
        <p:txBody>
          <a:bodyPr/>
          <a:lstStyle/>
          <a:p>
            <a:r>
              <a:rPr lang="en-US" dirty="0" smtClean="0"/>
              <a:t>Annual Facilities Operating Expenditures/GIE</a:t>
            </a:r>
            <a:endParaRPr lang="en-US" dirty="0"/>
          </a:p>
        </p:txBody>
      </p:sp>
    </p:spTree>
    <p:extLst>
      <p:ext uri="{BB962C8B-B14F-4D97-AF65-F5344CB8AC3E}">
        <p14:creationId xmlns:p14="http://schemas.microsoft.com/office/powerpoint/2010/main" val="120220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68580" tIns="34290" rIns="68580" bIns="34290" rtlCol="0" anchor="t">
            <a:normAutofit fontScale="77500" lnSpcReduction="20000"/>
          </a:bodyPr>
          <a:lstStyle/>
          <a:p>
            <a:r>
              <a:rPr lang="en-US" b="1" dirty="0"/>
              <a:t>States included in MAPPA: </a:t>
            </a:r>
          </a:p>
          <a:p>
            <a:pPr marL="0" indent="0">
              <a:buNone/>
            </a:pPr>
            <a:r>
              <a:rPr lang="en-US" dirty="0"/>
              <a:t>       </a:t>
            </a:r>
            <a:r>
              <a:rPr lang="en-US" dirty="0" smtClean="0"/>
              <a:t>Ohio</a:t>
            </a:r>
            <a:r>
              <a:rPr lang="en-US" dirty="0"/>
              <a:t>, Illinois, Indiana, Iowa, Michigan, Minnesota, Wisconsin</a:t>
            </a:r>
          </a:p>
          <a:p>
            <a:pPr marL="0" indent="0">
              <a:buNone/>
            </a:pPr>
            <a:endParaRPr lang="en-US" dirty="0"/>
          </a:p>
          <a:p>
            <a:r>
              <a:rPr lang="en-US" b="1" dirty="0"/>
              <a:t>Notables include: </a:t>
            </a:r>
            <a:endParaRPr lang="en-US" b="1" dirty="0" smtClean="0"/>
          </a:p>
          <a:p>
            <a:pPr marL="342900" lvl="1" indent="0">
              <a:buNone/>
            </a:pPr>
            <a:r>
              <a:rPr lang="en-US" dirty="0" smtClean="0">
                <a:cs typeface="Calibri"/>
              </a:rPr>
              <a:t>The </a:t>
            </a:r>
            <a:r>
              <a:rPr lang="en-US" dirty="0">
                <a:cs typeface="Calibri"/>
              </a:rPr>
              <a:t>Ohio State University, Kent State University, Western Michigan University, Otterbein University, Michigan State University, The University of Chicago-Medicine, Minnesota State College and Regionals,  Wright State University, Illinois State University, Illinois Institute of Technology, Lake Superior College, Northern Michigan University, Ashland University, John Carrol University, Sinclair Community College, Western Illinois University, Wheaton College, University of Illinois, University of Wisconsin-Madison &amp; Stout, University of Iowa, University of Northern Iowa, University of Michigan-Flint, John Carroll University, Sinclair Community College </a:t>
            </a:r>
            <a:endParaRPr lang="en-US" dirty="0" smtClean="0">
              <a:cs typeface="Calibri"/>
            </a:endParaRPr>
          </a:p>
          <a:p>
            <a:pPr marL="342900" lvl="1" indent="0">
              <a:buNone/>
            </a:pPr>
            <a:r>
              <a:rPr lang="en-US" dirty="0" smtClean="0">
                <a:cs typeface="Calibri"/>
              </a:rPr>
              <a:t>(</a:t>
            </a:r>
            <a:r>
              <a:rPr lang="en-US" dirty="0">
                <a:cs typeface="Calibri"/>
              </a:rPr>
              <a:t>92 total)</a:t>
            </a:r>
          </a:p>
          <a:p>
            <a:pPr marL="0" indent="0">
              <a:buNone/>
            </a:pPr>
            <a:r>
              <a:rPr lang="en-US" b="1" dirty="0"/>
              <a:t>   </a:t>
            </a:r>
            <a:endParaRPr lang="en-US" b="1" dirty="0">
              <a:cs typeface="Calibri"/>
            </a:endParaRPr>
          </a:p>
        </p:txBody>
      </p:sp>
      <p:sp>
        <p:nvSpPr>
          <p:cNvPr id="2" name="Title 1"/>
          <p:cNvSpPr>
            <a:spLocks noGrp="1"/>
          </p:cNvSpPr>
          <p:nvPr>
            <p:ph type="title"/>
          </p:nvPr>
        </p:nvSpPr>
        <p:spPr/>
        <p:txBody>
          <a:bodyPr>
            <a:normAutofit/>
          </a:bodyPr>
          <a:lstStyle/>
          <a:p>
            <a:r>
              <a:rPr lang="en-US" dirty="0">
                <a:cs typeface="Calibri"/>
              </a:rPr>
              <a:t>MAPPA Members – Participated in FPI</a:t>
            </a:r>
          </a:p>
        </p:txBody>
      </p:sp>
    </p:spTree>
    <p:extLst>
      <p:ext uri="{BB962C8B-B14F-4D97-AF65-F5344CB8AC3E}">
        <p14:creationId xmlns:p14="http://schemas.microsoft.com/office/powerpoint/2010/main" val="298084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r graph of Facilities Management Cost per Gross Square Foot" title="Bar graph of Facilities Management Cost per Gross Square Foot"/>
          <p:cNvPicPr>
            <a:picLocks noChangeAspect="1"/>
          </p:cNvPicPr>
          <p:nvPr/>
        </p:nvPicPr>
        <p:blipFill>
          <a:blip r:embed="rId3"/>
          <a:stretch>
            <a:fillRect/>
          </a:stretch>
        </p:blipFill>
        <p:spPr>
          <a:xfrm>
            <a:off x="1134978" y="1788559"/>
            <a:ext cx="7161626" cy="4212191"/>
          </a:xfrm>
          <a:prstGeom prst="rect">
            <a:avLst/>
          </a:prstGeom>
        </p:spPr>
      </p:pic>
      <p:sp>
        <p:nvSpPr>
          <p:cNvPr id="4" name="Title 1"/>
          <p:cNvSpPr>
            <a:spLocks noGrp="1"/>
          </p:cNvSpPr>
          <p:nvPr>
            <p:ph type="title"/>
          </p:nvPr>
        </p:nvSpPr>
        <p:spPr>
          <a:xfrm>
            <a:off x="604285" y="119220"/>
            <a:ext cx="8223011" cy="1308573"/>
          </a:xfrm>
        </p:spPr>
        <p:txBody>
          <a:bodyPr>
            <a:normAutofit/>
          </a:bodyPr>
          <a:lstStyle/>
          <a:p>
            <a:r>
              <a:rPr lang="en-US" dirty="0" smtClean="0"/>
              <a:t>Facilities Management Cost per GSF (without purchase utilities</a:t>
            </a:r>
            <a:endParaRPr lang="en-US" dirty="0"/>
          </a:p>
        </p:txBody>
      </p:sp>
    </p:spTree>
    <p:extLst>
      <p:ext uri="{BB962C8B-B14F-4D97-AF65-F5344CB8AC3E}">
        <p14:creationId xmlns:p14="http://schemas.microsoft.com/office/powerpoint/2010/main" val="3973588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chart of Total Operating Cost per SFTE" title="Bar chart of Total Operating Cost per SFTE"/>
          <p:cNvPicPr>
            <a:picLocks noChangeAspect="1"/>
          </p:cNvPicPr>
          <p:nvPr/>
        </p:nvPicPr>
        <p:blipFill>
          <a:blip r:embed="rId3"/>
          <a:stretch>
            <a:fillRect/>
          </a:stretch>
        </p:blipFill>
        <p:spPr>
          <a:xfrm>
            <a:off x="1016877" y="1639121"/>
            <a:ext cx="7078716" cy="4241792"/>
          </a:xfrm>
          <a:prstGeom prst="rect">
            <a:avLst/>
          </a:prstGeom>
        </p:spPr>
      </p:pic>
      <p:sp>
        <p:nvSpPr>
          <p:cNvPr id="6" name="Title 1"/>
          <p:cNvSpPr>
            <a:spLocks noGrp="1"/>
          </p:cNvSpPr>
          <p:nvPr>
            <p:ph type="title"/>
          </p:nvPr>
        </p:nvSpPr>
        <p:spPr>
          <a:xfrm>
            <a:off x="553276" y="188577"/>
            <a:ext cx="8223011" cy="1325563"/>
          </a:xfrm>
        </p:spPr>
        <p:txBody>
          <a:bodyPr/>
          <a:lstStyle/>
          <a:p>
            <a:r>
              <a:rPr lang="en-US" dirty="0" smtClean="0"/>
              <a:t>Total Operating cost per SFTE (without purchased utilities)</a:t>
            </a:r>
            <a:endParaRPr lang="en-US" dirty="0"/>
          </a:p>
        </p:txBody>
      </p:sp>
    </p:spTree>
    <p:extLst>
      <p:ext uri="{BB962C8B-B14F-4D97-AF65-F5344CB8AC3E}">
        <p14:creationId xmlns:p14="http://schemas.microsoft.com/office/powerpoint/2010/main" val="3527671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r chart of maintenance total cost per Gross Square Footage&#10;&#10;" title="Bar chart of maintenance total cost per Gross Square Footage"/>
          <p:cNvPicPr>
            <a:picLocks noGrp="1" noChangeAspect="1"/>
          </p:cNvPicPr>
          <p:nvPr>
            <p:ph idx="1"/>
          </p:nvPr>
        </p:nvPicPr>
        <p:blipFill rotWithShape="1">
          <a:blip r:embed="rId3">
            <a:extLst>
              <a:ext uri="{28A0092B-C50C-407E-A947-70E740481C1C}">
                <a14:useLocalDpi xmlns:a14="http://schemas.microsoft.com/office/drawing/2010/main" val="0"/>
              </a:ext>
            </a:extLst>
          </a:blip>
          <a:srcRect t="6848"/>
          <a:stretch/>
        </p:blipFill>
        <p:spPr>
          <a:xfrm>
            <a:off x="740979" y="1421027"/>
            <a:ext cx="7871953" cy="4583056"/>
          </a:xfrm>
        </p:spPr>
      </p:pic>
      <p:pic>
        <p:nvPicPr>
          <p:cNvPr id="5" name="Picture 4" descr="Bar demonstrating Ohio University's 2015 maintenane cost per gross square footage  ($1.17)" title="Bar demonstrating Ohio University's 2015 maintenane cost per gross square footage ($1.17)"/>
          <p:cNvPicPr>
            <a:picLocks noChangeAspect="1"/>
          </p:cNvPicPr>
          <p:nvPr/>
        </p:nvPicPr>
        <p:blipFill rotWithShape="1">
          <a:blip r:embed="rId4"/>
          <a:srcRect l="9257" t="14345" r="1"/>
          <a:stretch/>
        </p:blipFill>
        <p:spPr>
          <a:xfrm>
            <a:off x="1459320" y="2380365"/>
            <a:ext cx="230213" cy="1333255"/>
          </a:xfrm>
          <a:prstGeom prst="rect">
            <a:avLst/>
          </a:prstGeom>
        </p:spPr>
      </p:pic>
      <p:sp>
        <p:nvSpPr>
          <p:cNvPr id="6" name="TextBox 5"/>
          <p:cNvSpPr txBox="1"/>
          <p:nvPr/>
        </p:nvSpPr>
        <p:spPr>
          <a:xfrm>
            <a:off x="1420506" y="2041524"/>
            <a:ext cx="329001" cy="346843"/>
          </a:xfrm>
          <a:prstGeom prst="rect">
            <a:avLst/>
          </a:prstGeom>
          <a:noFill/>
        </p:spPr>
        <p:txBody>
          <a:bodyPr vert="vert270" wrap="square" rtlCol="0">
            <a:spAutoFit/>
          </a:bodyPr>
          <a:lstStyle/>
          <a:p>
            <a:r>
              <a:rPr lang="en-US" sz="938" dirty="0">
                <a:latin typeface="Arial Narrow" panose="020B0606020202030204" pitchFamily="34" charset="0"/>
              </a:rPr>
              <a:t>$1.17</a:t>
            </a:r>
          </a:p>
        </p:txBody>
      </p:sp>
      <p:sp>
        <p:nvSpPr>
          <p:cNvPr id="9" name="Title 1"/>
          <p:cNvSpPr>
            <a:spLocks noGrp="1"/>
          </p:cNvSpPr>
          <p:nvPr>
            <p:ph type="title"/>
          </p:nvPr>
        </p:nvSpPr>
        <p:spPr>
          <a:xfrm>
            <a:off x="503849" y="386285"/>
            <a:ext cx="8223011" cy="1108883"/>
          </a:xfrm>
        </p:spPr>
        <p:txBody>
          <a:bodyPr/>
          <a:lstStyle/>
          <a:p>
            <a:r>
              <a:rPr lang="en-US" dirty="0" smtClean="0"/>
              <a:t>Maintenance total cost per GSF</a:t>
            </a:r>
            <a:endParaRPr lang="en-US" dirty="0"/>
          </a:p>
        </p:txBody>
      </p:sp>
    </p:spTree>
    <p:extLst>
      <p:ext uri="{BB962C8B-B14F-4D97-AF65-F5344CB8AC3E}">
        <p14:creationId xmlns:p14="http://schemas.microsoft.com/office/powerpoint/2010/main" val="63517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 chart of custodial total cost per gross square footage" title="Bar chart of custodial total cost per gross square footage"/>
          <p:cNvPicPr>
            <a:picLocks noChangeAspect="1"/>
          </p:cNvPicPr>
          <p:nvPr/>
        </p:nvPicPr>
        <p:blipFill>
          <a:blip r:embed="rId3"/>
          <a:stretch>
            <a:fillRect/>
          </a:stretch>
        </p:blipFill>
        <p:spPr>
          <a:xfrm>
            <a:off x="1079134" y="1535167"/>
            <a:ext cx="7016460" cy="4385288"/>
          </a:xfrm>
          <a:prstGeom prst="rect">
            <a:avLst/>
          </a:prstGeom>
        </p:spPr>
      </p:pic>
      <p:sp>
        <p:nvSpPr>
          <p:cNvPr id="6" name="Title 1"/>
          <p:cNvSpPr>
            <a:spLocks noGrp="1"/>
          </p:cNvSpPr>
          <p:nvPr>
            <p:ph type="title"/>
          </p:nvPr>
        </p:nvSpPr>
        <p:spPr>
          <a:xfrm>
            <a:off x="475858" y="558522"/>
            <a:ext cx="8223011" cy="976645"/>
          </a:xfrm>
        </p:spPr>
        <p:txBody>
          <a:bodyPr/>
          <a:lstStyle/>
          <a:p>
            <a:r>
              <a:rPr lang="en-US" dirty="0" smtClean="0"/>
              <a:t>Custodial Total Cost per GSF</a:t>
            </a:r>
            <a:endParaRPr lang="en-US" dirty="0"/>
          </a:p>
        </p:txBody>
      </p:sp>
    </p:spTree>
    <p:extLst>
      <p:ext uri="{BB962C8B-B14F-4D97-AF65-F5344CB8AC3E}">
        <p14:creationId xmlns:p14="http://schemas.microsoft.com/office/powerpoint/2010/main" val="290002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58679" y="3440672"/>
            <a:ext cx="68216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Steve Wood, </a:t>
            </a:r>
            <a:r>
              <a:rPr lang="en-US" dirty="0"/>
              <a:t>Associate Vice President for Facilities Management and Safety</a:t>
            </a:r>
          </a:p>
          <a:p>
            <a:pPr algn="r"/>
            <a:r>
              <a:rPr lang="en-US" dirty="0" smtClean="0"/>
              <a:t>Kelly Broughton, Assistant Dean for Research and Education, University Libraries</a:t>
            </a:r>
          </a:p>
        </p:txBody>
      </p:sp>
      <p:sp>
        <p:nvSpPr>
          <p:cNvPr id="2" name="Title 1"/>
          <p:cNvSpPr>
            <a:spLocks noGrp="1"/>
          </p:cNvSpPr>
          <p:nvPr>
            <p:ph type="title"/>
          </p:nvPr>
        </p:nvSpPr>
        <p:spPr>
          <a:xfrm>
            <a:off x="0" y="2026508"/>
            <a:ext cx="8651491" cy="1214161"/>
          </a:xfrm>
        </p:spPr>
        <p:txBody>
          <a:bodyPr>
            <a:normAutofit/>
          </a:bodyPr>
          <a:lstStyle/>
          <a:p>
            <a:pPr algn="r">
              <a:spcBef>
                <a:spcPts val="600"/>
              </a:spcBef>
              <a:spcAft>
                <a:spcPts val="600"/>
              </a:spcAft>
            </a:pPr>
            <a:r>
              <a:rPr lang="en-US" sz="4800" dirty="0" smtClean="0">
                <a:latin typeface="Frutiger 45 Light" panose="020B0500000000000000" pitchFamily="34" charset="0"/>
              </a:rPr>
              <a:t>Facilities Partner Group</a:t>
            </a:r>
            <a:endParaRPr lang="en-US" sz="6600" dirty="0">
              <a:latin typeface="Frutiger 45 Light" panose="020B0500000000000000" pitchFamily="34" charset="0"/>
            </a:endParaRPr>
          </a:p>
        </p:txBody>
      </p:sp>
    </p:spTree>
    <p:custDataLst>
      <p:tags r:id="rId1"/>
    </p:custDataLst>
    <p:extLst>
      <p:ext uri="{BB962C8B-B14F-4D97-AF65-F5344CB8AC3E}">
        <p14:creationId xmlns:p14="http://schemas.microsoft.com/office/powerpoint/2010/main" val="233858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 graph with cost of grounds per acre" title="Bar graph with cost of grounds per acre"/>
          <p:cNvPicPr>
            <a:picLocks noChangeAspect="1"/>
          </p:cNvPicPr>
          <p:nvPr/>
        </p:nvPicPr>
        <p:blipFill>
          <a:blip r:embed="rId3"/>
          <a:stretch>
            <a:fillRect/>
          </a:stretch>
        </p:blipFill>
        <p:spPr>
          <a:xfrm>
            <a:off x="1135118" y="1538307"/>
            <a:ext cx="6852014" cy="4324495"/>
          </a:xfrm>
          <a:prstGeom prst="rect">
            <a:avLst/>
          </a:prstGeom>
        </p:spPr>
      </p:pic>
      <p:sp>
        <p:nvSpPr>
          <p:cNvPr id="6" name="Title 1"/>
          <p:cNvSpPr>
            <a:spLocks noGrp="1"/>
          </p:cNvSpPr>
          <p:nvPr>
            <p:ph type="title"/>
          </p:nvPr>
        </p:nvSpPr>
        <p:spPr>
          <a:xfrm>
            <a:off x="449619" y="212744"/>
            <a:ext cx="8223011" cy="1325563"/>
          </a:xfrm>
        </p:spPr>
        <p:txBody>
          <a:bodyPr/>
          <a:lstStyle/>
          <a:p>
            <a:r>
              <a:rPr lang="en-US" dirty="0" smtClean="0"/>
              <a:t>Grounds total cost per Acre</a:t>
            </a:r>
            <a:endParaRPr lang="en-US" dirty="0"/>
          </a:p>
        </p:txBody>
      </p:sp>
    </p:spTree>
    <p:extLst>
      <p:ext uri="{BB962C8B-B14F-4D97-AF65-F5344CB8AC3E}">
        <p14:creationId xmlns:p14="http://schemas.microsoft.com/office/powerpoint/2010/main" val="146814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r graph of energy total cost per GSF with purchased utilities" title="Bar graph of energy total cost per GSF with purchased utilities"/>
          <p:cNvPicPr>
            <a:picLocks noChangeAspect="1"/>
          </p:cNvPicPr>
          <p:nvPr/>
        </p:nvPicPr>
        <p:blipFill>
          <a:blip r:embed="rId3"/>
          <a:stretch>
            <a:fillRect/>
          </a:stretch>
        </p:blipFill>
        <p:spPr>
          <a:xfrm>
            <a:off x="1095703" y="1663823"/>
            <a:ext cx="6771290" cy="4266160"/>
          </a:xfrm>
          <a:prstGeom prst="rect">
            <a:avLst/>
          </a:prstGeom>
        </p:spPr>
      </p:pic>
      <p:sp>
        <p:nvSpPr>
          <p:cNvPr id="9" name="TextBox 8"/>
          <p:cNvSpPr txBox="1"/>
          <p:nvPr/>
        </p:nvSpPr>
        <p:spPr>
          <a:xfrm>
            <a:off x="1656148" y="2710629"/>
            <a:ext cx="300082" cy="503563"/>
          </a:xfrm>
          <a:prstGeom prst="rect">
            <a:avLst/>
          </a:prstGeom>
          <a:noFill/>
        </p:spPr>
        <p:txBody>
          <a:bodyPr vert="vert270" wrap="square" rtlCol="0">
            <a:spAutoFit/>
          </a:bodyPr>
          <a:lstStyle/>
          <a:p>
            <a:r>
              <a:rPr lang="en-US" sz="750" dirty="0">
                <a:latin typeface="Arial" panose="020B0604020202020204" pitchFamily="34" charset="0"/>
                <a:cs typeface="Arial" panose="020B0604020202020204" pitchFamily="34" charset="0"/>
              </a:rPr>
              <a:t>$1.8</a:t>
            </a:r>
          </a:p>
        </p:txBody>
      </p:sp>
      <p:pic>
        <p:nvPicPr>
          <p:cNvPr id="13" name="Picture 12" descr="Bar illustrating Ohio University's 2017 total energy cost per gross square footage (with purchased utilities) of $1.80" title="Bar illustrating Ohio University's 2017 total energy cost per gross square footage (with purchased utilities) of $1.80"/>
          <p:cNvPicPr>
            <a:picLocks noChangeAspect="1"/>
          </p:cNvPicPr>
          <p:nvPr/>
        </p:nvPicPr>
        <p:blipFill>
          <a:blip r:embed="rId4"/>
          <a:stretch>
            <a:fillRect/>
          </a:stretch>
        </p:blipFill>
        <p:spPr>
          <a:xfrm>
            <a:off x="1721536" y="3214191"/>
            <a:ext cx="130757" cy="708837"/>
          </a:xfrm>
          <a:prstGeom prst="rect">
            <a:avLst/>
          </a:prstGeom>
        </p:spPr>
      </p:pic>
      <p:sp>
        <p:nvSpPr>
          <p:cNvPr id="7" name="Title 1"/>
          <p:cNvSpPr>
            <a:spLocks noGrp="1"/>
          </p:cNvSpPr>
          <p:nvPr>
            <p:ph type="title"/>
          </p:nvPr>
        </p:nvSpPr>
        <p:spPr>
          <a:xfrm>
            <a:off x="369842" y="292205"/>
            <a:ext cx="8223011" cy="1325563"/>
          </a:xfrm>
        </p:spPr>
        <p:txBody>
          <a:bodyPr/>
          <a:lstStyle/>
          <a:p>
            <a:r>
              <a:rPr lang="en-US" dirty="0" smtClean="0"/>
              <a:t>Energy Total Cost per GSF </a:t>
            </a:r>
            <a:br>
              <a:rPr lang="en-US" dirty="0" smtClean="0"/>
            </a:br>
            <a:r>
              <a:rPr lang="en-US" dirty="0" smtClean="0"/>
              <a:t>(with purchased utilities)</a:t>
            </a:r>
            <a:endParaRPr lang="en-US" dirty="0"/>
          </a:p>
        </p:txBody>
      </p:sp>
    </p:spTree>
    <p:extLst>
      <p:ext uri="{BB962C8B-B14F-4D97-AF65-F5344CB8AC3E}">
        <p14:creationId xmlns:p14="http://schemas.microsoft.com/office/powerpoint/2010/main" val="2363146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graph of Facilities Management customer service rating for the last three years" title="Bar graph of Facilities Management customer service rating for the last three years"/>
          <p:cNvPicPr>
            <a:picLocks noChangeAspect="1"/>
          </p:cNvPicPr>
          <p:nvPr/>
        </p:nvPicPr>
        <p:blipFill rotWithShape="1">
          <a:blip r:embed="rId2"/>
          <a:srcRect t="17681"/>
          <a:stretch/>
        </p:blipFill>
        <p:spPr>
          <a:xfrm>
            <a:off x="163776" y="1902941"/>
            <a:ext cx="8886071" cy="3719937"/>
          </a:xfrm>
          <a:prstGeom prst="rect">
            <a:avLst/>
          </a:prstGeom>
        </p:spPr>
      </p:pic>
      <p:sp>
        <p:nvSpPr>
          <p:cNvPr id="3" name="Title 1"/>
          <p:cNvSpPr>
            <a:spLocks noGrp="1"/>
          </p:cNvSpPr>
          <p:nvPr>
            <p:ph type="title"/>
          </p:nvPr>
        </p:nvSpPr>
        <p:spPr>
          <a:xfrm>
            <a:off x="495305" y="247948"/>
            <a:ext cx="8223011" cy="1325563"/>
          </a:xfrm>
        </p:spPr>
        <p:txBody>
          <a:bodyPr>
            <a:normAutofit fontScale="90000"/>
          </a:bodyPr>
          <a:lstStyle/>
          <a:p>
            <a:r>
              <a:rPr lang="en-US" dirty="0" smtClean="0"/>
              <a:t>Overall Facilities Management Customer Service Rating </a:t>
            </a:r>
            <a:br>
              <a:rPr lang="en-US" dirty="0" smtClean="0"/>
            </a:br>
            <a:r>
              <a:rPr lang="en-US" dirty="0" smtClean="0"/>
              <a:t>(Last three years)</a:t>
            </a:r>
            <a:endParaRPr lang="en-US" dirty="0"/>
          </a:p>
        </p:txBody>
      </p:sp>
    </p:spTree>
    <p:extLst>
      <p:ext uri="{BB962C8B-B14F-4D97-AF65-F5344CB8AC3E}">
        <p14:creationId xmlns:p14="http://schemas.microsoft.com/office/powerpoint/2010/main" val="3647994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r graph illustrating work order backlog from 2015-2018&#10;" title="Bar graph illustrating work order backlog from 2015-2018"/>
          <p:cNvPicPr>
            <a:picLocks noChangeAspect="1"/>
          </p:cNvPicPr>
          <p:nvPr/>
        </p:nvPicPr>
        <p:blipFill rotWithShape="1">
          <a:blip r:embed="rId2"/>
          <a:srcRect t="13965"/>
          <a:stretch/>
        </p:blipFill>
        <p:spPr>
          <a:xfrm>
            <a:off x="0" y="1655805"/>
            <a:ext cx="9144000" cy="4233562"/>
          </a:xfrm>
          <a:prstGeom prst="rect">
            <a:avLst/>
          </a:prstGeom>
        </p:spPr>
      </p:pic>
      <p:sp>
        <p:nvSpPr>
          <p:cNvPr id="3" name="Title 1"/>
          <p:cNvSpPr>
            <a:spLocks noGrp="1"/>
          </p:cNvSpPr>
          <p:nvPr>
            <p:ph type="title"/>
          </p:nvPr>
        </p:nvSpPr>
        <p:spPr>
          <a:xfrm>
            <a:off x="553276" y="188577"/>
            <a:ext cx="8223011" cy="1325563"/>
          </a:xfrm>
        </p:spPr>
        <p:txBody>
          <a:bodyPr/>
          <a:lstStyle/>
          <a:p>
            <a:r>
              <a:rPr lang="en-US" dirty="0" smtClean="0"/>
              <a:t>Work order backlog</a:t>
            </a:r>
            <a:endParaRPr lang="en-US" dirty="0"/>
          </a:p>
        </p:txBody>
      </p:sp>
    </p:spTree>
    <p:extLst>
      <p:ext uri="{BB962C8B-B14F-4D97-AF65-F5344CB8AC3E}">
        <p14:creationId xmlns:p14="http://schemas.microsoft.com/office/powerpoint/2010/main" val="4052151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graph with Ohio University emissions for the 2015-2017" title="Bar graph with Ohio University emissions for the 2015-2017"/>
          <p:cNvPicPr>
            <a:picLocks noChangeAspect="1"/>
          </p:cNvPicPr>
          <p:nvPr/>
        </p:nvPicPr>
        <p:blipFill rotWithShape="1">
          <a:blip r:embed="rId2"/>
          <a:srcRect t="9921"/>
          <a:stretch/>
        </p:blipFill>
        <p:spPr>
          <a:xfrm>
            <a:off x="0" y="1297459"/>
            <a:ext cx="9144000" cy="4790739"/>
          </a:xfrm>
          <a:prstGeom prst="rect">
            <a:avLst/>
          </a:prstGeom>
        </p:spPr>
      </p:pic>
      <p:sp>
        <p:nvSpPr>
          <p:cNvPr id="2" name="TextBox 1"/>
          <p:cNvSpPr txBox="1"/>
          <p:nvPr/>
        </p:nvSpPr>
        <p:spPr>
          <a:xfrm>
            <a:off x="9366422" y="2185501"/>
            <a:ext cx="3188043" cy="2308324"/>
          </a:xfrm>
          <a:prstGeom prst="rect">
            <a:avLst/>
          </a:prstGeom>
          <a:noFill/>
        </p:spPr>
        <p:txBody>
          <a:bodyPr wrap="square" rtlCol="0">
            <a:spAutoFit/>
          </a:bodyPr>
          <a:lstStyle/>
          <a:p>
            <a:r>
              <a:rPr lang="en-US" dirty="0" smtClean="0"/>
              <a:t>This graph shows that emissions at Ohio University have decreased from 2015 to 2017. Including scope 1,2 and partial scope 3 (commuting, financed travel, waste, purchased paper (FY17 only), wastewater, T&amp;D losses) emissions. FY16 </a:t>
            </a:r>
            <a:endParaRPr lang="en-US" dirty="0"/>
          </a:p>
        </p:txBody>
      </p:sp>
      <p:sp>
        <p:nvSpPr>
          <p:cNvPr id="3" name="Title 1"/>
          <p:cNvSpPr>
            <a:spLocks noGrp="1"/>
          </p:cNvSpPr>
          <p:nvPr>
            <p:ph type="title"/>
          </p:nvPr>
        </p:nvSpPr>
        <p:spPr>
          <a:xfrm>
            <a:off x="553276" y="188577"/>
            <a:ext cx="8223011" cy="1325563"/>
          </a:xfrm>
        </p:spPr>
        <p:txBody>
          <a:bodyPr/>
          <a:lstStyle/>
          <a:p>
            <a:r>
              <a:rPr lang="en-US" dirty="0" smtClean="0"/>
              <a:t>Ohio University fiscal year emissions (MT eCO2)</a:t>
            </a:r>
            <a:endParaRPr lang="en-US" dirty="0"/>
          </a:p>
        </p:txBody>
      </p:sp>
    </p:spTree>
    <p:extLst>
      <p:ext uri="{BB962C8B-B14F-4D97-AF65-F5344CB8AC3E}">
        <p14:creationId xmlns:p14="http://schemas.microsoft.com/office/powerpoint/2010/main" val="1566068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Did you find review of these Key Performance Indices useful?  What would you like to see?</a:t>
            </a:r>
            <a:endParaRPr lang="en-US" dirty="0"/>
          </a:p>
        </p:txBody>
      </p:sp>
      <p:sp>
        <p:nvSpPr>
          <p:cNvPr id="2" name="Title 1"/>
          <p:cNvSpPr>
            <a:spLocks noGrp="1"/>
          </p:cNvSpPr>
          <p:nvPr>
            <p:ph type="title"/>
          </p:nvPr>
        </p:nvSpPr>
        <p:spPr/>
        <p:txBody>
          <a:bodyPr/>
          <a:lstStyle/>
          <a:p>
            <a:r>
              <a:rPr lang="en-US" dirty="0" smtClean="0"/>
              <a:t>Discussion Questions</a:t>
            </a:r>
            <a:endParaRPr lang="en-US" dirty="0"/>
          </a:p>
        </p:txBody>
      </p:sp>
    </p:spTree>
    <p:extLst>
      <p:ext uri="{BB962C8B-B14F-4D97-AF65-F5344CB8AC3E}">
        <p14:creationId xmlns:p14="http://schemas.microsoft.com/office/powerpoint/2010/main" val="1427336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Kelly Broughton</a:t>
            </a:r>
          </a:p>
          <a:p>
            <a:pPr marL="0" indent="0">
              <a:buNone/>
            </a:pPr>
            <a:r>
              <a:rPr lang="en-US" dirty="0" smtClean="0"/>
              <a:t>593-2709</a:t>
            </a:r>
          </a:p>
          <a:p>
            <a:pPr marL="0" indent="0">
              <a:buNone/>
            </a:pPr>
            <a:r>
              <a:rPr lang="en-US" dirty="0" smtClean="0">
                <a:hlinkClick r:id="rId2"/>
              </a:rPr>
              <a:t>brought@ohio.edu</a:t>
            </a:r>
            <a:endParaRPr lang="en-US" dirty="0" smtClean="0"/>
          </a:p>
          <a:p>
            <a:pPr marL="0" indent="0">
              <a:buNone/>
            </a:pPr>
            <a:endParaRPr lang="en-US" dirty="0" smtClean="0"/>
          </a:p>
          <a:p>
            <a:pPr marL="0" indent="0">
              <a:buNone/>
            </a:pPr>
            <a:r>
              <a:rPr lang="en-US" dirty="0" smtClean="0"/>
              <a:t>Steve Wood</a:t>
            </a:r>
          </a:p>
          <a:p>
            <a:pPr marL="0" indent="0">
              <a:buNone/>
            </a:pPr>
            <a:r>
              <a:rPr lang="en-US" dirty="0" smtClean="0"/>
              <a:t>593-2911</a:t>
            </a:r>
          </a:p>
          <a:p>
            <a:pPr marL="0" indent="0">
              <a:buNone/>
            </a:pPr>
            <a:r>
              <a:rPr lang="en-US" dirty="0" smtClean="0">
                <a:hlinkClick r:id="rId3"/>
              </a:rPr>
              <a:t>woods1@ohio.edu</a:t>
            </a: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12677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58679" y="3440672"/>
            <a:ext cx="68216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t>Greg </a:t>
            </a:r>
            <a:r>
              <a:rPr lang="en-US" dirty="0" err="1" smtClean="0"/>
              <a:t>Fialko</a:t>
            </a:r>
            <a:r>
              <a:rPr lang="en-US" dirty="0" smtClean="0"/>
              <a:t>, Senior Human Resources Director</a:t>
            </a:r>
          </a:p>
        </p:txBody>
      </p:sp>
      <p:sp>
        <p:nvSpPr>
          <p:cNvPr id="2" name="Title 1"/>
          <p:cNvSpPr>
            <a:spLocks noGrp="1"/>
          </p:cNvSpPr>
          <p:nvPr>
            <p:ph type="title"/>
          </p:nvPr>
        </p:nvSpPr>
        <p:spPr>
          <a:xfrm>
            <a:off x="0" y="2026508"/>
            <a:ext cx="8651491" cy="1214161"/>
          </a:xfrm>
        </p:spPr>
        <p:txBody>
          <a:bodyPr>
            <a:normAutofit fontScale="90000"/>
          </a:bodyPr>
          <a:lstStyle/>
          <a:p>
            <a:pPr algn="r">
              <a:spcBef>
                <a:spcPts val="600"/>
              </a:spcBef>
              <a:spcAft>
                <a:spcPts val="600"/>
              </a:spcAft>
            </a:pPr>
            <a:r>
              <a:rPr lang="en-US" sz="4800" dirty="0" smtClean="0">
                <a:latin typeface="Frutiger 45 Light" panose="020B0500000000000000" pitchFamily="34" charset="0"/>
              </a:rPr>
              <a:t>Benefits Advisory Council</a:t>
            </a:r>
            <a:endParaRPr lang="en-US" sz="6600" dirty="0">
              <a:latin typeface="Frutiger 45 Light" panose="020B0500000000000000" pitchFamily="34" charset="0"/>
            </a:endParaRPr>
          </a:p>
        </p:txBody>
      </p:sp>
    </p:spTree>
    <p:custDataLst>
      <p:tags r:id="rId1"/>
    </p:custDataLst>
    <p:extLst>
      <p:ext uri="{BB962C8B-B14F-4D97-AF65-F5344CB8AC3E}">
        <p14:creationId xmlns:p14="http://schemas.microsoft.com/office/powerpoint/2010/main" val="533269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10" y="322800"/>
            <a:ext cx="7886700" cy="1325563"/>
          </a:xfrm>
        </p:spPr>
        <p:txBody>
          <a:bodyPr/>
          <a:lstStyle/>
          <a:p>
            <a:r>
              <a:rPr lang="en-US" dirty="0" smtClean="0">
                <a:latin typeface="Frutiger 45 Light" panose="020B0500000000000000" pitchFamily="34" charset="0"/>
              </a:rPr>
              <a:t>Benefits Update</a:t>
            </a:r>
            <a:endParaRPr lang="en-US" dirty="0">
              <a:latin typeface="Frutiger 45 Light" panose="020B0500000000000000" pitchFamily="34" charset="0"/>
            </a:endParaRPr>
          </a:p>
        </p:txBody>
      </p:sp>
      <p:sp>
        <p:nvSpPr>
          <p:cNvPr id="3" name="Content Placeholder 2"/>
          <p:cNvSpPr>
            <a:spLocks noGrp="1"/>
          </p:cNvSpPr>
          <p:nvPr>
            <p:ph idx="1"/>
          </p:nvPr>
        </p:nvSpPr>
        <p:spPr>
          <a:xfrm>
            <a:off x="619596" y="1389009"/>
            <a:ext cx="6865286" cy="3282579"/>
          </a:xfrm>
        </p:spPr>
        <p:txBody>
          <a:bodyPr>
            <a:noAutofit/>
          </a:bodyPr>
          <a:lstStyle/>
          <a:p>
            <a:pPr marL="0" indent="0">
              <a:buNone/>
            </a:pPr>
            <a:endParaRPr lang="en-US" sz="2400" dirty="0"/>
          </a:p>
          <a:p>
            <a:r>
              <a:rPr lang="en-US" sz="2400" dirty="0"/>
              <a:t>BAC </a:t>
            </a:r>
            <a:r>
              <a:rPr lang="en-US" sz="2400" dirty="0" smtClean="0"/>
              <a:t>Background</a:t>
            </a:r>
            <a:endParaRPr lang="en-US" sz="2400" dirty="0"/>
          </a:p>
          <a:p>
            <a:r>
              <a:rPr lang="en-US" sz="2400" dirty="0"/>
              <a:t>Budget </a:t>
            </a:r>
            <a:r>
              <a:rPr lang="en-US" sz="2400" dirty="0" smtClean="0"/>
              <a:t>Information</a:t>
            </a:r>
            <a:endParaRPr lang="en-US" sz="2400" dirty="0"/>
          </a:p>
          <a:p>
            <a:r>
              <a:rPr lang="en-US" sz="2400" dirty="0"/>
              <a:t>BAC </a:t>
            </a:r>
            <a:r>
              <a:rPr lang="en-US" sz="2400" dirty="0" smtClean="0"/>
              <a:t>Recommendations</a:t>
            </a:r>
            <a:endParaRPr lang="en-US" sz="2400" dirty="0"/>
          </a:p>
          <a:p>
            <a:r>
              <a:rPr lang="en-US" sz="2400" dirty="0"/>
              <a:t>Dependent Eligibility Verification </a:t>
            </a:r>
            <a:r>
              <a:rPr lang="en-US" sz="2400" dirty="0" smtClean="0"/>
              <a:t>Program</a:t>
            </a:r>
            <a:endParaRPr lang="en-US" sz="2400" dirty="0"/>
          </a:p>
        </p:txBody>
      </p:sp>
    </p:spTree>
    <p:custDataLst>
      <p:tags r:id="rId1"/>
    </p:custDataLst>
    <p:extLst>
      <p:ext uri="{BB962C8B-B14F-4D97-AF65-F5344CB8AC3E}">
        <p14:creationId xmlns:p14="http://schemas.microsoft.com/office/powerpoint/2010/main" val="1330260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Frutiger 45 Light" panose="020B0500000000000000" pitchFamily="34" charset="0"/>
              </a:rPr>
              <a:t>Benefits Advisory Council Background</a:t>
            </a:r>
            <a:endParaRPr lang="en-US" sz="3200" dirty="0">
              <a:latin typeface="Frutiger 45 Light" panose="020B0500000000000000" pitchFamily="34" charset="0"/>
            </a:endParaRPr>
          </a:p>
        </p:txBody>
      </p:sp>
      <p:sp>
        <p:nvSpPr>
          <p:cNvPr id="3" name="Content Placeholder 2"/>
          <p:cNvSpPr>
            <a:spLocks noGrp="1"/>
          </p:cNvSpPr>
          <p:nvPr>
            <p:ph idx="1"/>
          </p:nvPr>
        </p:nvSpPr>
        <p:spPr>
          <a:xfrm>
            <a:off x="553344" y="1284450"/>
            <a:ext cx="7886700" cy="3459566"/>
          </a:xfrm>
        </p:spPr>
        <p:txBody>
          <a:bodyPr>
            <a:normAutofit lnSpcReduction="10000"/>
          </a:bodyPr>
          <a:lstStyle/>
          <a:p>
            <a:pPr marL="0" indent="0">
              <a:buNone/>
            </a:pPr>
            <a:endParaRPr lang="en-US" altLang="en-US" sz="1800" dirty="0">
              <a:ea typeface="Verdana" panose="020B0604030504040204" pitchFamily="34" charset="0"/>
              <a:cs typeface="Verdana" panose="020B0604030504040204" pitchFamily="34" charset="0"/>
            </a:endParaRPr>
          </a:p>
          <a:p>
            <a:r>
              <a:rPr lang="en-US" altLang="en-US" sz="2400" dirty="0">
                <a:ea typeface="Verdana" panose="020B0604030504040204" pitchFamily="34" charset="0"/>
                <a:cs typeface="Verdana" panose="020B0604030504040204" pitchFamily="34" charset="0"/>
              </a:rPr>
              <a:t>BAC formed in March </a:t>
            </a:r>
            <a:r>
              <a:rPr lang="en-US" altLang="en-US" sz="2400" dirty="0" smtClean="0">
                <a:ea typeface="Verdana" panose="020B0604030504040204" pitchFamily="34" charset="0"/>
                <a:cs typeface="Verdana" panose="020B0604030504040204" pitchFamily="34" charset="0"/>
              </a:rPr>
              <a:t>2014</a:t>
            </a:r>
            <a:endParaRPr lang="en-US" altLang="en-US" sz="2400" dirty="0">
              <a:ea typeface="Verdana" panose="020B0604030504040204" pitchFamily="34" charset="0"/>
              <a:cs typeface="Verdana" panose="020B0604030504040204" pitchFamily="34" charset="0"/>
            </a:endParaRPr>
          </a:p>
          <a:p>
            <a:r>
              <a:rPr lang="en-US" altLang="en-US" sz="2400" dirty="0">
                <a:ea typeface="Verdana" panose="020B0604030504040204" pitchFamily="34" charset="0"/>
                <a:cs typeface="Verdana" panose="020B0604030504040204" pitchFamily="34" charset="0"/>
              </a:rPr>
              <a:t>Charge</a:t>
            </a:r>
            <a:r>
              <a:rPr lang="en-US" altLang="en-US" sz="2400" dirty="0" smtClean="0">
                <a:ea typeface="Verdana" panose="020B0604030504040204" pitchFamily="34" charset="0"/>
                <a:cs typeface="Verdana" panose="020B0604030504040204" pitchFamily="34" charset="0"/>
              </a:rPr>
              <a:t>: </a:t>
            </a:r>
            <a:r>
              <a:rPr lang="en-US" altLang="en-US" sz="2400" dirty="0">
                <a:ea typeface="Verdana" panose="020B0604030504040204" pitchFamily="34" charset="0"/>
                <a:cs typeface="Verdana" panose="020B0604030504040204" pitchFamily="34" charset="0"/>
              </a:rPr>
              <a:t>Analyze and make recommendations regarding university benefits and to consider financial sustainability, competitiveness, and fairness in recommendations</a:t>
            </a:r>
            <a:r>
              <a:rPr lang="en-US" altLang="en-US" sz="2400" dirty="0" smtClean="0">
                <a:ea typeface="Verdana" panose="020B0604030504040204" pitchFamily="34" charset="0"/>
                <a:cs typeface="Verdana" panose="020B0604030504040204" pitchFamily="34" charset="0"/>
              </a:rPr>
              <a:t>.</a:t>
            </a:r>
            <a:endParaRPr lang="en-US" altLang="en-US" sz="2400" dirty="0">
              <a:ea typeface="Verdana" panose="020B0604030504040204" pitchFamily="34" charset="0"/>
              <a:cs typeface="Verdana" panose="020B0604030504040204" pitchFamily="34" charset="0"/>
            </a:endParaRPr>
          </a:p>
          <a:p>
            <a:r>
              <a:rPr lang="en-US" altLang="en-US" sz="2400" dirty="0">
                <a:ea typeface="Verdana" panose="020B0604030504040204" pitchFamily="34" charset="0"/>
                <a:cs typeface="Verdana" panose="020B0604030504040204" pitchFamily="34" charset="0"/>
              </a:rPr>
              <a:t>14 Members include representatives from Faculty Senate (</a:t>
            </a:r>
            <a:r>
              <a:rPr lang="en-US" altLang="en-US" sz="2400" dirty="0" smtClean="0">
                <a:ea typeface="Verdana" panose="020B0604030504040204" pitchFamily="34" charset="0"/>
                <a:cs typeface="Verdana" panose="020B0604030504040204" pitchFamily="34" charset="0"/>
              </a:rPr>
              <a:t>Co-Chair</a:t>
            </a:r>
            <a:r>
              <a:rPr lang="en-US" altLang="en-US" sz="2400" dirty="0">
                <a:ea typeface="Verdana" panose="020B0604030504040204" pitchFamily="34" charset="0"/>
                <a:cs typeface="Verdana" panose="020B0604030504040204" pitchFamily="34" charset="0"/>
              </a:rPr>
              <a:t>), Administrative Senate, Classified Senate, AFSCME Union, as well as a </a:t>
            </a:r>
            <a:r>
              <a:rPr lang="en-US" altLang="en-US" sz="2400" dirty="0" smtClean="0">
                <a:ea typeface="Verdana" panose="020B0604030504040204" pitchFamily="34" charset="0"/>
                <a:cs typeface="Verdana" panose="020B0604030504040204" pitchFamily="34" charset="0"/>
              </a:rPr>
              <a:t>Dean</a:t>
            </a:r>
            <a:r>
              <a:rPr lang="en-US" altLang="en-US" sz="2400" dirty="0">
                <a:ea typeface="Verdana" panose="020B0604030504040204" pitchFamily="34" charset="0"/>
                <a:cs typeface="Verdana" panose="020B0604030504040204" pitchFamily="34" charset="0"/>
              </a:rPr>
              <a:t>, an Executive Dean, a Vice President, an Academic Chair/Director, an Associate Provost, and the Chief HR Officer</a:t>
            </a:r>
          </a:p>
          <a:p>
            <a:pPr marL="0" indent="0">
              <a:spcBef>
                <a:spcPts val="0"/>
              </a:spcBef>
              <a:buNone/>
            </a:pPr>
            <a:endParaRPr lang="en-US" sz="1400" dirty="0" smtClean="0">
              <a:solidFill>
                <a:srgbClr val="00694E"/>
              </a:solidFill>
            </a:endParaRPr>
          </a:p>
        </p:txBody>
      </p:sp>
    </p:spTree>
    <p:extLst>
      <p:ext uri="{BB962C8B-B14F-4D97-AF65-F5344CB8AC3E}">
        <p14:creationId xmlns:p14="http://schemas.microsoft.com/office/powerpoint/2010/main" val="2018265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10" y="322800"/>
            <a:ext cx="7886700" cy="1325563"/>
          </a:xfrm>
        </p:spPr>
        <p:txBody>
          <a:bodyPr/>
          <a:lstStyle/>
          <a:p>
            <a:r>
              <a:rPr lang="en-US" dirty="0" smtClean="0"/>
              <a:t>Agenda</a:t>
            </a:r>
            <a:endParaRPr lang="en-US" dirty="0"/>
          </a:p>
        </p:txBody>
      </p:sp>
      <p:sp>
        <p:nvSpPr>
          <p:cNvPr id="3" name="Content Placeholder 2"/>
          <p:cNvSpPr>
            <a:spLocks noGrp="1"/>
          </p:cNvSpPr>
          <p:nvPr>
            <p:ph idx="1"/>
          </p:nvPr>
        </p:nvSpPr>
        <p:spPr>
          <a:xfrm>
            <a:off x="619596" y="1389009"/>
            <a:ext cx="6865286" cy="4351338"/>
          </a:xfrm>
        </p:spPr>
        <p:txBody>
          <a:bodyPr>
            <a:noAutofit/>
          </a:bodyPr>
          <a:lstStyle/>
          <a:p>
            <a:r>
              <a:rPr lang="en-US" sz="2400" dirty="0" smtClean="0"/>
              <a:t>Review of Charge, Membership and Goals</a:t>
            </a:r>
          </a:p>
          <a:p>
            <a:r>
              <a:rPr lang="en-US" sz="2400" dirty="0" smtClean="0"/>
              <a:t>Building Coordinators Initiative</a:t>
            </a:r>
          </a:p>
          <a:p>
            <a:pPr lvl="1"/>
            <a:r>
              <a:rPr lang="en-US" sz="2000" dirty="0" smtClean="0"/>
              <a:t>Purpose and Goals</a:t>
            </a:r>
          </a:p>
          <a:p>
            <a:pPr lvl="1"/>
            <a:r>
              <a:rPr lang="en-US" sz="2000" dirty="0" smtClean="0"/>
              <a:t>Responsibilities</a:t>
            </a:r>
          </a:p>
          <a:p>
            <a:pPr lvl="1"/>
            <a:r>
              <a:rPr lang="en-US" sz="2000" dirty="0" smtClean="0"/>
              <a:t>Next Steps</a:t>
            </a:r>
          </a:p>
          <a:p>
            <a:pPr lvl="1"/>
            <a:r>
              <a:rPr lang="en-US" sz="2000" dirty="0" smtClean="0"/>
              <a:t>Discussion</a:t>
            </a:r>
          </a:p>
          <a:p>
            <a:r>
              <a:rPr lang="en-US" sz="2400" dirty="0" smtClean="0"/>
              <a:t>EAB and APPA Executive Dashboard</a:t>
            </a:r>
          </a:p>
          <a:p>
            <a:pPr lvl="1"/>
            <a:r>
              <a:rPr lang="en-US" sz="2000" dirty="0"/>
              <a:t>Key Performance </a:t>
            </a:r>
            <a:r>
              <a:rPr lang="en-US" sz="2000" dirty="0" smtClean="0"/>
              <a:t>Indices</a:t>
            </a:r>
          </a:p>
          <a:p>
            <a:r>
              <a:rPr lang="en-US" sz="2400" dirty="0" smtClean="0"/>
              <a:t>Discussion</a:t>
            </a:r>
          </a:p>
          <a:p>
            <a:pPr marL="457200" lvl="1" indent="0">
              <a:buNone/>
            </a:pPr>
            <a:endParaRPr lang="en-US" sz="2000" dirty="0" smtClean="0"/>
          </a:p>
        </p:txBody>
      </p:sp>
    </p:spTree>
    <p:custDataLst>
      <p:tags r:id="rId1"/>
    </p:custDataLst>
    <p:extLst>
      <p:ext uri="{BB962C8B-B14F-4D97-AF65-F5344CB8AC3E}">
        <p14:creationId xmlns:p14="http://schemas.microsoft.com/office/powerpoint/2010/main" val="279138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Frutiger 45 Light" panose="020B0500000000000000" pitchFamily="34" charset="0"/>
              </a:rPr>
              <a:t>BAC Background</a:t>
            </a:r>
            <a:endParaRPr lang="en-US" sz="3200" dirty="0">
              <a:latin typeface="Frutiger 45 Light" panose="020B0500000000000000" pitchFamily="34" charset="0"/>
            </a:endParaRPr>
          </a:p>
        </p:txBody>
      </p:sp>
      <p:sp>
        <p:nvSpPr>
          <p:cNvPr id="3" name="Content Placeholder 2"/>
          <p:cNvSpPr>
            <a:spLocks noGrp="1"/>
          </p:cNvSpPr>
          <p:nvPr>
            <p:ph idx="1"/>
          </p:nvPr>
        </p:nvSpPr>
        <p:spPr>
          <a:xfrm>
            <a:off x="553344" y="1284450"/>
            <a:ext cx="7886700" cy="4901746"/>
          </a:xfrm>
        </p:spPr>
        <p:txBody>
          <a:bodyPr>
            <a:normAutofit lnSpcReduction="10000"/>
          </a:bodyPr>
          <a:lstStyle/>
          <a:p>
            <a:pPr marL="0" indent="0">
              <a:buNone/>
            </a:pPr>
            <a:endParaRPr lang="en-US" altLang="en-US" sz="1400" dirty="0">
              <a:ea typeface="Verdana" panose="020B0604030504040204" pitchFamily="34" charset="0"/>
              <a:cs typeface="Verdana" panose="020B0604030504040204" pitchFamily="34" charset="0"/>
            </a:endParaRPr>
          </a:p>
          <a:p>
            <a:r>
              <a:rPr lang="en-US" altLang="en-US" sz="2000" dirty="0" smtClean="0">
                <a:ea typeface="Verdana" panose="020B0604030504040204" pitchFamily="34" charset="0"/>
                <a:cs typeface="Verdana" panose="020B0604030504040204" pitchFamily="34" charset="0"/>
              </a:rPr>
              <a:t>Guiding Principles</a:t>
            </a:r>
          </a:p>
          <a:p>
            <a:pPr lvl="1"/>
            <a:r>
              <a:rPr lang="en-US" altLang="en-US" sz="2000" dirty="0" smtClean="0">
                <a:ea typeface="Verdana" panose="020B0604030504040204" pitchFamily="34" charset="0"/>
                <a:cs typeface="Verdana" panose="020B0604030504040204" pitchFamily="34" charset="0"/>
              </a:rPr>
              <a:t>Eliminate structural deficits</a:t>
            </a:r>
          </a:p>
          <a:p>
            <a:pPr lvl="1"/>
            <a:r>
              <a:rPr lang="en-US" altLang="en-US" sz="2000" dirty="0" smtClean="0">
                <a:ea typeface="Verdana" panose="020B0604030504040204" pitchFamily="34" charset="0"/>
                <a:cs typeface="Verdana" panose="020B0604030504040204" pitchFamily="34" charset="0"/>
              </a:rPr>
              <a:t>Avoid Affordable Care Act Cadillac Plan Tax (required by state law)</a:t>
            </a:r>
          </a:p>
          <a:p>
            <a:pPr lvl="1"/>
            <a:r>
              <a:rPr lang="en-US" altLang="en-US" sz="2000" dirty="0" smtClean="0">
                <a:ea typeface="Verdana" panose="020B0604030504040204" pitchFamily="34" charset="0"/>
                <a:cs typeface="Verdana" panose="020B0604030504040204" pitchFamily="34" charset="0"/>
              </a:rPr>
              <a:t>Establish a maximum university contribution to the annual inflationary cost of benefits (no more than 5%)</a:t>
            </a:r>
          </a:p>
          <a:p>
            <a:pPr marL="0" indent="0">
              <a:buNone/>
            </a:pPr>
            <a:endParaRPr lang="en-US" altLang="en-US" sz="2000" dirty="0" smtClean="0">
              <a:ea typeface="Verdana" panose="020B0604030504040204" pitchFamily="34" charset="0"/>
              <a:cs typeface="Verdana" panose="020B0604030504040204" pitchFamily="34" charset="0"/>
            </a:endParaRPr>
          </a:p>
          <a:p>
            <a:r>
              <a:rPr lang="en-US" altLang="en-US" sz="2000" dirty="0" smtClean="0">
                <a:ea typeface="Verdana" panose="020B0604030504040204" pitchFamily="34" charset="0"/>
                <a:cs typeface="Verdana" panose="020B0604030504040204" pitchFamily="34" charset="0"/>
              </a:rPr>
              <a:t>Previous Recommendations have included a mix of </a:t>
            </a:r>
          </a:p>
          <a:p>
            <a:pPr lvl="1"/>
            <a:r>
              <a:rPr lang="en-US" altLang="en-US" sz="2000" dirty="0" smtClean="0">
                <a:ea typeface="Verdana" panose="020B0604030504040204" pitchFamily="34" charset="0"/>
                <a:cs typeface="Verdana" panose="020B0604030504040204" pitchFamily="34" charset="0"/>
              </a:rPr>
              <a:t>Premium increases: All employees pay more</a:t>
            </a:r>
          </a:p>
          <a:p>
            <a:pPr lvl="1"/>
            <a:r>
              <a:rPr lang="en-US" altLang="en-US" sz="2000" dirty="0" smtClean="0">
                <a:ea typeface="Verdana" panose="020B0604030504040204" pitchFamily="34" charset="0"/>
                <a:cs typeface="Verdana" panose="020B0604030504040204" pitchFamily="34" charset="0"/>
              </a:rPr>
              <a:t>Cost-Sharing Increases: Users of the plan pay more</a:t>
            </a:r>
          </a:p>
          <a:p>
            <a:pPr lvl="1"/>
            <a:r>
              <a:rPr lang="en-US" altLang="en-US" sz="2000" dirty="0" smtClean="0">
                <a:ea typeface="Verdana" panose="020B0604030504040204" pitchFamily="34" charset="0"/>
                <a:cs typeface="Verdana" panose="020B0604030504040204" pitchFamily="34" charset="0"/>
              </a:rPr>
              <a:t>Consumerism (Rx Advanced Utilization Review): Influence “smarter” utilization</a:t>
            </a:r>
          </a:p>
          <a:p>
            <a:pPr lvl="1"/>
            <a:r>
              <a:rPr lang="en-US" altLang="en-US" sz="2000" dirty="0" smtClean="0">
                <a:ea typeface="Verdana" panose="020B0604030504040204" pitchFamily="34" charset="0"/>
                <a:cs typeface="Verdana" panose="020B0604030504040204" pitchFamily="34" charset="0"/>
              </a:rPr>
              <a:t>Wellness: Supporting wellness via HealthyOhio rewards and web-based wellness platform, </a:t>
            </a:r>
            <a:r>
              <a:rPr lang="en-US" altLang="en-US" sz="2000" dirty="0" err="1" smtClean="0">
                <a:ea typeface="Verdana" panose="020B0604030504040204" pitchFamily="34" charset="0"/>
                <a:cs typeface="Verdana" panose="020B0604030504040204" pitchFamily="34" charset="0"/>
              </a:rPr>
              <a:t>WellWorks</a:t>
            </a:r>
            <a:r>
              <a:rPr lang="en-US" altLang="en-US" sz="2000" dirty="0" smtClean="0">
                <a:ea typeface="Verdana" panose="020B0604030504040204" pitchFamily="34" charset="0"/>
                <a:cs typeface="Verdana" panose="020B0604030504040204" pitchFamily="34" charset="0"/>
              </a:rPr>
              <a:t> 100 visit incentive, sponsor CHIP program, etc. </a:t>
            </a:r>
            <a:endParaRPr lang="en-US" altLang="en-US" sz="2000" dirty="0">
              <a:ea typeface="Verdana" panose="020B0604030504040204" pitchFamily="34" charset="0"/>
              <a:cs typeface="Verdana" panose="020B0604030504040204" pitchFamily="34" charset="0"/>
            </a:endParaRPr>
          </a:p>
          <a:p>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endParaRPr lang="en-US" sz="1600" dirty="0" smtClean="0">
              <a:solidFill>
                <a:srgbClr val="00694E"/>
              </a:solidFill>
            </a:endParaRPr>
          </a:p>
        </p:txBody>
      </p:sp>
    </p:spTree>
    <p:extLst>
      <p:ext uri="{BB962C8B-B14F-4D97-AF65-F5344CB8AC3E}">
        <p14:creationId xmlns:p14="http://schemas.microsoft.com/office/powerpoint/2010/main" val="2989194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Frutiger 45 Light" panose="020B0500000000000000" pitchFamily="34" charset="0"/>
              </a:rPr>
              <a:t>BAC Recommendations</a:t>
            </a:r>
            <a:endParaRPr lang="en-US" sz="3200" dirty="0">
              <a:latin typeface="Frutiger 45 Light" panose="020B0500000000000000" pitchFamily="34" charset="0"/>
            </a:endParaRPr>
          </a:p>
        </p:txBody>
      </p:sp>
      <p:sp>
        <p:nvSpPr>
          <p:cNvPr id="3" name="Content Placeholder 2"/>
          <p:cNvSpPr>
            <a:spLocks noGrp="1"/>
          </p:cNvSpPr>
          <p:nvPr>
            <p:ph idx="1"/>
          </p:nvPr>
        </p:nvSpPr>
        <p:spPr>
          <a:xfrm>
            <a:off x="553344" y="1284450"/>
            <a:ext cx="7886700" cy="4901746"/>
          </a:xfrm>
        </p:spPr>
        <p:txBody>
          <a:bodyPr>
            <a:normAutofit/>
          </a:bodyPr>
          <a:lstStyle/>
          <a:p>
            <a:pPr marL="0" indent="0">
              <a:buNone/>
            </a:pPr>
            <a:endParaRPr lang="en-US" altLang="en-US" sz="1400" dirty="0">
              <a:ea typeface="Verdana" panose="020B0604030504040204" pitchFamily="34" charset="0"/>
              <a:cs typeface="Verdana" panose="020B0604030504040204" pitchFamily="34" charset="0"/>
            </a:endParaRPr>
          </a:p>
          <a:p>
            <a:r>
              <a:rPr lang="en-US" altLang="en-US" sz="1400" dirty="0" smtClean="0">
                <a:ea typeface="Verdana" panose="020B0604030504040204" pitchFamily="34" charset="0"/>
                <a:cs typeface="Verdana" panose="020B0604030504040204" pitchFamily="34" charset="0"/>
              </a:rPr>
              <a:t>Previous recommendations include (but not limited to):</a:t>
            </a:r>
          </a:p>
          <a:p>
            <a:pPr lvl="1"/>
            <a:r>
              <a:rPr lang="en-US" altLang="en-US" sz="1400" dirty="0" smtClean="0">
                <a:ea typeface="Verdana" panose="020B0604030504040204" pitchFamily="34" charset="0"/>
                <a:cs typeface="Verdana" panose="020B0604030504040204" pitchFamily="34" charset="0"/>
              </a:rPr>
              <a:t>Three year (FY16, FY17, FY18) plan to mitigate costs (5% goal) and avoid Cadillac plan tax included increases in deductibles, copays, out of pocket maximum and etc.</a:t>
            </a:r>
          </a:p>
          <a:p>
            <a:pPr lvl="1"/>
            <a:r>
              <a:rPr lang="en-US" altLang="en-US" sz="1400" dirty="0" smtClean="0">
                <a:ea typeface="Verdana" panose="020B0604030504040204" pitchFamily="34" charset="0"/>
                <a:cs typeface="Verdana" panose="020B0604030504040204" pitchFamily="34" charset="0"/>
              </a:rPr>
              <a:t>Increase the percent of premiums paid by employees</a:t>
            </a:r>
          </a:p>
          <a:p>
            <a:pPr lvl="1"/>
            <a:r>
              <a:rPr lang="en-US" altLang="en-US" sz="1400" dirty="0" smtClean="0">
                <a:ea typeface="Verdana" panose="020B0604030504040204" pitchFamily="34" charset="0"/>
                <a:cs typeface="Verdana" panose="020B0604030504040204" pitchFamily="34" charset="0"/>
              </a:rPr>
              <a:t>Changing benefits eligibility or staff to positions with an FTE of 0.75 or greater and appointment length of 4 months or longer (included grandfathering)</a:t>
            </a:r>
          </a:p>
          <a:p>
            <a:pPr lvl="1"/>
            <a:r>
              <a:rPr lang="en-US" altLang="en-US" sz="1400" dirty="0" smtClean="0">
                <a:ea typeface="Verdana" panose="020B0604030504040204" pitchFamily="34" charset="0"/>
                <a:cs typeface="Verdana" panose="020B0604030504040204" pitchFamily="34" charset="0"/>
              </a:rPr>
              <a:t>Offer new vision and short term disability plans</a:t>
            </a:r>
          </a:p>
          <a:p>
            <a:pPr lvl="1"/>
            <a:r>
              <a:rPr lang="en-US" altLang="en-US" sz="1400" dirty="0" smtClean="0">
                <a:ea typeface="Verdana" panose="020B0604030504040204" pitchFamily="34" charset="0"/>
                <a:cs typeface="Verdana" panose="020B0604030504040204" pitchFamily="34" charset="0"/>
              </a:rPr>
              <a:t>Ensure benefit plans provide coverage for transgender health care needs</a:t>
            </a:r>
          </a:p>
          <a:p>
            <a:pPr lvl="1"/>
            <a:r>
              <a:rPr lang="en-US" altLang="en-US" sz="1400" dirty="0" smtClean="0">
                <a:ea typeface="Verdana" panose="020B0604030504040204" pitchFamily="34" charset="0"/>
                <a:cs typeface="Verdana" panose="020B0604030504040204" pitchFamily="34" charset="0"/>
              </a:rPr>
              <a:t>Funding for HealthyOhio, specifically the VirginPulse wellness program web site</a:t>
            </a:r>
          </a:p>
          <a:p>
            <a:pPr lvl="1"/>
            <a:r>
              <a:rPr lang="en-US" altLang="en-US" sz="1400" dirty="0" smtClean="0">
                <a:ea typeface="Verdana" panose="020B0604030504040204" pitchFamily="34" charset="0"/>
                <a:cs typeface="Verdana" panose="020B0604030504040204" pitchFamily="34" charset="0"/>
              </a:rPr>
              <a:t>Adding Advanced Utilization Management Programs for Prescription Drug Plan</a:t>
            </a:r>
          </a:p>
          <a:p>
            <a:pPr lvl="2"/>
            <a:r>
              <a:rPr lang="en-US" altLang="en-US" sz="1400" dirty="0" smtClean="0">
                <a:ea typeface="Verdana" panose="020B0604030504040204" pitchFamily="34" charset="0"/>
                <a:cs typeface="Verdana" panose="020B0604030504040204" pitchFamily="34" charset="0"/>
              </a:rPr>
              <a:t>Prior Authorization, Step Therapy, etc. in addition to exclusive home deliver and generics preferred program</a:t>
            </a:r>
          </a:p>
          <a:p>
            <a:pPr lvl="1"/>
            <a:r>
              <a:rPr lang="en-US" altLang="en-US" sz="1400" dirty="0" smtClean="0">
                <a:ea typeface="Verdana" panose="020B0604030504040204" pitchFamily="34" charset="0"/>
                <a:cs typeface="Verdana" panose="020B0604030504040204" pitchFamily="34" charset="0"/>
              </a:rPr>
              <a:t>Elimination of HMO plan for Eastern Campus Employees </a:t>
            </a:r>
          </a:p>
          <a:p>
            <a:pPr lvl="1"/>
            <a:r>
              <a:rPr lang="en-US" altLang="en-US" sz="1400" dirty="0" smtClean="0">
                <a:ea typeface="Verdana" panose="020B0604030504040204" pitchFamily="34" charset="0"/>
                <a:cs typeface="Verdana" panose="020B0604030504040204" pitchFamily="34" charset="0"/>
              </a:rPr>
              <a:t>Conduct Dependent Eligibility Verification Program</a:t>
            </a:r>
            <a:endParaRPr lang="en-US" altLang="en-US" sz="1400" dirty="0">
              <a:ea typeface="Verdana" panose="020B0604030504040204" pitchFamily="34" charset="0"/>
              <a:cs typeface="Verdana" panose="020B0604030504040204" pitchFamily="34" charset="0"/>
            </a:endParaRPr>
          </a:p>
          <a:p>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endParaRPr lang="en-US" sz="1600" dirty="0" smtClean="0">
              <a:solidFill>
                <a:srgbClr val="00694E"/>
              </a:solidFill>
            </a:endParaRPr>
          </a:p>
        </p:txBody>
      </p:sp>
    </p:spTree>
    <p:extLst>
      <p:ext uri="{BB962C8B-B14F-4D97-AF65-F5344CB8AC3E}">
        <p14:creationId xmlns:p14="http://schemas.microsoft.com/office/powerpoint/2010/main" val="824515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59224" y="1837853"/>
            <a:ext cx="2127564" cy="769441"/>
          </a:xfrm>
          <a:prstGeom prst="rect">
            <a:avLst/>
          </a:prstGeom>
          <a:noFill/>
        </p:spPr>
        <p:txBody>
          <a:bodyPr wrap="square" rtlCol="0">
            <a:spAutoFit/>
          </a:bodyPr>
          <a:lstStyle/>
          <a:p>
            <a:r>
              <a:rPr lang="en-US" sz="1100" dirty="0" smtClean="0"/>
              <a:t>Chart lists BAC recommendations for FY16-18 to gradually increase deductibles and co-insurance payments. </a:t>
            </a:r>
            <a:endParaRPr lang="en-US" sz="1100" dirty="0"/>
          </a:p>
        </p:txBody>
      </p:sp>
      <p:graphicFrame>
        <p:nvGraphicFramePr>
          <p:cNvPr id="5" name="Table 4"/>
          <p:cNvGraphicFramePr>
            <a:graphicFrameLocks noGrp="1"/>
          </p:cNvGraphicFramePr>
          <p:nvPr>
            <p:extLst/>
          </p:nvPr>
        </p:nvGraphicFramePr>
        <p:xfrm>
          <a:off x="628648" y="1690689"/>
          <a:ext cx="6957140" cy="4185530"/>
        </p:xfrm>
        <a:graphic>
          <a:graphicData uri="http://schemas.openxmlformats.org/drawingml/2006/table">
            <a:tbl>
              <a:tblPr firstRow="1" firstCol="1" bandRow="1">
                <a:tableStyleId>{5C22544A-7EE6-4342-B048-85BDC9FD1C3A}</a:tableStyleId>
              </a:tblPr>
              <a:tblGrid>
                <a:gridCol w="1697726">
                  <a:extLst>
                    <a:ext uri="{9D8B030D-6E8A-4147-A177-3AD203B41FA5}">
                      <a16:colId xmlns:a16="http://schemas.microsoft.com/office/drawing/2014/main" val="3700661463"/>
                    </a:ext>
                  </a:extLst>
                </a:gridCol>
                <a:gridCol w="1178159">
                  <a:extLst>
                    <a:ext uri="{9D8B030D-6E8A-4147-A177-3AD203B41FA5}">
                      <a16:colId xmlns:a16="http://schemas.microsoft.com/office/drawing/2014/main" val="260368668"/>
                    </a:ext>
                  </a:extLst>
                </a:gridCol>
                <a:gridCol w="1363528">
                  <a:extLst>
                    <a:ext uri="{9D8B030D-6E8A-4147-A177-3AD203B41FA5}">
                      <a16:colId xmlns:a16="http://schemas.microsoft.com/office/drawing/2014/main" val="1418481433"/>
                    </a:ext>
                  </a:extLst>
                </a:gridCol>
                <a:gridCol w="1363528">
                  <a:extLst>
                    <a:ext uri="{9D8B030D-6E8A-4147-A177-3AD203B41FA5}">
                      <a16:colId xmlns:a16="http://schemas.microsoft.com/office/drawing/2014/main" val="1625619499"/>
                    </a:ext>
                  </a:extLst>
                </a:gridCol>
                <a:gridCol w="1354199">
                  <a:extLst>
                    <a:ext uri="{9D8B030D-6E8A-4147-A177-3AD203B41FA5}">
                      <a16:colId xmlns:a16="http://schemas.microsoft.com/office/drawing/2014/main" val="3966349895"/>
                    </a:ext>
                  </a:extLst>
                </a:gridCol>
              </a:tblGrid>
              <a:tr h="417920">
                <a:tc>
                  <a:txBody>
                    <a:bodyPr/>
                    <a:lstStyle/>
                    <a:p>
                      <a:pPr marL="0" marR="0">
                        <a:lnSpc>
                          <a:spcPct val="107000"/>
                        </a:lnSpc>
                        <a:spcBef>
                          <a:spcPts val="0"/>
                        </a:spcBef>
                        <a:spcAft>
                          <a:spcPts val="0"/>
                        </a:spcAft>
                      </a:pPr>
                      <a:r>
                        <a:rPr lang="en-US" sz="1100" dirty="0">
                          <a:effectLst/>
                        </a:rPr>
                        <a:t>Options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FY15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FY16 (July 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FY17 </a:t>
                      </a:r>
                      <a:r>
                        <a:rPr lang="en-US" sz="1100" dirty="0">
                          <a:effectLst/>
                        </a:rPr>
                        <a:t>(July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FY18 (July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2707428"/>
                  </a:ext>
                </a:extLst>
              </a:tr>
              <a:tr h="312037">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Plan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Plan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Plan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1921369"/>
                  </a:ext>
                </a:extLst>
              </a:tr>
              <a:tr h="312037">
                <a:tc>
                  <a:txBody>
                    <a:bodyPr/>
                    <a:lstStyle/>
                    <a:p>
                      <a:pPr marL="0" marR="0">
                        <a:lnSpc>
                          <a:spcPct val="107000"/>
                        </a:lnSpc>
                        <a:spcBef>
                          <a:spcPts val="0"/>
                        </a:spcBef>
                        <a:spcAft>
                          <a:spcPts val="0"/>
                        </a:spcAft>
                      </a:pPr>
                      <a:r>
                        <a:rPr lang="en-US" sz="1100" dirty="0">
                          <a:effectLst/>
                        </a:rPr>
                        <a:t>Deductible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$400/$800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$450/$900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$500/$1000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90300988"/>
                  </a:ext>
                </a:extLst>
              </a:tr>
              <a:tr h="312037">
                <a:tc>
                  <a:txBody>
                    <a:bodyPr/>
                    <a:lstStyle/>
                    <a:p>
                      <a:pPr marL="0" marR="0">
                        <a:lnSpc>
                          <a:spcPct val="107000"/>
                        </a:lnSpc>
                        <a:spcBef>
                          <a:spcPts val="0"/>
                        </a:spcBef>
                        <a:spcAft>
                          <a:spcPts val="0"/>
                        </a:spcAft>
                      </a:pPr>
                      <a:r>
                        <a:rPr lang="en-US" sz="1100" dirty="0">
                          <a:effectLst/>
                        </a:rPr>
                        <a:t>Co-Insurance Maximum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$1000/$2000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$1500/$3000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$1750/$3500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$2000/$4000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7821749"/>
                  </a:ext>
                </a:extLst>
              </a:tr>
              <a:tr h="312037">
                <a:tc>
                  <a:txBody>
                    <a:bodyPr/>
                    <a:lstStyle/>
                    <a:p>
                      <a:pPr marL="0" marR="0">
                        <a:lnSpc>
                          <a:spcPct val="107000"/>
                        </a:lnSpc>
                        <a:spcBef>
                          <a:spcPts val="0"/>
                        </a:spcBef>
                        <a:spcAft>
                          <a:spcPts val="0"/>
                        </a:spcAft>
                      </a:pPr>
                      <a:r>
                        <a:rPr lang="en-US" sz="1100" dirty="0">
                          <a:effectLst/>
                        </a:rPr>
                        <a:t>Co-Insurance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3962143"/>
                  </a:ext>
                </a:extLst>
              </a:tr>
              <a:tr h="312037">
                <a:tc>
                  <a:txBody>
                    <a:bodyPr/>
                    <a:lstStyle/>
                    <a:p>
                      <a:pPr marL="0" marR="0">
                        <a:lnSpc>
                          <a:spcPct val="107000"/>
                        </a:lnSpc>
                        <a:spcBef>
                          <a:spcPts val="0"/>
                        </a:spcBef>
                        <a:spcAft>
                          <a:spcPts val="0"/>
                        </a:spcAft>
                      </a:pPr>
                      <a:r>
                        <a:rPr lang="en-US" sz="1100" dirty="0">
                          <a:effectLst/>
                        </a:rPr>
                        <a:t>Office Visit Copays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5886642"/>
                  </a:ext>
                </a:extLst>
              </a:tr>
              <a:tr h="312037">
                <a:tc>
                  <a:txBody>
                    <a:bodyPr/>
                    <a:lstStyle/>
                    <a:p>
                      <a:pPr marL="0" marR="0">
                        <a:lnSpc>
                          <a:spcPct val="107000"/>
                        </a:lnSpc>
                        <a:spcBef>
                          <a:spcPts val="0"/>
                        </a:spcBef>
                        <a:spcAft>
                          <a:spcPts val="0"/>
                        </a:spcAft>
                      </a:pPr>
                      <a:r>
                        <a:rPr lang="en-US" sz="1100" dirty="0">
                          <a:effectLst/>
                        </a:rPr>
                        <a:t>Rx Retail Copays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$10/$20/$30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$20/$30/$40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42846480"/>
                  </a:ext>
                </a:extLst>
              </a:tr>
              <a:tr h="312037">
                <a:tc>
                  <a:txBody>
                    <a:bodyPr/>
                    <a:lstStyle/>
                    <a:p>
                      <a:pPr marL="0" marR="0">
                        <a:lnSpc>
                          <a:spcPct val="107000"/>
                        </a:lnSpc>
                        <a:spcBef>
                          <a:spcPts val="0"/>
                        </a:spcBef>
                        <a:spcAft>
                          <a:spcPts val="0"/>
                        </a:spcAft>
                      </a:pPr>
                      <a:r>
                        <a:rPr lang="en-US" sz="1100" dirty="0">
                          <a:effectLst/>
                        </a:rPr>
                        <a:t>Rx Mail Copays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$15/$30/$45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$25/$35/$55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 No change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1529727"/>
                  </a:ext>
                </a:extLst>
              </a:tr>
              <a:tr h="327638">
                <a:tc>
                  <a:txBody>
                    <a:bodyPr/>
                    <a:lstStyle/>
                    <a:p>
                      <a:pPr marL="0" marR="0">
                        <a:lnSpc>
                          <a:spcPct val="107000"/>
                        </a:lnSpc>
                        <a:spcBef>
                          <a:spcPts val="0"/>
                        </a:spcBef>
                        <a:spcAft>
                          <a:spcPts val="0"/>
                        </a:spcAft>
                      </a:pPr>
                      <a:r>
                        <a:rPr lang="en-US" sz="1100" dirty="0">
                          <a:effectLst/>
                        </a:rPr>
                        <a:t>Premium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 - 15% - 15%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15%-16%-17%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 - 17% - 19%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15%-17.5%-20%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0437774"/>
                  </a:ext>
                </a:extLst>
              </a:tr>
              <a:tr h="327638">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Rx Advanced Utilization Review</a:t>
                      </a:r>
                    </a:p>
                    <a:p>
                      <a:pPr marL="0" marR="0" algn="r">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HMO</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Plan Elimination</a:t>
                      </a:r>
                    </a:p>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2888507"/>
                  </a:ext>
                </a:extLst>
              </a:tr>
            </a:tbl>
          </a:graphicData>
        </a:graphic>
      </p:graphicFrame>
      <p:sp>
        <p:nvSpPr>
          <p:cNvPr id="3" name="Content Placeholder 2"/>
          <p:cNvSpPr>
            <a:spLocks noGrp="1"/>
          </p:cNvSpPr>
          <p:nvPr>
            <p:ph idx="1"/>
          </p:nvPr>
        </p:nvSpPr>
        <p:spPr>
          <a:xfrm>
            <a:off x="628648" y="1392110"/>
            <a:ext cx="7886700" cy="298579"/>
          </a:xfrm>
        </p:spPr>
        <p:txBody>
          <a:bodyPr>
            <a:normAutofit lnSpcReduction="10000"/>
          </a:bodyPr>
          <a:lstStyle/>
          <a:p>
            <a:pPr marL="0" indent="0">
              <a:spcBef>
                <a:spcPts val="0"/>
              </a:spcBef>
              <a:buNone/>
            </a:pPr>
            <a:r>
              <a:rPr lang="en-US" sz="1600" dirty="0" smtClean="0"/>
              <a:t>Original 3-year Plan FY16 </a:t>
            </a:r>
            <a:r>
              <a:rPr lang="en-US" sz="1600" dirty="0"/>
              <a:t>- </a:t>
            </a:r>
            <a:r>
              <a:rPr lang="en-US" sz="1600" dirty="0" smtClean="0"/>
              <a:t>FY17 - FY18</a:t>
            </a:r>
          </a:p>
          <a:p>
            <a:pPr marL="0" indent="0">
              <a:spcBef>
                <a:spcPts val="0"/>
              </a:spcBef>
              <a:buNone/>
            </a:pPr>
            <a:endParaRPr lang="en-US" sz="1400" dirty="0"/>
          </a:p>
        </p:txBody>
      </p:sp>
      <p:sp>
        <p:nvSpPr>
          <p:cNvPr id="2" name="Title 1"/>
          <p:cNvSpPr>
            <a:spLocks noGrp="1"/>
          </p:cNvSpPr>
          <p:nvPr>
            <p:ph type="title"/>
          </p:nvPr>
        </p:nvSpPr>
        <p:spPr>
          <a:xfrm>
            <a:off x="553344" y="365127"/>
            <a:ext cx="7886700" cy="844838"/>
          </a:xfrm>
        </p:spPr>
        <p:txBody>
          <a:bodyPr>
            <a:normAutofit/>
          </a:bodyPr>
          <a:lstStyle/>
          <a:p>
            <a:r>
              <a:rPr lang="en-US" sz="3200" dirty="0" smtClean="0">
                <a:latin typeface="Frutiger 45 Light" panose="020B0500000000000000" pitchFamily="34" charset="0"/>
              </a:rPr>
              <a:t>Previous BAC Recommendations</a:t>
            </a:r>
            <a:endParaRPr lang="en-US" sz="3200" dirty="0">
              <a:latin typeface="Frutiger 45 Light" panose="020B0500000000000000" pitchFamily="34" charset="0"/>
            </a:endParaRPr>
          </a:p>
        </p:txBody>
      </p:sp>
    </p:spTree>
    <p:extLst>
      <p:ext uri="{BB962C8B-B14F-4D97-AF65-F5344CB8AC3E}">
        <p14:creationId xmlns:p14="http://schemas.microsoft.com/office/powerpoint/2010/main" val="1078802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Frutiger 45 Light" panose="020B0500000000000000" pitchFamily="34" charset="0"/>
              </a:rPr>
              <a:t>Budget Information</a:t>
            </a:r>
            <a:endParaRPr lang="en-US" sz="3200" dirty="0">
              <a:latin typeface="Frutiger 45 Light" panose="020B0500000000000000" pitchFamily="34" charset="0"/>
            </a:endParaRPr>
          </a:p>
        </p:txBody>
      </p:sp>
      <p:sp>
        <p:nvSpPr>
          <p:cNvPr id="3" name="TextBox 2"/>
          <p:cNvSpPr txBox="1"/>
          <p:nvPr/>
        </p:nvSpPr>
        <p:spPr>
          <a:xfrm>
            <a:off x="662472" y="1192748"/>
            <a:ext cx="6997959" cy="4647426"/>
          </a:xfrm>
          <a:prstGeom prst="rect">
            <a:avLst/>
          </a:prstGeom>
          <a:noFill/>
        </p:spPr>
        <p:txBody>
          <a:bodyPr wrap="square" rtlCol="0">
            <a:spAutoFit/>
          </a:bodyPr>
          <a:lstStyle/>
          <a:p>
            <a:endParaRPr lang="en-US" sz="2000" dirty="0" smtClean="0"/>
          </a:p>
          <a:p>
            <a:pPr marL="285750" indent="-285750">
              <a:buFont typeface="Arial" panose="020B0604020202020204" pitchFamily="34" charset="0"/>
              <a:buChar char="•"/>
            </a:pPr>
            <a:r>
              <a:rPr lang="en-US" sz="2000" dirty="0" smtClean="0"/>
              <a:t>University’s health insurance plans continue to trend at 5-7% increase level (prior to plan design changes).   </a:t>
            </a:r>
            <a:endParaRPr lang="en-US" sz="2000" dirty="0"/>
          </a:p>
          <a:p>
            <a:pPr marL="285750" indent="-285750">
              <a:buFont typeface="Arial" panose="020B0604020202020204" pitchFamily="34" charset="0"/>
              <a:buChar char="•"/>
            </a:pPr>
            <a:r>
              <a:rPr lang="en-US" sz="2000" dirty="0" smtClean="0"/>
              <a:t>For FY19 </a:t>
            </a:r>
            <a:r>
              <a:rPr lang="en-US" sz="2000" dirty="0"/>
              <a:t>minimal benefit changes are scheduled due to use of reserves and projected savings from the </a:t>
            </a:r>
            <a:r>
              <a:rPr lang="en-US" sz="2000" dirty="0" smtClean="0"/>
              <a:t>Dependent </a:t>
            </a:r>
            <a:r>
              <a:rPr lang="en-US" sz="2000" dirty="0"/>
              <a:t>E</a:t>
            </a:r>
            <a:r>
              <a:rPr lang="en-US" sz="2000" dirty="0" smtClean="0"/>
              <a:t>ligibility </a:t>
            </a:r>
            <a:r>
              <a:rPr lang="en-US" sz="2000" dirty="0"/>
              <a:t>V</a:t>
            </a:r>
            <a:r>
              <a:rPr lang="en-US" sz="2000" dirty="0" smtClean="0"/>
              <a:t>erification </a:t>
            </a:r>
            <a:r>
              <a:rPr lang="en-US" sz="2000" dirty="0"/>
              <a:t>P</a:t>
            </a:r>
            <a:r>
              <a:rPr lang="en-US" sz="2000" dirty="0" smtClean="0"/>
              <a:t>rogram</a:t>
            </a:r>
            <a:r>
              <a:rPr lang="en-US" sz="2000" dirty="0"/>
              <a:t>.</a:t>
            </a:r>
          </a:p>
          <a:p>
            <a:pPr marL="742950" lvl="1" indent="-285750">
              <a:buFont typeface="Arial" panose="020B0604020202020204" pitchFamily="34" charset="0"/>
              <a:buChar char="•"/>
            </a:pPr>
            <a:r>
              <a:rPr lang="en-US" sz="2000" dirty="0"/>
              <a:t>Health insurance premiums will increase by approximately 5.5%</a:t>
            </a:r>
          </a:p>
          <a:p>
            <a:pPr marL="742950" lvl="1" indent="-285750">
              <a:buFont typeface="Arial" panose="020B0604020202020204" pitchFamily="34" charset="0"/>
              <a:buChar char="•"/>
            </a:pPr>
            <a:r>
              <a:rPr lang="en-US" sz="2000" dirty="0"/>
              <a:t>Other premiums remain </a:t>
            </a:r>
            <a:r>
              <a:rPr lang="en-US" sz="2000" dirty="0" smtClean="0"/>
              <a:t>as is </a:t>
            </a:r>
            <a:r>
              <a:rPr lang="en-US" sz="2000" dirty="0"/>
              <a:t>(dental, vision, life, and disability insurance)</a:t>
            </a:r>
          </a:p>
          <a:p>
            <a:pPr marL="742950" lvl="1" indent="-285750">
              <a:buFont typeface="Arial" panose="020B0604020202020204" pitchFamily="34" charset="0"/>
              <a:buChar char="•"/>
            </a:pPr>
            <a:r>
              <a:rPr lang="en-US" sz="2000" dirty="0"/>
              <a:t>Cost sharing remains </a:t>
            </a:r>
            <a:r>
              <a:rPr lang="en-US" sz="2000" dirty="0" smtClean="0"/>
              <a:t>as is </a:t>
            </a:r>
            <a:r>
              <a:rPr lang="en-US" sz="2000" dirty="0"/>
              <a:t>(deductible, </a:t>
            </a:r>
            <a:r>
              <a:rPr lang="en-US" sz="2000" dirty="0" smtClean="0"/>
              <a:t>co-pays</a:t>
            </a:r>
            <a:r>
              <a:rPr lang="en-US" sz="2000" dirty="0"/>
              <a:t>, out of pocket maximum, etc.)</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smtClean="0"/>
          </a:p>
          <a:p>
            <a:endParaRPr lang="en-US" sz="1400" dirty="0"/>
          </a:p>
        </p:txBody>
      </p:sp>
    </p:spTree>
    <p:extLst>
      <p:ext uri="{BB962C8B-B14F-4D97-AF65-F5344CB8AC3E}">
        <p14:creationId xmlns:p14="http://schemas.microsoft.com/office/powerpoint/2010/main" val="3953157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Dependent Eligibility Verification Program</a:t>
            </a:r>
            <a:endParaRPr lang="en-US" sz="2400" dirty="0"/>
          </a:p>
        </p:txBody>
      </p:sp>
      <p:sp>
        <p:nvSpPr>
          <p:cNvPr id="3" name="TextBox 2"/>
          <p:cNvSpPr txBox="1"/>
          <p:nvPr/>
        </p:nvSpPr>
        <p:spPr>
          <a:xfrm>
            <a:off x="653141" y="1420100"/>
            <a:ext cx="6997959"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Purpose:</a:t>
            </a:r>
          </a:p>
          <a:p>
            <a:pPr marL="742950" lvl="1" indent="-285750">
              <a:buFont typeface="Arial" panose="020B0604020202020204" pitchFamily="34" charset="0"/>
              <a:buChar char="•"/>
            </a:pPr>
            <a:r>
              <a:rPr lang="en-US" sz="1400" dirty="0" smtClean="0"/>
              <a:t>Maintain compliance with university policies and insurance plan documents</a:t>
            </a:r>
          </a:p>
          <a:p>
            <a:pPr marL="742950" lvl="1" indent="-285750">
              <a:buFont typeface="Arial" panose="020B0604020202020204" pitchFamily="34" charset="0"/>
              <a:buChar char="•"/>
            </a:pPr>
            <a:r>
              <a:rPr lang="en-US" sz="1400" dirty="0" smtClean="0"/>
              <a:t>Maintain compliance with Federal rules regarding eligibility for pre-tax health plans</a:t>
            </a:r>
          </a:p>
          <a:p>
            <a:pPr marL="742950" lvl="1" indent="-285750">
              <a:buFont typeface="Arial" panose="020B0604020202020204" pitchFamily="34" charset="0"/>
              <a:buChar char="•"/>
            </a:pPr>
            <a:r>
              <a:rPr lang="en-US" sz="1400" dirty="0" smtClean="0"/>
              <a:t>Ensure benefits funds are dedicated only to eligible individuals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Started November 13, 2017</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Deadline was extended to February 13, 2018</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Program was conducted by HMS.  HMS has </a:t>
            </a:r>
            <a:r>
              <a:rPr lang="en-US" sz="1400" dirty="0" smtClean="0"/>
              <a:t>conducted </a:t>
            </a:r>
            <a:r>
              <a:rPr lang="en-US" sz="1400" dirty="0"/>
              <a:t>similar programs for IUC institutions such as University of Cincinnati, Wright State, Youngstown State, and Toledo</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Impacted 2,550 faculty and staff with 5,502 dependents enrolled in plans.  The average cost per dependent for health care is $6,919 per year</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98.8% of dependents were verified as eligible, with 1.2% (67) ineligible.</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Program is expected to cost approximately $55,000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Cost savings of approximately $463,000.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4198080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812613" y="4481286"/>
          <a:ext cx="3020008" cy="1109721"/>
        </p:xfrm>
        <a:graphic>
          <a:graphicData uri="http://schemas.openxmlformats.org/drawingml/2006/table">
            <a:tbl>
              <a:tblPr firstRow="1" bandRow="1">
                <a:tableStyleId>{5C22544A-7EE6-4342-B048-85BDC9FD1C3A}</a:tableStyleId>
              </a:tblPr>
              <a:tblGrid>
                <a:gridCol w="2236236">
                  <a:extLst>
                    <a:ext uri="{9D8B030D-6E8A-4147-A177-3AD203B41FA5}">
                      <a16:colId xmlns:a16="http://schemas.microsoft.com/office/drawing/2014/main" val="904140021"/>
                    </a:ext>
                  </a:extLst>
                </a:gridCol>
                <a:gridCol w="783772">
                  <a:extLst>
                    <a:ext uri="{9D8B030D-6E8A-4147-A177-3AD203B41FA5}">
                      <a16:colId xmlns:a16="http://schemas.microsoft.com/office/drawing/2014/main" val="1583139027"/>
                    </a:ext>
                  </a:extLst>
                </a:gridCol>
              </a:tblGrid>
              <a:tr h="0">
                <a:tc>
                  <a:txBody>
                    <a:bodyPr/>
                    <a:lstStyle/>
                    <a:p>
                      <a:r>
                        <a:rPr lang="en-US" sz="1200" dirty="0" smtClean="0"/>
                        <a:t>Dependent</a:t>
                      </a:r>
                      <a:r>
                        <a:rPr lang="en-US" sz="1200" baseline="0" dirty="0" smtClean="0"/>
                        <a:t>  Type</a:t>
                      </a:r>
                      <a:endParaRPr lang="en-US" sz="1200" dirty="0"/>
                    </a:p>
                  </a:txBody>
                  <a:tcPr/>
                </a:tc>
                <a:tc>
                  <a:txBody>
                    <a:bodyPr/>
                    <a:lstStyle/>
                    <a:p>
                      <a:pPr algn="r"/>
                      <a:r>
                        <a:rPr lang="en-US" sz="1200" dirty="0" smtClean="0"/>
                        <a:t>Count</a:t>
                      </a:r>
                      <a:endParaRPr lang="en-US" sz="1200" dirty="0"/>
                    </a:p>
                  </a:txBody>
                  <a:tcPr/>
                </a:tc>
                <a:extLst>
                  <a:ext uri="{0D108BD9-81ED-4DB2-BD59-A6C34878D82A}">
                    <a16:rowId xmlns:a16="http://schemas.microsoft.com/office/drawing/2014/main" val="3574264493"/>
                  </a:ext>
                </a:extLst>
              </a:tr>
              <a:tr h="256903">
                <a:tc>
                  <a:txBody>
                    <a:bodyPr/>
                    <a:lstStyle/>
                    <a:p>
                      <a:r>
                        <a:rPr lang="en-US" sz="1200" dirty="0" smtClean="0"/>
                        <a:t>Spouse</a:t>
                      </a:r>
                      <a:endParaRPr lang="en-US" sz="1200" dirty="0"/>
                    </a:p>
                  </a:txBody>
                  <a:tcPr/>
                </a:tc>
                <a:tc>
                  <a:txBody>
                    <a:bodyPr/>
                    <a:lstStyle/>
                    <a:p>
                      <a:pPr algn="r"/>
                      <a:r>
                        <a:rPr lang="en-US" sz="1200" dirty="0" smtClean="0"/>
                        <a:t>30</a:t>
                      </a:r>
                      <a:endParaRPr lang="en-US" sz="1200" dirty="0"/>
                    </a:p>
                  </a:txBody>
                  <a:tcPr/>
                </a:tc>
                <a:extLst>
                  <a:ext uri="{0D108BD9-81ED-4DB2-BD59-A6C34878D82A}">
                    <a16:rowId xmlns:a16="http://schemas.microsoft.com/office/drawing/2014/main" val="1352892759"/>
                  </a:ext>
                </a:extLst>
              </a:tr>
              <a:tr h="262501">
                <a:tc>
                  <a:txBody>
                    <a:bodyPr/>
                    <a:lstStyle/>
                    <a:p>
                      <a:r>
                        <a:rPr lang="en-US" sz="1200" dirty="0" smtClean="0"/>
                        <a:t>Child</a:t>
                      </a:r>
                      <a:endParaRPr lang="en-US" sz="1200" dirty="0"/>
                    </a:p>
                  </a:txBody>
                  <a:tcPr/>
                </a:tc>
                <a:tc>
                  <a:txBody>
                    <a:bodyPr/>
                    <a:lstStyle/>
                    <a:p>
                      <a:pPr algn="r"/>
                      <a:r>
                        <a:rPr lang="en-US" sz="1200" dirty="0" smtClean="0"/>
                        <a:t>37</a:t>
                      </a:r>
                      <a:endParaRPr lang="en-US" sz="1200" dirty="0"/>
                    </a:p>
                  </a:txBody>
                  <a:tcPr/>
                </a:tc>
                <a:extLst>
                  <a:ext uri="{0D108BD9-81ED-4DB2-BD59-A6C34878D82A}">
                    <a16:rowId xmlns:a16="http://schemas.microsoft.com/office/drawing/2014/main" val="1916588807"/>
                  </a:ext>
                </a:extLst>
              </a:tr>
              <a:tr h="286761">
                <a:tc>
                  <a:txBody>
                    <a:bodyPr/>
                    <a:lstStyle/>
                    <a:p>
                      <a:r>
                        <a:rPr lang="en-US" sz="1200" dirty="0" smtClean="0"/>
                        <a:t>Total</a:t>
                      </a:r>
                      <a:endParaRPr lang="en-US" sz="1200" dirty="0"/>
                    </a:p>
                  </a:txBody>
                  <a:tcPr/>
                </a:tc>
                <a:tc>
                  <a:txBody>
                    <a:bodyPr/>
                    <a:lstStyle/>
                    <a:p>
                      <a:pPr algn="r"/>
                      <a:r>
                        <a:rPr lang="en-US" sz="1200" dirty="0" smtClean="0"/>
                        <a:t>67</a:t>
                      </a:r>
                      <a:endParaRPr lang="en-US" sz="1200" dirty="0"/>
                    </a:p>
                  </a:txBody>
                  <a:tcPr/>
                </a:tc>
                <a:extLst>
                  <a:ext uri="{0D108BD9-81ED-4DB2-BD59-A6C34878D82A}">
                    <a16:rowId xmlns:a16="http://schemas.microsoft.com/office/drawing/2014/main" val="3690263784"/>
                  </a:ext>
                </a:extLst>
              </a:tr>
            </a:tbl>
          </a:graphicData>
        </a:graphic>
      </p:graphicFrame>
      <p:sp>
        <p:nvSpPr>
          <p:cNvPr id="8" name="TextBox 7"/>
          <p:cNvSpPr txBox="1"/>
          <p:nvPr/>
        </p:nvSpPr>
        <p:spPr>
          <a:xfrm>
            <a:off x="4737968" y="4017318"/>
            <a:ext cx="2300694" cy="276999"/>
          </a:xfrm>
          <a:prstGeom prst="rect">
            <a:avLst/>
          </a:prstGeom>
          <a:noFill/>
        </p:spPr>
        <p:txBody>
          <a:bodyPr wrap="none" rtlCol="0">
            <a:spAutoFit/>
          </a:bodyPr>
          <a:lstStyle/>
          <a:p>
            <a:r>
              <a:rPr lang="en-US" sz="1200" b="1" dirty="0" smtClean="0"/>
              <a:t>Terminations By Dependent Type</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2315584211"/>
              </p:ext>
            </p:extLst>
          </p:nvPr>
        </p:nvGraphicFramePr>
        <p:xfrm>
          <a:off x="646923" y="3981578"/>
          <a:ext cx="3010677" cy="1742440"/>
        </p:xfrm>
        <a:graphic>
          <a:graphicData uri="http://schemas.openxmlformats.org/drawingml/2006/table">
            <a:tbl>
              <a:tblPr firstRow="1" bandRow="1">
                <a:tableStyleId>{5C22544A-7EE6-4342-B048-85BDC9FD1C3A}</a:tableStyleId>
              </a:tblPr>
              <a:tblGrid>
                <a:gridCol w="2236236">
                  <a:extLst>
                    <a:ext uri="{9D8B030D-6E8A-4147-A177-3AD203B41FA5}">
                      <a16:colId xmlns:a16="http://schemas.microsoft.com/office/drawing/2014/main" val="1811652578"/>
                    </a:ext>
                  </a:extLst>
                </a:gridCol>
                <a:gridCol w="774441">
                  <a:extLst>
                    <a:ext uri="{9D8B030D-6E8A-4147-A177-3AD203B41FA5}">
                      <a16:colId xmlns:a16="http://schemas.microsoft.com/office/drawing/2014/main" val="2857688869"/>
                    </a:ext>
                  </a:extLst>
                </a:gridCol>
              </a:tblGrid>
              <a:tr h="370840">
                <a:tc>
                  <a:txBody>
                    <a:bodyPr/>
                    <a:lstStyle/>
                    <a:p>
                      <a:r>
                        <a:rPr lang="en-US" sz="1200" dirty="0" smtClean="0"/>
                        <a:t>Employment</a:t>
                      </a:r>
                      <a:r>
                        <a:rPr lang="en-US" sz="1200" baseline="0" dirty="0" smtClean="0"/>
                        <a:t> Type</a:t>
                      </a:r>
                      <a:endParaRPr lang="en-US" sz="1200" dirty="0"/>
                    </a:p>
                  </a:txBody>
                  <a:tcPr/>
                </a:tc>
                <a:tc>
                  <a:txBody>
                    <a:bodyPr/>
                    <a:lstStyle/>
                    <a:p>
                      <a:pPr algn="r"/>
                      <a:r>
                        <a:rPr lang="en-US" sz="1200" dirty="0" smtClean="0"/>
                        <a:t>Count</a:t>
                      </a:r>
                      <a:endParaRPr lang="en-US" sz="1200" dirty="0"/>
                    </a:p>
                  </a:txBody>
                  <a:tcPr/>
                </a:tc>
                <a:extLst>
                  <a:ext uri="{0D108BD9-81ED-4DB2-BD59-A6C34878D82A}">
                    <a16:rowId xmlns:a16="http://schemas.microsoft.com/office/drawing/2014/main" val="2008517916"/>
                  </a:ext>
                </a:extLst>
              </a:tr>
              <a:tr h="269198">
                <a:tc>
                  <a:txBody>
                    <a:bodyPr/>
                    <a:lstStyle/>
                    <a:p>
                      <a:r>
                        <a:rPr lang="en-US" sz="1200" dirty="0" smtClean="0"/>
                        <a:t>Admin</a:t>
                      </a:r>
                      <a:endParaRPr lang="en-US" sz="1200" dirty="0"/>
                    </a:p>
                  </a:txBody>
                  <a:tcPr/>
                </a:tc>
                <a:tc>
                  <a:txBody>
                    <a:bodyPr/>
                    <a:lstStyle/>
                    <a:p>
                      <a:pPr algn="r"/>
                      <a:r>
                        <a:rPr lang="en-US" sz="1200" dirty="0" smtClean="0"/>
                        <a:t>21</a:t>
                      </a:r>
                      <a:endParaRPr lang="en-US" sz="1200" dirty="0"/>
                    </a:p>
                  </a:txBody>
                  <a:tcPr/>
                </a:tc>
                <a:extLst>
                  <a:ext uri="{0D108BD9-81ED-4DB2-BD59-A6C34878D82A}">
                    <a16:rowId xmlns:a16="http://schemas.microsoft.com/office/drawing/2014/main" val="2599648253"/>
                  </a:ext>
                </a:extLst>
              </a:tr>
              <a:tr h="262978">
                <a:tc>
                  <a:txBody>
                    <a:bodyPr/>
                    <a:lstStyle/>
                    <a:p>
                      <a:r>
                        <a:rPr lang="en-US" sz="1200" dirty="0" smtClean="0"/>
                        <a:t>AFSCME</a:t>
                      </a:r>
                      <a:endParaRPr lang="en-US" sz="1200" dirty="0"/>
                    </a:p>
                  </a:txBody>
                  <a:tcPr/>
                </a:tc>
                <a:tc>
                  <a:txBody>
                    <a:bodyPr/>
                    <a:lstStyle/>
                    <a:p>
                      <a:pPr algn="r"/>
                      <a:r>
                        <a:rPr lang="en-US" sz="1200" dirty="0" smtClean="0"/>
                        <a:t>20</a:t>
                      </a:r>
                      <a:endParaRPr lang="en-US" sz="1200" dirty="0"/>
                    </a:p>
                  </a:txBody>
                  <a:tcPr/>
                </a:tc>
                <a:extLst>
                  <a:ext uri="{0D108BD9-81ED-4DB2-BD59-A6C34878D82A}">
                    <a16:rowId xmlns:a16="http://schemas.microsoft.com/office/drawing/2014/main" val="2441637201"/>
                  </a:ext>
                </a:extLst>
              </a:tr>
              <a:tr h="256757">
                <a:tc>
                  <a:txBody>
                    <a:bodyPr/>
                    <a:lstStyle/>
                    <a:p>
                      <a:r>
                        <a:rPr lang="en-US" sz="1200" dirty="0" smtClean="0"/>
                        <a:t>Classified</a:t>
                      </a:r>
                      <a:endParaRPr lang="en-US" sz="1200" dirty="0"/>
                    </a:p>
                  </a:txBody>
                  <a:tcPr/>
                </a:tc>
                <a:tc>
                  <a:txBody>
                    <a:bodyPr/>
                    <a:lstStyle/>
                    <a:p>
                      <a:pPr algn="r"/>
                      <a:r>
                        <a:rPr lang="en-US" sz="1200" dirty="0" smtClean="0"/>
                        <a:t>9</a:t>
                      </a:r>
                      <a:endParaRPr lang="en-US" sz="1200" dirty="0"/>
                    </a:p>
                  </a:txBody>
                  <a:tcPr/>
                </a:tc>
                <a:extLst>
                  <a:ext uri="{0D108BD9-81ED-4DB2-BD59-A6C34878D82A}">
                    <a16:rowId xmlns:a16="http://schemas.microsoft.com/office/drawing/2014/main" val="3107492522"/>
                  </a:ext>
                </a:extLst>
              </a:tr>
              <a:tr h="250537">
                <a:tc>
                  <a:txBody>
                    <a:bodyPr/>
                    <a:lstStyle/>
                    <a:p>
                      <a:r>
                        <a:rPr lang="en-US" sz="1200" dirty="0" smtClean="0"/>
                        <a:t>Faculty</a:t>
                      </a:r>
                      <a:endParaRPr lang="en-US" sz="1200" dirty="0"/>
                    </a:p>
                  </a:txBody>
                  <a:tcPr/>
                </a:tc>
                <a:tc>
                  <a:txBody>
                    <a:bodyPr/>
                    <a:lstStyle/>
                    <a:p>
                      <a:pPr algn="r"/>
                      <a:r>
                        <a:rPr lang="en-US" sz="1200" dirty="0" smtClean="0"/>
                        <a:t>17</a:t>
                      </a:r>
                      <a:endParaRPr lang="en-US" sz="1200" dirty="0"/>
                    </a:p>
                  </a:txBody>
                  <a:tcPr/>
                </a:tc>
                <a:extLst>
                  <a:ext uri="{0D108BD9-81ED-4DB2-BD59-A6C34878D82A}">
                    <a16:rowId xmlns:a16="http://schemas.microsoft.com/office/drawing/2014/main" val="2593995793"/>
                  </a:ext>
                </a:extLst>
              </a:tr>
              <a:tr h="250537">
                <a:tc>
                  <a:txBody>
                    <a:bodyPr/>
                    <a:lstStyle/>
                    <a:p>
                      <a:r>
                        <a:rPr lang="en-US" sz="1200" dirty="0" smtClean="0"/>
                        <a:t>Total</a:t>
                      </a:r>
                      <a:endParaRPr lang="en-US" sz="1200" dirty="0"/>
                    </a:p>
                  </a:txBody>
                  <a:tcPr/>
                </a:tc>
                <a:tc>
                  <a:txBody>
                    <a:bodyPr/>
                    <a:lstStyle/>
                    <a:p>
                      <a:pPr algn="r"/>
                      <a:r>
                        <a:rPr lang="en-US" sz="1200" dirty="0" smtClean="0"/>
                        <a:t>67</a:t>
                      </a:r>
                      <a:endParaRPr lang="en-US" sz="1200" dirty="0"/>
                    </a:p>
                  </a:txBody>
                  <a:tcPr/>
                </a:tc>
                <a:extLst>
                  <a:ext uri="{0D108BD9-81ED-4DB2-BD59-A6C34878D82A}">
                    <a16:rowId xmlns:a16="http://schemas.microsoft.com/office/drawing/2014/main" val="2202757402"/>
                  </a:ext>
                </a:extLst>
              </a:tr>
            </a:tbl>
          </a:graphicData>
        </a:graphic>
      </p:graphicFrame>
      <p:sp>
        <p:nvSpPr>
          <p:cNvPr id="7" name="TextBox 6"/>
          <p:cNvSpPr txBox="1"/>
          <p:nvPr/>
        </p:nvSpPr>
        <p:spPr>
          <a:xfrm>
            <a:off x="646923" y="3574961"/>
            <a:ext cx="2398221" cy="276999"/>
          </a:xfrm>
          <a:prstGeom prst="rect">
            <a:avLst/>
          </a:prstGeom>
          <a:noFill/>
        </p:spPr>
        <p:txBody>
          <a:bodyPr wrap="none" rtlCol="0">
            <a:spAutoFit/>
          </a:bodyPr>
          <a:lstStyle/>
          <a:p>
            <a:r>
              <a:rPr lang="en-US" sz="1200" b="1" dirty="0" smtClean="0"/>
              <a:t>Terminations by Employment Type</a:t>
            </a:r>
            <a:endParaRPr lang="en-US" sz="1200" b="1" dirty="0"/>
          </a:p>
        </p:txBody>
      </p:sp>
      <p:graphicFrame>
        <p:nvGraphicFramePr>
          <p:cNvPr id="4" name="Table 3"/>
          <p:cNvGraphicFramePr>
            <a:graphicFrameLocks noGrp="1"/>
          </p:cNvGraphicFramePr>
          <p:nvPr>
            <p:extLst>
              <p:ext uri="{D42A27DB-BD31-4B8C-83A1-F6EECF244321}">
                <p14:modId xmlns:p14="http://schemas.microsoft.com/office/powerpoint/2010/main" val="2165879261"/>
              </p:ext>
            </p:extLst>
          </p:nvPr>
        </p:nvGraphicFramePr>
        <p:xfrm>
          <a:off x="646923" y="1535282"/>
          <a:ext cx="3813110" cy="1788470"/>
        </p:xfrm>
        <a:graphic>
          <a:graphicData uri="http://schemas.openxmlformats.org/drawingml/2006/table">
            <a:tbl>
              <a:tblPr firstRow="1" bandRow="1">
                <a:tableStyleId>{5C22544A-7EE6-4342-B048-85BDC9FD1C3A}</a:tableStyleId>
              </a:tblPr>
              <a:tblGrid>
                <a:gridCol w="2222648">
                  <a:extLst>
                    <a:ext uri="{9D8B030D-6E8A-4147-A177-3AD203B41FA5}">
                      <a16:colId xmlns:a16="http://schemas.microsoft.com/office/drawing/2014/main" val="1261504675"/>
                    </a:ext>
                  </a:extLst>
                </a:gridCol>
                <a:gridCol w="795231">
                  <a:extLst>
                    <a:ext uri="{9D8B030D-6E8A-4147-A177-3AD203B41FA5}">
                      <a16:colId xmlns:a16="http://schemas.microsoft.com/office/drawing/2014/main" val="1411901327"/>
                    </a:ext>
                  </a:extLst>
                </a:gridCol>
                <a:gridCol w="795231">
                  <a:extLst>
                    <a:ext uri="{9D8B030D-6E8A-4147-A177-3AD203B41FA5}">
                      <a16:colId xmlns:a16="http://schemas.microsoft.com/office/drawing/2014/main" val="2548802907"/>
                    </a:ext>
                  </a:extLst>
                </a:gridCol>
              </a:tblGrid>
              <a:tr h="370840">
                <a:tc>
                  <a:txBody>
                    <a:bodyPr/>
                    <a:lstStyle/>
                    <a:p>
                      <a:r>
                        <a:rPr lang="en-US" sz="1200" dirty="0" smtClean="0"/>
                        <a:t>Total Dependents</a:t>
                      </a:r>
                      <a:endParaRPr lang="en-US" sz="1200" dirty="0"/>
                    </a:p>
                  </a:txBody>
                  <a:tcPr/>
                </a:tc>
                <a:tc>
                  <a:txBody>
                    <a:bodyPr/>
                    <a:lstStyle/>
                    <a:p>
                      <a:pPr algn="r"/>
                      <a:r>
                        <a:rPr lang="en-US" sz="1200" dirty="0" smtClean="0"/>
                        <a:t>5,502</a:t>
                      </a:r>
                      <a:endParaRPr lang="en-US" sz="1200" dirty="0"/>
                    </a:p>
                  </a:txBody>
                  <a:tcPr/>
                </a:tc>
                <a:tc>
                  <a:txBody>
                    <a:bodyPr/>
                    <a:lstStyle/>
                    <a:p>
                      <a:pPr algn="r"/>
                      <a:endParaRPr lang="en-US" sz="1200" dirty="0"/>
                    </a:p>
                  </a:txBody>
                  <a:tcPr/>
                </a:tc>
                <a:extLst>
                  <a:ext uri="{0D108BD9-81ED-4DB2-BD59-A6C34878D82A}">
                    <a16:rowId xmlns:a16="http://schemas.microsoft.com/office/drawing/2014/main" val="2898904069"/>
                  </a:ext>
                </a:extLst>
              </a:tr>
              <a:tr h="312886">
                <a:tc>
                  <a:txBody>
                    <a:bodyPr/>
                    <a:lstStyle/>
                    <a:p>
                      <a:r>
                        <a:rPr lang="en-US" sz="1200" dirty="0" smtClean="0"/>
                        <a:t>Verified Eligibility</a:t>
                      </a:r>
                      <a:endParaRPr lang="en-US" sz="1200" dirty="0"/>
                    </a:p>
                  </a:txBody>
                  <a:tcPr/>
                </a:tc>
                <a:tc>
                  <a:txBody>
                    <a:bodyPr/>
                    <a:lstStyle/>
                    <a:p>
                      <a:pPr algn="r"/>
                      <a:r>
                        <a:rPr lang="en-US" sz="1200" dirty="0" smtClean="0"/>
                        <a:t>5,435</a:t>
                      </a:r>
                      <a:endParaRPr lang="en-US" sz="1200" dirty="0"/>
                    </a:p>
                  </a:txBody>
                  <a:tcPr/>
                </a:tc>
                <a:tc>
                  <a:txBody>
                    <a:bodyPr/>
                    <a:lstStyle/>
                    <a:p>
                      <a:pPr algn="r"/>
                      <a:r>
                        <a:rPr lang="en-US" sz="1200" dirty="0" smtClean="0"/>
                        <a:t>98.8%</a:t>
                      </a:r>
                      <a:endParaRPr lang="en-US" sz="1200" dirty="0"/>
                    </a:p>
                  </a:txBody>
                  <a:tcPr/>
                </a:tc>
                <a:extLst>
                  <a:ext uri="{0D108BD9-81ED-4DB2-BD59-A6C34878D82A}">
                    <a16:rowId xmlns:a16="http://schemas.microsoft.com/office/drawing/2014/main" val="2507806277"/>
                  </a:ext>
                </a:extLst>
              </a:tr>
              <a:tr h="279918">
                <a:tc>
                  <a:txBody>
                    <a:bodyPr/>
                    <a:lstStyle/>
                    <a:p>
                      <a:r>
                        <a:rPr lang="en-US" sz="1200" dirty="0" smtClean="0"/>
                        <a:t>Eligibility</a:t>
                      </a:r>
                      <a:r>
                        <a:rPr lang="en-US" sz="1200" baseline="0" dirty="0" smtClean="0"/>
                        <a:t> Terminations</a:t>
                      </a:r>
                      <a:endParaRPr lang="en-US" sz="1200" dirty="0"/>
                    </a:p>
                  </a:txBody>
                  <a:tcPr/>
                </a:tc>
                <a:tc>
                  <a:txBody>
                    <a:bodyPr/>
                    <a:lstStyle/>
                    <a:p>
                      <a:pPr algn="r"/>
                      <a:r>
                        <a:rPr lang="en-US" sz="1200" dirty="0" smtClean="0"/>
                        <a:t>67</a:t>
                      </a:r>
                      <a:endParaRPr lang="en-US" sz="1200" dirty="0"/>
                    </a:p>
                  </a:txBody>
                  <a:tcPr/>
                </a:tc>
                <a:tc>
                  <a:txBody>
                    <a:bodyPr/>
                    <a:lstStyle/>
                    <a:p>
                      <a:pPr algn="r"/>
                      <a:r>
                        <a:rPr lang="en-US" sz="1200" dirty="0" smtClean="0"/>
                        <a:t>1.02%</a:t>
                      </a:r>
                      <a:endParaRPr lang="en-US" sz="1200" dirty="0"/>
                    </a:p>
                  </a:txBody>
                  <a:tcPr/>
                </a:tc>
                <a:extLst>
                  <a:ext uri="{0D108BD9-81ED-4DB2-BD59-A6C34878D82A}">
                    <a16:rowId xmlns:a16="http://schemas.microsoft.com/office/drawing/2014/main" val="3706478374"/>
                  </a:ext>
                </a:extLst>
              </a:tr>
              <a:tr h="261257">
                <a:tc>
                  <a:txBody>
                    <a:bodyPr/>
                    <a:lstStyle/>
                    <a:p>
                      <a:r>
                        <a:rPr lang="en-US" sz="1200" dirty="0" smtClean="0"/>
                        <a:t>    Voluntary</a:t>
                      </a:r>
                      <a:endParaRPr lang="en-US" sz="1200" dirty="0"/>
                    </a:p>
                  </a:txBody>
                  <a:tcPr/>
                </a:tc>
                <a:tc>
                  <a:txBody>
                    <a:bodyPr/>
                    <a:lstStyle/>
                    <a:p>
                      <a:pPr algn="r"/>
                      <a:r>
                        <a:rPr lang="en-US" sz="1200" dirty="0" smtClean="0"/>
                        <a:t>44</a:t>
                      </a:r>
                      <a:endParaRPr lang="en-US" sz="1200" dirty="0"/>
                    </a:p>
                  </a:txBody>
                  <a:tcPr/>
                </a:tc>
                <a:tc>
                  <a:txBody>
                    <a:bodyPr/>
                    <a:lstStyle/>
                    <a:p>
                      <a:pPr algn="r"/>
                      <a:endParaRPr lang="en-US" sz="1200" dirty="0"/>
                    </a:p>
                  </a:txBody>
                  <a:tcPr/>
                </a:tc>
                <a:extLst>
                  <a:ext uri="{0D108BD9-81ED-4DB2-BD59-A6C34878D82A}">
                    <a16:rowId xmlns:a16="http://schemas.microsoft.com/office/drawing/2014/main" val="1980480928"/>
                  </a:ext>
                </a:extLst>
              </a:tr>
              <a:tr h="276186">
                <a:tc>
                  <a:txBody>
                    <a:bodyPr/>
                    <a:lstStyle/>
                    <a:p>
                      <a:r>
                        <a:rPr lang="en-US" sz="1200" dirty="0" smtClean="0"/>
                        <a:t>    Voluntary – No</a:t>
                      </a:r>
                      <a:r>
                        <a:rPr lang="en-US" sz="1200" baseline="0" dirty="0" smtClean="0"/>
                        <a:t> </a:t>
                      </a:r>
                      <a:r>
                        <a:rPr lang="en-US" sz="1200" dirty="0" smtClean="0"/>
                        <a:t>Response</a:t>
                      </a:r>
                      <a:endParaRPr lang="en-US" sz="1200" dirty="0"/>
                    </a:p>
                  </a:txBody>
                  <a:tcPr/>
                </a:tc>
                <a:tc>
                  <a:txBody>
                    <a:bodyPr/>
                    <a:lstStyle/>
                    <a:p>
                      <a:pPr algn="r"/>
                      <a:r>
                        <a:rPr lang="en-US" sz="1200" dirty="0" smtClean="0"/>
                        <a:t>15</a:t>
                      </a:r>
                      <a:endParaRPr lang="en-US" sz="1200" dirty="0"/>
                    </a:p>
                  </a:txBody>
                  <a:tcPr/>
                </a:tc>
                <a:tc>
                  <a:txBody>
                    <a:bodyPr/>
                    <a:lstStyle/>
                    <a:p>
                      <a:pPr algn="r"/>
                      <a:endParaRPr lang="en-US" sz="1200" dirty="0"/>
                    </a:p>
                  </a:txBody>
                  <a:tcPr/>
                </a:tc>
                <a:extLst>
                  <a:ext uri="{0D108BD9-81ED-4DB2-BD59-A6C34878D82A}">
                    <a16:rowId xmlns:a16="http://schemas.microsoft.com/office/drawing/2014/main" val="2618518661"/>
                  </a:ext>
                </a:extLst>
              </a:tr>
              <a:tr h="261257">
                <a:tc>
                  <a:txBody>
                    <a:bodyPr/>
                    <a:lstStyle/>
                    <a:p>
                      <a:r>
                        <a:rPr lang="en-US" sz="1200" dirty="0" smtClean="0"/>
                        <a:t>    Other</a:t>
                      </a:r>
                      <a:endParaRPr lang="en-US" sz="1200" dirty="0"/>
                    </a:p>
                  </a:txBody>
                  <a:tcPr/>
                </a:tc>
                <a:tc>
                  <a:txBody>
                    <a:bodyPr/>
                    <a:lstStyle/>
                    <a:p>
                      <a:pPr algn="r"/>
                      <a:r>
                        <a:rPr lang="en-US" sz="1200" dirty="0" smtClean="0"/>
                        <a:t>8</a:t>
                      </a:r>
                      <a:endParaRPr lang="en-US" sz="1200" dirty="0"/>
                    </a:p>
                  </a:txBody>
                  <a:tcPr/>
                </a:tc>
                <a:tc>
                  <a:txBody>
                    <a:bodyPr/>
                    <a:lstStyle/>
                    <a:p>
                      <a:pPr algn="r"/>
                      <a:endParaRPr lang="en-US" sz="1200" dirty="0"/>
                    </a:p>
                  </a:txBody>
                  <a:tcPr/>
                </a:tc>
                <a:extLst>
                  <a:ext uri="{0D108BD9-81ED-4DB2-BD59-A6C34878D82A}">
                    <a16:rowId xmlns:a16="http://schemas.microsoft.com/office/drawing/2014/main" val="430152337"/>
                  </a:ext>
                </a:extLst>
              </a:tr>
            </a:tbl>
          </a:graphicData>
        </a:graphic>
      </p:graphicFrame>
      <p:sp>
        <p:nvSpPr>
          <p:cNvPr id="10" name="TextBox 9"/>
          <p:cNvSpPr txBox="1"/>
          <p:nvPr/>
        </p:nvSpPr>
        <p:spPr>
          <a:xfrm>
            <a:off x="646923" y="1193474"/>
            <a:ext cx="2373086" cy="276999"/>
          </a:xfrm>
          <a:prstGeom prst="rect">
            <a:avLst/>
          </a:prstGeom>
          <a:noFill/>
        </p:spPr>
        <p:txBody>
          <a:bodyPr wrap="none" rtlCol="0">
            <a:spAutoFit/>
          </a:bodyPr>
          <a:lstStyle/>
          <a:p>
            <a:r>
              <a:rPr lang="en-US" sz="1200" b="1" dirty="0" smtClean="0"/>
              <a:t>Dependent Verification Summary</a:t>
            </a:r>
            <a:endParaRPr lang="en-US" sz="1200" b="1" dirty="0"/>
          </a:p>
        </p:txBody>
      </p:sp>
      <p:sp>
        <p:nvSpPr>
          <p:cNvPr id="2" name="Title 1"/>
          <p:cNvSpPr>
            <a:spLocks noGrp="1"/>
          </p:cNvSpPr>
          <p:nvPr>
            <p:ph type="title"/>
          </p:nvPr>
        </p:nvSpPr>
        <p:spPr>
          <a:xfrm>
            <a:off x="646923" y="22750"/>
            <a:ext cx="7886700" cy="1325563"/>
          </a:xfrm>
        </p:spPr>
        <p:txBody>
          <a:bodyPr>
            <a:normAutofit/>
          </a:bodyPr>
          <a:lstStyle/>
          <a:p>
            <a:r>
              <a:rPr lang="en-US" sz="2400" dirty="0" smtClean="0"/>
              <a:t>Dependent Eligibility Verification Program - Data</a:t>
            </a:r>
            <a:endParaRPr lang="en-US" sz="2400" dirty="0"/>
          </a:p>
        </p:txBody>
      </p:sp>
    </p:spTree>
    <p:extLst>
      <p:ext uri="{BB962C8B-B14F-4D97-AF65-F5344CB8AC3E}">
        <p14:creationId xmlns:p14="http://schemas.microsoft.com/office/powerpoint/2010/main" val="3467173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628648" y="1482437"/>
          <a:ext cx="7886700" cy="4164158"/>
        </p:xfrm>
        <a:graphic>
          <a:graphicData uri="http://schemas.openxmlformats.org/drawingml/2006/table">
            <a:tbl>
              <a:tblPr firstRow="1" bandRow="1">
                <a:tableStyleId>{5C22544A-7EE6-4342-B048-85BDC9FD1C3A}</a:tableStyleId>
              </a:tblPr>
              <a:tblGrid>
                <a:gridCol w="2690131">
                  <a:extLst>
                    <a:ext uri="{9D8B030D-6E8A-4147-A177-3AD203B41FA5}">
                      <a16:colId xmlns:a16="http://schemas.microsoft.com/office/drawing/2014/main" val="3912526792"/>
                    </a:ext>
                  </a:extLst>
                </a:gridCol>
                <a:gridCol w="1117370">
                  <a:extLst>
                    <a:ext uri="{9D8B030D-6E8A-4147-A177-3AD203B41FA5}">
                      <a16:colId xmlns:a16="http://schemas.microsoft.com/office/drawing/2014/main" val="4020489693"/>
                    </a:ext>
                  </a:extLst>
                </a:gridCol>
                <a:gridCol w="1230123">
                  <a:extLst>
                    <a:ext uri="{9D8B030D-6E8A-4147-A177-3AD203B41FA5}">
                      <a16:colId xmlns:a16="http://schemas.microsoft.com/office/drawing/2014/main" val="3847473927"/>
                    </a:ext>
                  </a:extLst>
                </a:gridCol>
                <a:gridCol w="1424538">
                  <a:extLst>
                    <a:ext uri="{9D8B030D-6E8A-4147-A177-3AD203B41FA5}">
                      <a16:colId xmlns:a16="http://schemas.microsoft.com/office/drawing/2014/main" val="1901383018"/>
                    </a:ext>
                  </a:extLst>
                </a:gridCol>
                <a:gridCol w="1424538">
                  <a:extLst>
                    <a:ext uri="{9D8B030D-6E8A-4147-A177-3AD203B41FA5}">
                      <a16:colId xmlns:a16="http://schemas.microsoft.com/office/drawing/2014/main" val="878705162"/>
                    </a:ext>
                  </a:extLst>
                </a:gridCol>
              </a:tblGrid>
              <a:tr h="568036">
                <a:tc>
                  <a:txBody>
                    <a:bodyPr/>
                    <a:lstStyle/>
                    <a:p>
                      <a:endParaRPr lang="en-US" sz="1200" dirty="0"/>
                    </a:p>
                  </a:txBody>
                  <a:tcPr/>
                </a:tc>
                <a:tc>
                  <a:txBody>
                    <a:bodyPr/>
                    <a:lstStyle/>
                    <a:p>
                      <a:pPr algn="r"/>
                      <a:r>
                        <a:rPr lang="en-US" sz="1200" dirty="0" smtClean="0"/>
                        <a:t>FY18 (Update)</a:t>
                      </a:r>
                      <a:endParaRPr lang="en-US" sz="1200" dirty="0"/>
                    </a:p>
                  </a:txBody>
                  <a:tcPr/>
                </a:tc>
                <a:tc>
                  <a:txBody>
                    <a:bodyPr/>
                    <a:lstStyle/>
                    <a:p>
                      <a:pPr algn="r"/>
                      <a:r>
                        <a:rPr lang="en-US" sz="1200" dirty="0" smtClean="0"/>
                        <a:t>FY19</a:t>
                      </a:r>
                      <a:endParaRPr lang="en-US" sz="1200" dirty="0"/>
                    </a:p>
                  </a:txBody>
                  <a:tcPr/>
                </a:tc>
                <a:tc>
                  <a:txBody>
                    <a:bodyPr/>
                    <a:lstStyle/>
                    <a:p>
                      <a:pPr algn="r"/>
                      <a:r>
                        <a:rPr lang="en-US" sz="1200" dirty="0" smtClean="0"/>
                        <a:t>FY20</a:t>
                      </a:r>
                      <a:endParaRPr lang="en-US" sz="1200" dirty="0"/>
                    </a:p>
                  </a:txBody>
                  <a:tcPr/>
                </a:tc>
                <a:tc>
                  <a:txBody>
                    <a:bodyPr/>
                    <a:lstStyle/>
                    <a:p>
                      <a:pPr algn="r"/>
                      <a:r>
                        <a:rPr lang="en-US" sz="1200" dirty="0" smtClean="0"/>
                        <a:t>FY21</a:t>
                      </a:r>
                      <a:endParaRPr lang="en-US" sz="1200" dirty="0"/>
                    </a:p>
                  </a:txBody>
                  <a:tcPr/>
                </a:tc>
                <a:extLst>
                  <a:ext uri="{0D108BD9-81ED-4DB2-BD59-A6C34878D82A}">
                    <a16:rowId xmlns:a16="http://schemas.microsoft.com/office/drawing/2014/main" val="2408984345"/>
                  </a:ext>
                </a:extLst>
              </a:tr>
              <a:tr h="248363">
                <a:tc>
                  <a:txBody>
                    <a:bodyPr/>
                    <a:lstStyle/>
                    <a:p>
                      <a:r>
                        <a:rPr lang="en-US" sz="1200" b="1" dirty="0" smtClean="0"/>
                        <a:t>Medical Claims</a:t>
                      </a:r>
                      <a:endParaRPr lang="en-US" sz="1200" b="1" dirty="0"/>
                    </a:p>
                  </a:txBody>
                  <a:tcPr/>
                </a:tc>
                <a:tc>
                  <a:txBody>
                    <a:bodyPr/>
                    <a:lstStyle/>
                    <a:p>
                      <a:pPr algn="r"/>
                      <a:r>
                        <a:rPr lang="en-US" sz="1200" dirty="0" smtClean="0"/>
                        <a:t>43,675,000</a:t>
                      </a:r>
                      <a:endParaRPr lang="en-US" sz="1200" dirty="0"/>
                    </a:p>
                  </a:txBody>
                  <a:tcPr/>
                </a:tc>
                <a:tc>
                  <a:txBody>
                    <a:bodyPr/>
                    <a:lstStyle/>
                    <a:p>
                      <a:pPr algn="r"/>
                      <a:r>
                        <a:rPr lang="en-US" sz="1200" dirty="0" smtClean="0"/>
                        <a:t>46,737,000</a:t>
                      </a:r>
                    </a:p>
                  </a:txBody>
                  <a:tcPr/>
                </a:tc>
                <a:tc>
                  <a:txBody>
                    <a:bodyPr/>
                    <a:lstStyle/>
                    <a:p>
                      <a:pPr algn="r"/>
                      <a:r>
                        <a:rPr lang="en-US" sz="1200" dirty="0" smtClean="0"/>
                        <a:t>49,067,000</a:t>
                      </a:r>
                      <a:endParaRPr lang="en-US" sz="1200" dirty="0"/>
                    </a:p>
                  </a:txBody>
                  <a:tcPr/>
                </a:tc>
                <a:tc>
                  <a:txBody>
                    <a:bodyPr/>
                    <a:lstStyle/>
                    <a:p>
                      <a:pPr algn="r"/>
                      <a:r>
                        <a:rPr lang="en-US" sz="1200" dirty="0" smtClean="0"/>
                        <a:t>51,140,000</a:t>
                      </a:r>
                      <a:endParaRPr lang="en-US" sz="1200" dirty="0"/>
                    </a:p>
                  </a:txBody>
                  <a:tcPr/>
                </a:tc>
                <a:extLst>
                  <a:ext uri="{0D108BD9-81ED-4DB2-BD59-A6C34878D82A}">
                    <a16:rowId xmlns:a16="http://schemas.microsoft.com/office/drawing/2014/main" val="326011804"/>
                  </a:ext>
                </a:extLst>
              </a:tr>
              <a:tr h="272623">
                <a:tc>
                  <a:txBody>
                    <a:bodyPr/>
                    <a:lstStyle/>
                    <a:p>
                      <a:r>
                        <a:rPr lang="en-US" sz="1200" b="1" dirty="0" smtClean="0"/>
                        <a:t>Rx Claims</a:t>
                      </a:r>
                      <a:endParaRPr lang="en-US" sz="1200" b="1" dirty="0"/>
                    </a:p>
                  </a:txBody>
                  <a:tcPr/>
                </a:tc>
                <a:tc>
                  <a:txBody>
                    <a:bodyPr/>
                    <a:lstStyle/>
                    <a:p>
                      <a:pPr algn="r"/>
                      <a:r>
                        <a:rPr lang="en-US" sz="1200" dirty="0" smtClean="0"/>
                        <a:t>11,097,000</a:t>
                      </a:r>
                      <a:endParaRPr lang="en-US" sz="1200" dirty="0"/>
                    </a:p>
                  </a:txBody>
                  <a:tcPr/>
                </a:tc>
                <a:tc>
                  <a:txBody>
                    <a:bodyPr/>
                    <a:lstStyle/>
                    <a:p>
                      <a:pPr algn="r"/>
                      <a:r>
                        <a:rPr lang="en-US" sz="1200" dirty="0" smtClean="0"/>
                        <a:t>12,061,000</a:t>
                      </a:r>
                      <a:endParaRPr lang="en-US" sz="1200" dirty="0"/>
                    </a:p>
                  </a:txBody>
                  <a:tcPr/>
                </a:tc>
                <a:tc>
                  <a:txBody>
                    <a:bodyPr/>
                    <a:lstStyle/>
                    <a:p>
                      <a:pPr algn="r"/>
                      <a:r>
                        <a:rPr lang="en-US" sz="1200" dirty="0" smtClean="0"/>
                        <a:t>13,227,000</a:t>
                      </a:r>
                      <a:endParaRPr lang="en-US" sz="1200" dirty="0"/>
                    </a:p>
                  </a:txBody>
                  <a:tcPr/>
                </a:tc>
                <a:tc>
                  <a:txBody>
                    <a:bodyPr/>
                    <a:lstStyle/>
                    <a:p>
                      <a:pPr algn="r"/>
                      <a:r>
                        <a:rPr lang="en-US" sz="1200" dirty="0" smtClean="0"/>
                        <a:t>14,394,000</a:t>
                      </a:r>
                      <a:endParaRPr lang="en-US" sz="1200" dirty="0"/>
                    </a:p>
                  </a:txBody>
                  <a:tcPr/>
                </a:tc>
                <a:extLst>
                  <a:ext uri="{0D108BD9-81ED-4DB2-BD59-A6C34878D82A}">
                    <a16:rowId xmlns:a16="http://schemas.microsoft.com/office/drawing/2014/main" val="3817852550"/>
                  </a:ext>
                </a:extLst>
              </a:tr>
              <a:tr h="306213">
                <a:tc>
                  <a:txBody>
                    <a:bodyPr/>
                    <a:lstStyle/>
                    <a:p>
                      <a:r>
                        <a:rPr lang="en-US" sz="1200" b="1" dirty="0" smtClean="0"/>
                        <a:t>Dental Claims</a:t>
                      </a:r>
                      <a:endParaRPr lang="en-US" sz="1200" b="1" dirty="0"/>
                    </a:p>
                  </a:txBody>
                  <a:tcPr/>
                </a:tc>
                <a:tc>
                  <a:txBody>
                    <a:bodyPr/>
                    <a:lstStyle/>
                    <a:p>
                      <a:pPr algn="r"/>
                      <a:r>
                        <a:rPr lang="en-US" sz="1200" dirty="0" smtClean="0"/>
                        <a:t>2,403,000</a:t>
                      </a:r>
                      <a:endParaRPr lang="en-US" sz="1200" dirty="0"/>
                    </a:p>
                  </a:txBody>
                  <a:tcPr/>
                </a:tc>
                <a:tc>
                  <a:txBody>
                    <a:bodyPr/>
                    <a:lstStyle/>
                    <a:p>
                      <a:pPr algn="r"/>
                      <a:r>
                        <a:rPr lang="en-US" sz="1200" dirty="0" smtClean="0"/>
                        <a:t>2,292,000</a:t>
                      </a:r>
                      <a:endParaRPr lang="en-US" sz="1200" dirty="0"/>
                    </a:p>
                  </a:txBody>
                  <a:tcPr/>
                </a:tc>
                <a:tc>
                  <a:txBody>
                    <a:bodyPr/>
                    <a:lstStyle/>
                    <a:p>
                      <a:pPr algn="r"/>
                      <a:r>
                        <a:rPr lang="en-US" sz="1200" dirty="0" smtClean="0"/>
                        <a:t>2,384,000</a:t>
                      </a:r>
                      <a:endParaRPr lang="en-US" sz="1200" dirty="0"/>
                    </a:p>
                  </a:txBody>
                  <a:tcPr/>
                </a:tc>
                <a:tc>
                  <a:txBody>
                    <a:bodyPr/>
                    <a:lstStyle/>
                    <a:p>
                      <a:pPr algn="r"/>
                      <a:r>
                        <a:rPr lang="en-US" sz="1200" dirty="0" smtClean="0"/>
                        <a:t>2,479,000</a:t>
                      </a:r>
                      <a:endParaRPr lang="en-US" sz="1200" dirty="0"/>
                    </a:p>
                  </a:txBody>
                  <a:tcPr/>
                </a:tc>
                <a:extLst>
                  <a:ext uri="{0D108BD9-81ED-4DB2-BD59-A6C34878D82A}">
                    <a16:rowId xmlns:a16="http://schemas.microsoft.com/office/drawing/2014/main" val="571557494"/>
                  </a:ext>
                </a:extLst>
              </a:tr>
              <a:tr h="307910">
                <a:tc>
                  <a:txBody>
                    <a:bodyPr/>
                    <a:lstStyle/>
                    <a:p>
                      <a:r>
                        <a:rPr lang="en-US" sz="1200" b="1" dirty="0" smtClean="0"/>
                        <a:t>Fees/Other</a:t>
                      </a:r>
                      <a:r>
                        <a:rPr lang="en-US" sz="1200" b="1" baseline="0" dirty="0" smtClean="0"/>
                        <a:t> Ins</a:t>
                      </a:r>
                      <a:endParaRPr lang="en-US" sz="1200" b="1" dirty="0"/>
                    </a:p>
                  </a:txBody>
                  <a:tcPr/>
                </a:tc>
                <a:tc>
                  <a:txBody>
                    <a:bodyPr/>
                    <a:lstStyle/>
                    <a:p>
                      <a:pPr algn="r"/>
                      <a:r>
                        <a:rPr lang="en-US" sz="1200" dirty="0" smtClean="0"/>
                        <a:t>6,743,000</a:t>
                      </a:r>
                      <a:endParaRPr lang="en-US" sz="1200" dirty="0"/>
                    </a:p>
                  </a:txBody>
                  <a:tcPr/>
                </a:tc>
                <a:tc>
                  <a:txBody>
                    <a:bodyPr/>
                    <a:lstStyle/>
                    <a:p>
                      <a:pPr algn="r"/>
                      <a:r>
                        <a:rPr lang="en-US" sz="1200" dirty="0" smtClean="0"/>
                        <a:t>7,148,000</a:t>
                      </a:r>
                      <a:endParaRPr lang="en-US" sz="1200" dirty="0"/>
                    </a:p>
                  </a:txBody>
                  <a:tcPr/>
                </a:tc>
                <a:tc>
                  <a:txBody>
                    <a:bodyPr/>
                    <a:lstStyle/>
                    <a:p>
                      <a:pPr algn="r"/>
                      <a:r>
                        <a:rPr lang="en-US" sz="1200" dirty="0" smtClean="0"/>
                        <a:t>7,480,000</a:t>
                      </a:r>
                      <a:endParaRPr lang="en-US" sz="1200" dirty="0"/>
                    </a:p>
                  </a:txBody>
                  <a:tcPr/>
                </a:tc>
                <a:tc>
                  <a:txBody>
                    <a:bodyPr/>
                    <a:lstStyle/>
                    <a:p>
                      <a:pPr algn="r"/>
                      <a:r>
                        <a:rPr lang="en-US" sz="1200" dirty="0" smtClean="0"/>
                        <a:t>7,865,000</a:t>
                      </a:r>
                      <a:endParaRPr lang="en-US" sz="1200" dirty="0"/>
                    </a:p>
                  </a:txBody>
                  <a:tcPr/>
                </a:tc>
                <a:extLst>
                  <a:ext uri="{0D108BD9-81ED-4DB2-BD59-A6C34878D82A}">
                    <a16:rowId xmlns:a16="http://schemas.microsoft.com/office/drawing/2014/main" val="1278970523"/>
                  </a:ext>
                </a:extLst>
              </a:tr>
              <a:tr h="270588">
                <a:tc>
                  <a:txBody>
                    <a:bodyPr/>
                    <a:lstStyle/>
                    <a:p>
                      <a:r>
                        <a:rPr lang="en-US" sz="1200" b="1" dirty="0" smtClean="0"/>
                        <a:t>Total</a:t>
                      </a:r>
                      <a:endParaRPr lang="en-US" sz="1200" b="1" dirty="0"/>
                    </a:p>
                  </a:txBody>
                  <a:tcPr/>
                </a:tc>
                <a:tc>
                  <a:txBody>
                    <a:bodyPr/>
                    <a:lstStyle/>
                    <a:p>
                      <a:pPr algn="r"/>
                      <a:r>
                        <a:rPr lang="en-US" sz="1200" b="1" dirty="0" smtClean="0"/>
                        <a:t>64,008,000</a:t>
                      </a:r>
                      <a:endParaRPr lang="en-US" sz="1200" b="1" dirty="0"/>
                    </a:p>
                  </a:txBody>
                  <a:tcPr/>
                </a:tc>
                <a:tc>
                  <a:txBody>
                    <a:bodyPr/>
                    <a:lstStyle/>
                    <a:p>
                      <a:pPr algn="r"/>
                      <a:r>
                        <a:rPr lang="en-US" sz="1200" b="1" dirty="0" smtClean="0"/>
                        <a:t>68,238,000</a:t>
                      </a:r>
                      <a:endParaRPr lang="en-US" sz="1200" b="1" dirty="0"/>
                    </a:p>
                  </a:txBody>
                  <a:tcPr/>
                </a:tc>
                <a:tc>
                  <a:txBody>
                    <a:bodyPr/>
                    <a:lstStyle/>
                    <a:p>
                      <a:pPr algn="r"/>
                      <a:r>
                        <a:rPr lang="en-US" sz="1200" b="1" dirty="0" smtClean="0"/>
                        <a:t>72,158,000</a:t>
                      </a:r>
                      <a:endParaRPr lang="en-US" sz="1200" b="1" dirty="0"/>
                    </a:p>
                  </a:txBody>
                  <a:tcPr/>
                </a:tc>
                <a:tc>
                  <a:txBody>
                    <a:bodyPr/>
                    <a:lstStyle/>
                    <a:p>
                      <a:pPr algn="r"/>
                      <a:r>
                        <a:rPr lang="en-US" sz="1200" b="1" dirty="0" smtClean="0"/>
                        <a:t>75,878,000</a:t>
                      </a:r>
                      <a:endParaRPr lang="en-US" sz="1200" b="1" dirty="0"/>
                    </a:p>
                  </a:txBody>
                  <a:tcPr/>
                </a:tc>
                <a:extLst>
                  <a:ext uri="{0D108BD9-81ED-4DB2-BD59-A6C34878D82A}">
                    <a16:rowId xmlns:a16="http://schemas.microsoft.com/office/drawing/2014/main" val="2955567449"/>
                  </a:ext>
                </a:extLst>
              </a:tr>
              <a:tr h="136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Use of Reserves</a:t>
                      </a:r>
                    </a:p>
                  </a:txBody>
                  <a:tcPr/>
                </a:tc>
                <a:tc>
                  <a:txBody>
                    <a:bodyPr/>
                    <a:lstStyle/>
                    <a:p>
                      <a:pPr algn="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(969,450)</a:t>
                      </a:r>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2905024027"/>
                  </a:ext>
                </a:extLst>
              </a:tr>
              <a:tr h="313509">
                <a:tc>
                  <a:txBody>
                    <a:bodyPr/>
                    <a:lstStyle/>
                    <a:p>
                      <a:r>
                        <a:rPr lang="en-US" sz="1200" b="1" dirty="0" smtClean="0"/>
                        <a:t>Premiums</a:t>
                      </a:r>
                      <a:endParaRPr lang="en-US" sz="1200" b="1" dirty="0"/>
                    </a:p>
                  </a:txBody>
                  <a:tcPr/>
                </a:tc>
                <a:tc>
                  <a:txBody>
                    <a:bodyPr/>
                    <a:lstStyle/>
                    <a:p>
                      <a:pPr algn="r"/>
                      <a:r>
                        <a:rPr lang="en-US" sz="1200" b="1" u="sng" dirty="0" smtClean="0"/>
                        <a:t>(13,189,000)</a:t>
                      </a:r>
                      <a:endParaRPr lang="en-US" sz="1200" b="1" u="sng" dirty="0"/>
                    </a:p>
                  </a:txBody>
                  <a:tcPr/>
                </a:tc>
                <a:tc>
                  <a:txBody>
                    <a:bodyPr/>
                    <a:lstStyle/>
                    <a:p>
                      <a:pPr algn="r"/>
                      <a:r>
                        <a:rPr lang="en-US" sz="1200" b="1" u="sng" dirty="0" smtClean="0"/>
                        <a:t>(13,908,600)</a:t>
                      </a:r>
                      <a:endParaRPr lang="en-US" sz="1200" b="1" u="sng" dirty="0"/>
                    </a:p>
                  </a:txBody>
                  <a:tcPr/>
                </a:tc>
                <a:tc>
                  <a:txBody>
                    <a:bodyPr/>
                    <a:lstStyle/>
                    <a:p>
                      <a:pPr algn="r"/>
                      <a:r>
                        <a:rPr lang="en-US" sz="1200" b="1" u="sng" dirty="0" smtClean="0"/>
                        <a:t>(14,676,934)</a:t>
                      </a:r>
                      <a:endParaRPr lang="en-US" sz="1200" b="1" u="sng" dirty="0"/>
                    </a:p>
                  </a:txBody>
                  <a:tcPr/>
                </a:tc>
                <a:tc>
                  <a:txBody>
                    <a:bodyPr/>
                    <a:lstStyle/>
                    <a:p>
                      <a:pPr algn="r"/>
                      <a:r>
                        <a:rPr lang="en-US" sz="1200" b="1" u="sng" dirty="0" smtClean="0"/>
                        <a:t>(15,497,348)</a:t>
                      </a:r>
                      <a:endParaRPr lang="en-US" sz="1200" b="1" u="sng" dirty="0"/>
                    </a:p>
                  </a:txBody>
                  <a:tcPr/>
                </a:tc>
                <a:extLst>
                  <a:ext uri="{0D108BD9-81ED-4DB2-BD59-A6C34878D82A}">
                    <a16:rowId xmlns:a16="http://schemas.microsoft.com/office/drawing/2014/main" val="4033082489"/>
                  </a:ext>
                </a:extLst>
              </a:tr>
              <a:tr h="187856">
                <a:tc>
                  <a:txBody>
                    <a:bodyPr/>
                    <a:lstStyle/>
                    <a:p>
                      <a:endParaRPr lang="en-US" sz="800" b="1" dirty="0"/>
                    </a:p>
                  </a:txBody>
                  <a:tcPr/>
                </a:tc>
                <a:tc>
                  <a:txBody>
                    <a:bodyPr/>
                    <a:lstStyle/>
                    <a:p>
                      <a:pPr algn="r"/>
                      <a:endParaRPr lang="en-US" sz="800" dirty="0"/>
                    </a:p>
                  </a:txBody>
                  <a:tcPr/>
                </a:tc>
                <a:tc>
                  <a:txBody>
                    <a:bodyPr/>
                    <a:lstStyle/>
                    <a:p>
                      <a:pPr algn="r"/>
                      <a:endParaRPr lang="en-US" sz="800" b="1" dirty="0"/>
                    </a:p>
                  </a:txBody>
                  <a:tcPr/>
                </a:tc>
                <a:tc>
                  <a:txBody>
                    <a:bodyPr/>
                    <a:lstStyle/>
                    <a:p>
                      <a:pPr algn="r"/>
                      <a:endParaRPr lang="en-US" sz="800" dirty="0"/>
                    </a:p>
                  </a:txBody>
                  <a:tcPr/>
                </a:tc>
                <a:tc>
                  <a:txBody>
                    <a:bodyPr/>
                    <a:lstStyle/>
                    <a:p>
                      <a:pPr algn="r"/>
                      <a:endParaRPr lang="en-US" sz="800" dirty="0"/>
                    </a:p>
                  </a:txBody>
                  <a:tcPr/>
                </a:tc>
                <a:extLst>
                  <a:ext uri="{0D108BD9-81ED-4DB2-BD59-A6C34878D82A}">
                    <a16:rowId xmlns:a16="http://schemas.microsoft.com/office/drawing/2014/main" val="151188453"/>
                  </a:ext>
                </a:extLst>
              </a:tr>
              <a:tr h="435364">
                <a:tc>
                  <a:txBody>
                    <a:bodyPr/>
                    <a:lstStyle/>
                    <a:p>
                      <a:r>
                        <a:rPr lang="en-US" sz="1200" b="1" dirty="0" smtClean="0"/>
                        <a:t>Claims + Fees Net Premiums</a:t>
                      </a:r>
                      <a:endParaRPr lang="en-US" sz="1200" b="1" dirty="0"/>
                    </a:p>
                  </a:txBody>
                  <a:tcPr/>
                </a:tc>
                <a:tc>
                  <a:txBody>
                    <a:bodyPr/>
                    <a:lstStyle/>
                    <a:p>
                      <a:pPr algn="r"/>
                      <a:r>
                        <a:rPr lang="en-US" sz="1200" b="1" dirty="0" smtClean="0"/>
                        <a:t>50,819,000</a:t>
                      </a:r>
                      <a:endParaRPr lang="en-US" sz="1200" b="1" dirty="0"/>
                    </a:p>
                  </a:txBody>
                  <a:tcPr/>
                </a:tc>
                <a:tc>
                  <a:txBody>
                    <a:bodyPr/>
                    <a:lstStyle/>
                    <a:p>
                      <a:pPr algn="r"/>
                      <a:r>
                        <a:rPr lang="en-US" sz="1200" b="1" dirty="0" smtClean="0"/>
                        <a:t>53,359,950</a:t>
                      </a:r>
                      <a:endParaRPr lang="en-US" sz="1200" b="1" dirty="0"/>
                    </a:p>
                  </a:txBody>
                  <a:tcPr/>
                </a:tc>
                <a:tc>
                  <a:txBody>
                    <a:bodyPr/>
                    <a:lstStyle/>
                    <a:p>
                      <a:pPr algn="r"/>
                      <a:r>
                        <a:rPr lang="en-US" sz="1200" b="1" dirty="0" smtClean="0"/>
                        <a:t>57,481,066</a:t>
                      </a:r>
                      <a:endParaRPr lang="en-US" sz="1200" b="1" dirty="0"/>
                    </a:p>
                  </a:txBody>
                  <a:tcPr/>
                </a:tc>
                <a:tc>
                  <a:txBody>
                    <a:bodyPr/>
                    <a:lstStyle/>
                    <a:p>
                      <a:pPr algn="r"/>
                      <a:r>
                        <a:rPr lang="en-US" sz="1200" b="1" dirty="0" smtClean="0"/>
                        <a:t>60,380,652</a:t>
                      </a:r>
                      <a:endParaRPr lang="en-US" sz="1200" b="1" dirty="0"/>
                    </a:p>
                  </a:txBody>
                  <a:tcPr/>
                </a:tc>
                <a:extLst>
                  <a:ext uri="{0D108BD9-81ED-4DB2-BD59-A6C34878D82A}">
                    <a16:rowId xmlns:a16="http://schemas.microsoft.com/office/drawing/2014/main" val="161802147"/>
                  </a:ext>
                </a:extLst>
              </a:tr>
              <a:tr h="282406">
                <a:tc>
                  <a:txBody>
                    <a:bodyPr/>
                    <a:lstStyle/>
                    <a:p>
                      <a:r>
                        <a:rPr lang="en-US" sz="1200" b="1" dirty="0" smtClean="0"/>
                        <a:t>Percent</a:t>
                      </a:r>
                      <a:r>
                        <a:rPr lang="en-US" sz="1200" b="1" baseline="0" dirty="0" smtClean="0"/>
                        <a:t> Increase</a:t>
                      </a:r>
                      <a:endParaRPr lang="en-US" sz="1200" b="1" dirty="0"/>
                    </a:p>
                  </a:txBody>
                  <a:tcPr/>
                </a:tc>
                <a:tc>
                  <a:txBody>
                    <a:bodyPr/>
                    <a:lstStyle/>
                    <a:p>
                      <a:pPr algn="r"/>
                      <a:endParaRPr lang="en-US" sz="1200" dirty="0"/>
                    </a:p>
                  </a:txBody>
                  <a:tcPr/>
                </a:tc>
                <a:tc>
                  <a:txBody>
                    <a:bodyPr/>
                    <a:lstStyle/>
                    <a:p>
                      <a:pPr algn="r"/>
                      <a:r>
                        <a:rPr lang="en-US" sz="1200" b="1" dirty="0" smtClean="0"/>
                        <a:t>5.0%</a:t>
                      </a:r>
                      <a:endParaRPr lang="en-US" sz="1200" b="1" dirty="0"/>
                    </a:p>
                  </a:txBody>
                  <a:tcPr/>
                </a:tc>
                <a:tc>
                  <a:txBody>
                    <a:bodyPr/>
                    <a:lstStyle/>
                    <a:p>
                      <a:pPr algn="r"/>
                      <a:r>
                        <a:rPr lang="en-US" sz="1200" b="1" dirty="0" smtClean="0"/>
                        <a:t>5.8%</a:t>
                      </a:r>
                      <a:endParaRPr lang="en-US" sz="1200" b="1" dirty="0"/>
                    </a:p>
                  </a:txBody>
                  <a:tcPr/>
                </a:tc>
                <a:tc>
                  <a:txBody>
                    <a:bodyPr/>
                    <a:lstStyle/>
                    <a:p>
                      <a:pPr algn="r"/>
                      <a:r>
                        <a:rPr lang="en-US" sz="1200" b="1" dirty="0" smtClean="0"/>
                        <a:t>5%</a:t>
                      </a:r>
                      <a:endParaRPr lang="en-US" sz="1200" b="1" dirty="0"/>
                    </a:p>
                  </a:txBody>
                  <a:tcPr/>
                </a:tc>
                <a:extLst>
                  <a:ext uri="{0D108BD9-81ED-4DB2-BD59-A6C34878D82A}">
                    <a16:rowId xmlns:a16="http://schemas.microsoft.com/office/drawing/2014/main" val="1949656431"/>
                  </a:ext>
                </a:extLst>
              </a:tr>
              <a:tr h="33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Savings needed to reach 5% goal</a:t>
                      </a:r>
                      <a:r>
                        <a:rPr lang="en-US" sz="1200" b="1" baseline="0" dirty="0" smtClean="0"/>
                        <a:t> </a:t>
                      </a:r>
                      <a:r>
                        <a:rPr lang="en-US" sz="1200" b="0" baseline="0" dirty="0" smtClean="0"/>
                        <a:t>(</a:t>
                      </a:r>
                      <a:r>
                        <a:rPr lang="en-US" sz="1200" b="0" dirty="0" smtClean="0"/>
                        <a:t>Dependent</a:t>
                      </a:r>
                      <a:r>
                        <a:rPr lang="en-US" sz="1200" b="0" baseline="0" dirty="0" smtClean="0"/>
                        <a:t> on preliminary changes discussed at BAC)</a:t>
                      </a:r>
                      <a:endParaRPr lang="en-US" sz="1200" b="0" dirty="0" smtClean="0"/>
                    </a:p>
                  </a:txBody>
                  <a:tcPr/>
                </a:tc>
                <a:tc>
                  <a:txBody>
                    <a:bodyPr/>
                    <a:lstStyle/>
                    <a:p>
                      <a:pPr algn="r"/>
                      <a:endParaRPr lang="en-US" dirty="0"/>
                    </a:p>
                  </a:txBody>
                  <a:tcPr/>
                </a:tc>
                <a:tc>
                  <a:txBody>
                    <a:bodyPr/>
                    <a:lstStyle/>
                    <a:p>
                      <a:pPr algn="r"/>
                      <a:endParaRPr lang="en-US" sz="1200" b="1" dirty="0"/>
                    </a:p>
                  </a:txBody>
                  <a:tcPr/>
                </a:tc>
                <a:tc>
                  <a:txBody>
                    <a:bodyPr/>
                    <a:lstStyle/>
                    <a:p>
                      <a:pPr algn="r"/>
                      <a:r>
                        <a:rPr lang="en-US" sz="1200" b="1" dirty="0" smtClean="0"/>
                        <a:t>435,196 – 842,196*</a:t>
                      </a:r>
                      <a:endParaRPr lang="en-US" sz="1200" b="1" dirty="0"/>
                    </a:p>
                  </a:txBody>
                  <a:tcPr/>
                </a:tc>
                <a:tc>
                  <a:txBody>
                    <a:bodyPr/>
                    <a:lstStyle/>
                    <a:p>
                      <a:pPr algn="r"/>
                      <a:r>
                        <a:rPr lang="en-US" sz="1200" b="1" dirty="0" smtClean="0"/>
                        <a:t>25,533 – 432,533*</a:t>
                      </a:r>
                      <a:endParaRPr lang="en-US" sz="1200" b="1" dirty="0"/>
                    </a:p>
                  </a:txBody>
                  <a:tcPr/>
                </a:tc>
                <a:extLst>
                  <a:ext uri="{0D108BD9-81ED-4DB2-BD59-A6C34878D82A}">
                    <a16:rowId xmlns:a16="http://schemas.microsoft.com/office/drawing/2014/main" val="29380969"/>
                  </a:ext>
                </a:extLst>
              </a:tr>
            </a:tbl>
          </a:graphicData>
        </a:graphic>
      </p:graphicFrame>
      <p:sp>
        <p:nvSpPr>
          <p:cNvPr id="4" name="TextBox 3"/>
          <p:cNvSpPr txBox="1"/>
          <p:nvPr/>
        </p:nvSpPr>
        <p:spPr>
          <a:xfrm>
            <a:off x="9457578" y="1995604"/>
            <a:ext cx="2990936" cy="2031325"/>
          </a:xfrm>
          <a:prstGeom prst="rect">
            <a:avLst/>
          </a:prstGeom>
          <a:noFill/>
        </p:spPr>
        <p:txBody>
          <a:bodyPr wrap="square" rtlCol="0">
            <a:spAutoFit/>
          </a:bodyPr>
          <a:lstStyle/>
          <a:p>
            <a:r>
              <a:rPr lang="en-US" dirty="0" smtClean="0"/>
              <a:t>Table details budget projections for FY18-21 with increasing costs of medical, prescription and dental claims as well as savings needed to maintain a premium increases of around 5%. </a:t>
            </a:r>
            <a:endParaRPr lang="en-US" dirty="0"/>
          </a:p>
        </p:txBody>
      </p:sp>
      <p:sp>
        <p:nvSpPr>
          <p:cNvPr id="2" name="Title 1"/>
          <p:cNvSpPr>
            <a:spLocks noGrp="1"/>
          </p:cNvSpPr>
          <p:nvPr>
            <p:ph type="title"/>
          </p:nvPr>
        </p:nvSpPr>
        <p:spPr/>
        <p:txBody>
          <a:bodyPr>
            <a:normAutofit/>
          </a:bodyPr>
          <a:lstStyle/>
          <a:p>
            <a:r>
              <a:rPr lang="en-US" sz="2800" dirty="0" smtClean="0">
                <a:latin typeface="Frutiger 45 Light" panose="020B0500000000000000" pitchFamily="34" charset="0"/>
              </a:rPr>
              <a:t>Budget Projections and Cost Savings Needed to Maintain 5% Goal</a:t>
            </a:r>
            <a:endParaRPr lang="en-US" sz="2800" dirty="0">
              <a:solidFill>
                <a:srgbClr val="FF0000"/>
              </a:solidFill>
              <a:latin typeface="Frutiger 45 Light" panose="020B0500000000000000" pitchFamily="34" charset="0"/>
            </a:endParaRPr>
          </a:p>
        </p:txBody>
      </p:sp>
    </p:spTree>
    <p:extLst>
      <p:ext uri="{BB962C8B-B14F-4D97-AF65-F5344CB8AC3E}">
        <p14:creationId xmlns:p14="http://schemas.microsoft.com/office/powerpoint/2010/main" val="2544872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419" y="1328550"/>
            <a:ext cx="6997959" cy="4544321"/>
          </a:xfrm>
          <a:prstGeom prst="rect">
            <a:avLst/>
          </a:prstGeom>
          <a:noFill/>
        </p:spPr>
        <p:txBody>
          <a:bodyPr wrap="square" rtlCol="0">
            <a:spAutoFit/>
          </a:bodyPr>
          <a:lstStyle/>
          <a:p>
            <a:pPr>
              <a:lnSpc>
                <a:spcPct val="108000"/>
              </a:lnSpc>
            </a:pPr>
            <a:endParaRPr lang="en-US" dirty="0"/>
          </a:p>
          <a:p>
            <a:pPr marL="285750" indent="-285750">
              <a:lnSpc>
                <a:spcPct val="108000"/>
              </a:lnSpc>
              <a:buFont typeface="Arial" panose="020B0604020202020204" pitchFamily="34" charset="0"/>
              <a:buChar char="•"/>
            </a:pPr>
            <a:r>
              <a:rPr lang="en-US" dirty="0" smtClean="0"/>
              <a:t>Use of reserves for FY19</a:t>
            </a:r>
          </a:p>
          <a:p>
            <a:pPr marL="742950" lvl="1" indent="-285750">
              <a:lnSpc>
                <a:spcPct val="108000"/>
              </a:lnSpc>
              <a:buFont typeface="Arial" panose="020B0604020202020204" pitchFamily="34" charset="0"/>
              <a:buChar char="•"/>
            </a:pPr>
            <a:r>
              <a:rPr lang="en-US" dirty="0" smtClean="0"/>
              <a:t>Use of reserves is an exception to the guiding principles</a:t>
            </a:r>
          </a:p>
          <a:p>
            <a:pPr marL="742950" lvl="1" indent="-285750">
              <a:lnSpc>
                <a:spcPct val="108000"/>
              </a:lnSpc>
              <a:buFont typeface="Arial" panose="020B0604020202020204" pitchFamily="34" charset="0"/>
              <a:buChar char="•"/>
            </a:pPr>
            <a:r>
              <a:rPr lang="en-US" dirty="0" smtClean="0"/>
              <a:t>Exception recommended based on the following factors</a:t>
            </a:r>
          </a:p>
          <a:p>
            <a:pPr marL="1200150" lvl="2" indent="-285750">
              <a:lnSpc>
                <a:spcPct val="108000"/>
              </a:lnSpc>
              <a:buFont typeface="Arial" panose="020B0604020202020204" pitchFamily="34" charset="0"/>
              <a:buChar char="•"/>
            </a:pPr>
            <a:r>
              <a:rPr lang="en-US" dirty="0" smtClean="0"/>
              <a:t>Projected positive variance in the FY18 benefits budget</a:t>
            </a:r>
          </a:p>
          <a:p>
            <a:pPr marL="1200150" lvl="2" indent="-285750">
              <a:lnSpc>
                <a:spcPct val="108000"/>
              </a:lnSpc>
              <a:buFont typeface="Arial" panose="020B0604020202020204" pitchFamily="34" charset="0"/>
              <a:buChar char="•"/>
            </a:pPr>
            <a:r>
              <a:rPr lang="en-US" dirty="0" smtClean="0"/>
              <a:t>Impact of staffing levels on future benefits budget and standard rate not yet known</a:t>
            </a:r>
          </a:p>
          <a:p>
            <a:pPr marL="1200150" lvl="2" indent="-285750">
              <a:lnSpc>
                <a:spcPct val="108000"/>
              </a:lnSpc>
              <a:buFont typeface="Arial" panose="020B0604020202020204" pitchFamily="34" charset="0"/>
              <a:buChar char="•"/>
            </a:pPr>
            <a:r>
              <a:rPr lang="en-US" dirty="0" smtClean="0"/>
              <a:t>Availability of reserves while financial impact from benefit changes and staffing levels are determined</a:t>
            </a:r>
          </a:p>
          <a:p>
            <a:pPr marL="285750" indent="-285750">
              <a:lnSpc>
                <a:spcPct val="108000"/>
              </a:lnSpc>
              <a:buFont typeface="Arial" panose="020B0604020202020204" pitchFamily="34" charset="0"/>
              <a:buChar char="•"/>
            </a:pPr>
            <a:r>
              <a:rPr lang="en-US" dirty="0" smtClean="0"/>
              <a:t>Use of dependent eligibility verification program savings for FY19</a:t>
            </a:r>
          </a:p>
          <a:p>
            <a:pPr marL="285750" indent="-285750">
              <a:lnSpc>
                <a:spcPct val="108000"/>
              </a:lnSpc>
              <a:buFont typeface="Arial" panose="020B0604020202020204" pitchFamily="34" charset="0"/>
              <a:buChar char="•"/>
            </a:pPr>
            <a:r>
              <a:rPr lang="en-US" dirty="0" smtClean="0"/>
              <a:t>Increasing Out-of-Pocket Maximum for FY20 and FY21</a:t>
            </a:r>
          </a:p>
          <a:p>
            <a:pPr marL="285750" indent="-285750">
              <a:lnSpc>
                <a:spcPct val="108000"/>
              </a:lnSpc>
              <a:buFont typeface="Arial" panose="020B0604020202020204" pitchFamily="34" charset="0"/>
              <a:buChar char="•"/>
            </a:pPr>
            <a:r>
              <a:rPr lang="en-US" dirty="0" smtClean="0"/>
              <a:t>Increasing employee percent share of premiums for FY20</a:t>
            </a:r>
          </a:p>
          <a:p>
            <a:pPr marL="285750" indent="-285750">
              <a:buFont typeface="Arial" panose="020B0604020202020204" pitchFamily="34" charset="0"/>
              <a:buChar char="•"/>
            </a:pPr>
            <a:endParaRPr lang="en-US" sz="1400" dirty="0"/>
          </a:p>
          <a:p>
            <a:endParaRPr lang="en-US" sz="1400" dirty="0" smtClean="0"/>
          </a:p>
          <a:p>
            <a:pPr marL="285750" indent="-285750">
              <a:buFont typeface="Arial" panose="020B0604020202020204" pitchFamily="34" charset="0"/>
              <a:buChar char="•"/>
            </a:pPr>
            <a:endParaRPr lang="en-US" sz="1400" dirty="0" smtClean="0"/>
          </a:p>
          <a:p>
            <a:endParaRPr lang="en-US" sz="1400" dirty="0"/>
          </a:p>
        </p:txBody>
      </p:sp>
      <p:sp>
        <p:nvSpPr>
          <p:cNvPr id="2" name="Title 1"/>
          <p:cNvSpPr>
            <a:spLocks noGrp="1"/>
          </p:cNvSpPr>
          <p:nvPr>
            <p:ph type="title"/>
          </p:nvPr>
        </p:nvSpPr>
        <p:spPr/>
        <p:txBody>
          <a:bodyPr>
            <a:normAutofit/>
          </a:bodyPr>
          <a:lstStyle/>
          <a:p>
            <a:r>
              <a:rPr lang="en-US" sz="2800" dirty="0" smtClean="0">
                <a:latin typeface="Frutiger 45 Light" panose="020B0500000000000000" pitchFamily="34" charset="0"/>
              </a:rPr>
              <a:t>Current BAC Recommendations</a:t>
            </a:r>
            <a:endParaRPr lang="en-US" sz="2800" dirty="0">
              <a:latin typeface="Frutiger 45 Light" panose="020B0500000000000000" pitchFamily="34" charset="0"/>
            </a:endParaRPr>
          </a:p>
        </p:txBody>
      </p:sp>
    </p:spTree>
    <p:extLst>
      <p:ext uri="{BB962C8B-B14F-4D97-AF65-F5344CB8AC3E}">
        <p14:creationId xmlns:p14="http://schemas.microsoft.com/office/powerpoint/2010/main" val="527341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53344" y="1539548"/>
          <a:ext cx="7303032" cy="3784031"/>
        </p:xfrm>
        <a:graphic>
          <a:graphicData uri="http://schemas.openxmlformats.org/drawingml/2006/table">
            <a:tbl>
              <a:tblPr firstRow="1" firstCol="1" bandRow="1">
                <a:tableStyleId>{5C22544A-7EE6-4342-B048-85BDC9FD1C3A}</a:tableStyleId>
              </a:tblPr>
              <a:tblGrid>
                <a:gridCol w="1695612">
                  <a:extLst>
                    <a:ext uri="{9D8B030D-6E8A-4147-A177-3AD203B41FA5}">
                      <a16:colId xmlns:a16="http://schemas.microsoft.com/office/drawing/2014/main" val="3700661463"/>
                    </a:ext>
                  </a:extLst>
                </a:gridCol>
                <a:gridCol w="1176693">
                  <a:extLst>
                    <a:ext uri="{9D8B030D-6E8A-4147-A177-3AD203B41FA5}">
                      <a16:colId xmlns:a16="http://schemas.microsoft.com/office/drawing/2014/main" val="260368668"/>
                    </a:ext>
                  </a:extLst>
                </a:gridCol>
                <a:gridCol w="1584890">
                  <a:extLst>
                    <a:ext uri="{9D8B030D-6E8A-4147-A177-3AD203B41FA5}">
                      <a16:colId xmlns:a16="http://schemas.microsoft.com/office/drawing/2014/main" val="1418481433"/>
                    </a:ext>
                  </a:extLst>
                </a:gridCol>
                <a:gridCol w="1371600">
                  <a:extLst>
                    <a:ext uri="{9D8B030D-6E8A-4147-A177-3AD203B41FA5}">
                      <a16:colId xmlns:a16="http://schemas.microsoft.com/office/drawing/2014/main" val="1625619499"/>
                    </a:ext>
                  </a:extLst>
                </a:gridCol>
                <a:gridCol w="1474237">
                  <a:extLst>
                    <a:ext uri="{9D8B030D-6E8A-4147-A177-3AD203B41FA5}">
                      <a16:colId xmlns:a16="http://schemas.microsoft.com/office/drawing/2014/main" val="3966349895"/>
                    </a:ext>
                  </a:extLst>
                </a:gridCol>
              </a:tblGrid>
              <a:tr h="432277">
                <a:tc>
                  <a:txBody>
                    <a:bodyPr/>
                    <a:lstStyle/>
                    <a:p>
                      <a:pPr marL="0" marR="0">
                        <a:lnSpc>
                          <a:spcPct val="107000"/>
                        </a:lnSpc>
                        <a:spcBef>
                          <a:spcPts val="0"/>
                        </a:spcBef>
                        <a:spcAft>
                          <a:spcPts val="0"/>
                        </a:spcAft>
                      </a:pPr>
                      <a:r>
                        <a:rPr lang="en-US" sz="1100" dirty="0">
                          <a:effectLst/>
                        </a:rPr>
                        <a:t>Options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Current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rPr>
                        <a:t>FY19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FY20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FY21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2707428"/>
                  </a:ext>
                </a:extLst>
              </a:tr>
              <a:tr h="322756">
                <a:tc>
                  <a:txBody>
                    <a:bodyPr/>
                    <a:lstStyle/>
                    <a:p>
                      <a:pPr marL="0" marR="0">
                        <a:lnSpc>
                          <a:spcPct val="107000"/>
                        </a:lnSpc>
                        <a:spcBef>
                          <a:spcPts val="0"/>
                        </a:spcBef>
                        <a:spcAft>
                          <a:spcPts val="0"/>
                        </a:spcAft>
                      </a:pPr>
                      <a:r>
                        <a:rPr lang="en-US" sz="1100" dirty="0">
                          <a:effectLst/>
                        </a:rPr>
                        <a:t>Deductible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mn-lt"/>
                        </a:rPr>
                        <a:t>$500/$1000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p>
                  </a:txBody>
                  <a:tcPr marL="68580" marR="68580" marT="0" marB="0" anchor="b"/>
                </a:tc>
                <a:extLst>
                  <a:ext uri="{0D108BD9-81ED-4DB2-BD59-A6C34878D82A}">
                    <a16:rowId xmlns:a16="http://schemas.microsoft.com/office/drawing/2014/main" val="3290300988"/>
                  </a:ext>
                </a:extLst>
              </a:tr>
              <a:tr h="322756">
                <a:tc>
                  <a:txBody>
                    <a:bodyPr/>
                    <a:lstStyle/>
                    <a:p>
                      <a:pPr marL="0" marR="0">
                        <a:lnSpc>
                          <a:spcPct val="107000"/>
                        </a:lnSpc>
                        <a:spcBef>
                          <a:spcPts val="0"/>
                        </a:spcBef>
                        <a:spcAft>
                          <a:spcPts val="0"/>
                        </a:spcAft>
                      </a:pPr>
                      <a:r>
                        <a:rPr lang="en-US" sz="1100" dirty="0">
                          <a:effectLst/>
                        </a:rPr>
                        <a:t>Co-Insurance Maximum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mn-lt"/>
                        </a:rPr>
                        <a:t>$2000/$4000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a:t>
                      </a:r>
                      <a:r>
                        <a:rPr lang="en-US" sz="1100" baseline="0" dirty="0" smtClean="0">
                          <a:effectLst/>
                          <a:latin typeface="+mn-lt"/>
                          <a:ea typeface="Calibri" panose="020F0502020204030204" pitchFamily="34" charset="0"/>
                          <a:cs typeface="Times New Roman" panose="02020603050405020304" pitchFamily="18" charset="0"/>
                        </a:rPr>
                        <a:t>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$3,000 / $6,000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$3,250 / $6,500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7821749"/>
                  </a:ext>
                </a:extLst>
              </a:tr>
              <a:tr h="322756">
                <a:tc>
                  <a:txBody>
                    <a:bodyPr/>
                    <a:lstStyle/>
                    <a:p>
                      <a:pPr marL="0" marR="0">
                        <a:lnSpc>
                          <a:spcPct val="107000"/>
                        </a:lnSpc>
                        <a:spcBef>
                          <a:spcPts val="0"/>
                        </a:spcBef>
                        <a:spcAft>
                          <a:spcPts val="0"/>
                        </a:spcAft>
                      </a:pPr>
                      <a:r>
                        <a:rPr lang="en-US" sz="1100" dirty="0">
                          <a:effectLst/>
                        </a:rPr>
                        <a:t>Co-Insurance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80%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3962143"/>
                  </a:ext>
                </a:extLst>
              </a:tr>
              <a:tr h="322756">
                <a:tc>
                  <a:txBody>
                    <a:bodyPr/>
                    <a:lstStyle/>
                    <a:p>
                      <a:pPr marL="0" marR="0">
                        <a:lnSpc>
                          <a:spcPct val="107000"/>
                        </a:lnSpc>
                        <a:spcBef>
                          <a:spcPts val="0"/>
                        </a:spcBef>
                        <a:spcAft>
                          <a:spcPts val="0"/>
                        </a:spcAft>
                      </a:pPr>
                      <a:r>
                        <a:rPr lang="en-US" sz="1100" dirty="0">
                          <a:effectLst/>
                        </a:rPr>
                        <a:t>Office Visit Copays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mn-ea"/>
                          <a:cs typeface="+mn-cs"/>
                        </a:rPr>
                        <a:t>$25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5886642"/>
                  </a:ext>
                </a:extLst>
              </a:tr>
              <a:tr h="322756">
                <a:tc>
                  <a:txBody>
                    <a:bodyPr/>
                    <a:lstStyle/>
                    <a:p>
                      <a:pPr marL="0" marR="0">
                        <a:lnSpc>
                          <a:spcPct val="107000"/>
                        </a:lnSpc>
                        <a:spcBef>
                          <a:spcPts val="0"/>
                        </a:spcBef>
                        <a:spcAft>
                          <a:spcPts val="0"/>
                        </a:spcAft>
                      </a:pPr>
                      <a:r>
                        <a:rPr lang="en-US" sz="1100" dirty="0">
                          <a:effectLst/>
                        </a:rPr>
                        <a:t>Rx Retail Copays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mn-ea"/>
                          <a:cs typeface="+mn-cs"/>
                        </a:rPr>
                        <a:t>$20</a:t>
                      </a:r>
                      <a:r>
                        <a:rPr lang="en-US" sz="1100" baseline="0" dirty="0" smtClean="0">
                          <a:effectLst/>
                          <a:latin typeface="+mn-lt"/>
                          <a:ea typeface="+mn-ea"/>
                          <a:cs typeface="+mn-cs"/>
                        </a:rPr>
                        <a:t> / $30 / $40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a:t>
                      </a:r>
                      <a:r>
                        <a:rPr lang="en-US" sz="1100" baseline="0" dirty="0" smtClean="0">
                          <a:effectLst/>
                          <a:latin typeface="+mn-lt"/>
                          <a:ea typeface="Calibri" panose="020F0502020204030204" pitchFamily="34" charset="0"/>
                          <a:cs typeface="Times New Roman" panose="02020603050405020304" pitchFamily="18" charset="0"/>
                        </a:rPr>
                        <a:t>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a:t>
                      </a:r>
                      <a:r>
                        <a:rPr lang="en-US" sz="1100" baseline="0" dirty="0" smtClean="0">
                          <a:effectLst/>
                          <a:latin typeface="+mn-lt"/>
                          <a:ea typeface="Calibri" panose="020F0502020204030204" pitchFamily="34" charset="0"/>
                          <a:cs typeface="Times New Roman" panose="02020603050405020304" pitchFamily="18" charset="0"/>
                        </a:rPr>
                        <a:t>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a:t>
                      </a:r>
                      <a:r>
                        <a:rPr lang="en-US" sz="1100" baseline="0" dirty="0" smtClean="0">
                          <a:effectLst/>
                          <a:latin typeface="+mn-lt"/>
                          <a:ea typeface="Calibri" panose="020F0502020204030204" pitchFamily="34" charset="0"/>
                          <a:cs typeface="Times New Roman" panose="02020603050405020304" pitchFamily="18" charset="0"/>
                        </a:rPr>
                        <a:t>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42846480"/>
                  </a:ext>
                </a:extLst>
              </a:tr>
              <a:tr h="322756">
                <a:tc>
                  <a:txBody>
                    <a:bodyPr/>
                    <a:lstStyle/>
                    <a:p>
                      <a:pPr marL="0" marR="0">
                        <a:lnSpc>
                          <a:spcPct val="107000"/>
                        </a:lnSpc>
                        <a:spcBef>
                          <a:spcPts val="0"/>
                        </a:spcBef>
                        <a:spcAft>
                          <a:spcPts val="0"/>
                        </a:spcAft>
                      </a:pPr>
                      <a:r>
                        <a:rPr lang="en-US" sz="1100" dirty="0">
                          <a:effectLst/>
                        </a:rPr>
                        <a:t>Rx Mail Copays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mn-lt"/>
                        </a:rPr>
                        <a:t> </a:t>
                      </a:r>
                      <a:r>
                        <a:rPr lang="en-US" sz="1100" dirty="0" smtClean="0">
                          <a:effectLst/>
                          <a:latin typeface="+mn-lt"/>
                        </a:rPr>
                        <a:t>$25</a:t>
                      </a:r>
                      <a:r>
                        <a:rPr lang="en-US" sz="1100" baseline="0" dirty="0" smtClean="0">
                          <a:effectLst/>
                          <a:latin typeface="+mn-lt"/>
                        </a:rPr>
                        <a:t> / $35 / $55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1529727"/>
                  </a:ext>
                </a:extLst>
              </a:tr>
              <a:tr h="338893">
                <a:tc>
                  <a:txBody>
                    <a:bodyPr/>
                    <a:lstStyle/>
                    <a:p>
                      <a:pPr marL="0" marR="0">
                        <a:lnSpc>
                          <a:spcPct val="107000"/>
                        </a:lnSpc>
                        <a:spcBef>
                          <a:spcPts val="0"/>
                        </a:spcBef>
                        <a:spcAft>
                          <a:spcPts val="0"/>
                        </a:spcAft>
                      </a:pPr>
                      <a:r>
                        <a:rPr lang="en-US" sz="1100" dirty="0">
                          <a:effectLst/>
                        </a:rPr>
                        <a:t>Premium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mn-lt"/>
                        </a:rPr>
                        <a:t>15%-17.5%-20%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aseline="0" dirty="0" smtClean="0">
                          <a:effectLst/>
                          <a:latin typeface="+mn-lt"/>
                          <a:ea typeface="Calibri" panose="020F0502020204030204" pitchFamily="34" charset="0"/>
                          <a:cs typeface="Times New Roman" panose="02020603050405020304" pitchFamily="18" charset="0"/>
                        </a:rPr>
                        <a:t>17% - 19% - 21%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no change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0437774"/>
                  </a:ext>
                </a:extLst>
              </a:tr>
              <a:tr h="338893">
                <a:tc>
                  <a:txBody>
                    <a:bodyPr/>
                    <a:lstStyle/>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Other</a:t>
                      </a: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1100" dirty="0" smtClean="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Use</a:t>
                      </a:r>
                      <a:r>
                        <a:rPr lang="en-US" sz="1100" baseline="0" dirty="0" smtClean="0">
                          <a:effectLst/>
                          <a:latin typeface="+mn-lt"/>
                          <a:ea typeface="Calibri" panose="020F0502020204030204" pitchFamily="34" charset="0"/>
                          <a:cs typeface="Times New Roman" panose="02020603050405020304" pitchFamily="18" charset="0"/>
                        </a:rPr>
                        <a:t> of Reserves ($970K)</a:t>
                      </a:r>
                    </a:p>
                    <a:p>
                      <a:pPr marL="0" marR="0" algn="r">
                        <a:lnSpc>
                          <a:spcPct val="107000"/>
                        </a:lnSpc>
                        <a:spcBef>
                          <a:spcPts val="0"/>
                        </a:spcBef>
                        <a:spcAft>
                          <a:spcPts val="0"/>
                        </a:spcAft>
                      </a:pPr>
                      <a:endParaRPr lang="en-US" sz="1100" baseline="0" dirty="0" smtClean="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100" baseline="0" dirty="0" smtClean="0">
                          <a:effectLst/>
                          <a:latin typeface="+mn-lt"/>
                          <a:ea typeface="Calibri" panose="020F0502020204030204" pitchFamily="34" charset="0"/>
                          <a:cs typeface="Times New Roman" panose="02020603050405020304" pitchFamily="18" charset="0"/>
                        </a:rPr>
                        <a:t>Dependent Eligibility  Program Savings ($360K)</a:t>
                      </a:r>
                    </a:p>
                    <a:p>
                      <a:pPr marL="0" marR="0" algn="r">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To be determined</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latin typeface="+mn-lt"/>
                          <a:ea typeface="Calibri" panose="020F0502020204030204" pitchFamily="34" charset="0"/>
                          <a:cs typeface="Times New Roman" panose="02020603050405020304" pitchFamily="18" charset="0"/>
                        </a:rPr>
                        <a:t>To be determined</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2187065"/>
                  </a:ext>
                </a:extLst>
              </a:tr>
            </a:tbl>
          </a:graphicData>
        </a:graphic>
      </p:graphicFrame>
      <p:sp>
        <p:nvSpPr>
          <p:cNvPr id="4" name="TextBox 3"/>
          <p:cNvSpPr txBox="1"/>
          <p:nvPr/>
        </p:nvSpPr>
        <p:spPr>
          <a:xfrm>
            <a:off x="9334123" y="2231234"/>
            <a:ext cx="3485584" cy="2031325"/>
          </a:xfrm>
          <a:prstGeom prst="rect">
            <a:avLst/>
          </a:prstGeom>
          <a:noFill/>
        </p:spPr>
        <p:txBody>
          <a:bodyPr wrap="square" rtlCol="0">
            <a:spAutoFit/>
          </a:bodyPr>
          <a:lstStyle/>
          <a:p>
            <a:r>
              <a:rPr lang="en-US" dirty="0"/>
              <a:t>Chart lists BAC recommendations for </a:t>
            </a:r>
            <a:r>
              <a:rPr lang="en-US" dirty="0" smtClean="0"/>
              <a:t>FY18-21 for small, incremental increases to co-insurance maximum. Deductibles, co-insurance percentage, and co-pays will remain unchanged in this time period. </a:t>
            </a:r>
            <a:endParaRPr lang="en-US" dirty="0"/>
          </a:p>
        </p:txBody>
      </p:sp>
      <p:sp>
        <p:nvSpPr>
          <p:cNvPr id="2" name="Title 1"/>
          <p:cNvSpPr>
            <a:spLocks noGrp="1"/>
          </p:cNvSpPr>
          <p:nvPr>
            <p:ph type="title"/>
          </p:nvPr>
        </p:nvSpPr>
        <p:spPr/>
        <p:txBody>
          <a:bodyPr>
            <a:normAutofit/>
          </a:bodyPr>
          <a:lstStyle/>
          <a:p>
            <a:r>
              <a:rPr lang="en-US" sz="2400" dirty="0" smtClean="0">
                <a:latin typeface="Frutiger 45 Light" panose="020B0500000000000000" pitchFamily="34" charset="0"/>
              </a:rPr>
              <a:t>Current BAC Recommendations Chart</a:t>
            </a:r>
            <a:endParaRPr lang="en-US" sz="2400" dirty="0">
              <a:latin typeface="Frutiger 45 Light" panose="020B0500000000000000" pitchFamily="34" charset="0"/>
            </a:endParaRPr>
          </a:p>
        </p:txBody>
      </p:sp>
    </p:spTree>
    <p:extLst>
      <p:ext uri="{BB962C8B-B14F-4D97-AF65-F5344CB8AC3E}">
        <p14:creationId xmlns:p14="http://schemas.microsoft.com/office/powerpoint/2010/main" val="579746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1248" y="1021747"/>
            <a:ext cx="8110613" cy="572464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Impact of changes on status of university plans compared to benchmarks</a:t>
            </a:r>
          </a:p>
          <a:p>
            <a:pPr marL="285750" indent="-285750">
              <a:buFont typeface="Arial" panose="020B0604020202020204" pitchFamily="34" charset="0"/>
              <a:buChar char="•"/>
            </a:pPr>
            <a:r>
              <a:rPr lang="en-US" dirty="0" smtClean="0"/>
              <a:t>Potential for more impactful changes to health plans: </a:t>
            </a:r>
          </a:p>
          <a:p>
            <a:pPr marL="742950" lvl="1" indent="-285750">
              <a:buFont typeface="Arial" panose="020B0604020202020204" pitchFamily="34" charset="0"/>
              <a:buChar char="•"/>
            </a:pPr>
            <a:r>
              <a:rPr lang="en-US" dirty="0" smtClean="0"/>
              <a:t>High Deductible Health Plan with Health Savings Accounts</a:t>
            </a:r>
          </a:p>
          <a:p>
            <a:pPr marL="742950" lvl="1" indent="-285750">
              <a:buFont typeface="Arial" panose="020B0604020202020204" pitchFamily="34" charset="0"/>
              <a:buChar char="•"/>
            </a:pPr>
            <a:r>
              <a:rPr lang="en-US" dirty="0" smtClean="0"/>
              <a:t>Narrow provider network</a:t>
            </a:r>
          </a:p>
          <a:p>
            <a:pPr marL="742950" lvl="1" indent="-285750">
              <a:buFont typeface="Arial" panose="020B0604020202020204" pitchFamily="34" charset="0"/>
              <a:buChar char="•"/>
            </a:pPr>
            <a:r>
              <a:rPr lang="en-US" dirty="0" smtClean="0"/>
              <a:t>Direct provider negotiation</a:t>
            </a:r>
          </a:p>
          <a:p>
            <a:pPr marL="742950" lvl="1" indent="-285750">
              <a:buFont typeface="Arial" panose="020B0604020202020204" pitchFamily="34" charset="0"/>
              <a:buChar char="•"/>
            </a:pPr>
            <a:r>
              <a:rPr lang="en-US" dirty="0" smtClean="0"/>
              <a:t>Targeted/increased care management</a:t>
            </a:r>
          </a:p>
          <a:p>
            <a:pPr marL="1200150" lvl="2" indent="-285750">
              <a:buFont typeface="Arial" panose="020B0604020202020204" pitchFamily="34" charset="0"/>
              <a:buChar char="•"/>
            </a:pPr>
            <a:r>
              <a:rPr lang="en-US" dirty="0" smtClean="0"/>
              <a:t>Focused on target issues such as diabetes, or</a:t>
            </a:r>
          </a:p>
          <a:p>
            <a:pPr marL="1200150" lvl="2" indent="-285750">
              <a:buFont typeface="Arial" panose="020B0604020202020204" pitchFamily="34" charset="0"/>
              <a:buChar char="•"/>
            </a:pPr>
            <a:r>
              <a:rPr lang="en-US" dirty="0" smtClean="0"/>
              <a:t>Overall management of utilization (attempt to increase influence on utilization including directing care to high quality providers, “managing” high cost claimants, precertification of procedures, etc.)</a:t>
            </a:r>
          </a:p>
          <a:p>
            <a:pPr marL="742950" lvl="1" indent="-285750">
              <a:buFont typeface="Arial" panose="020B0604020202020204" pitchFamily="34" charset="0"/>
              <a:buChar char="•"/>
            </a:pPr>
            <a:r>
              <a:rPr lang="en-US" dirty="0" smtClean="0"/>
              <a:t>Price Transparency tools</a:t>
            </a:r>
          </a:p>
          <a:p>
            <a:pPr marL="742950" lvl="1" indent="-285750">
              <a:buFont typeface="Arial" panose="020B0604020202020204" pitchFamily="34" charset="0"/>
              <a:buChar char="•"/>
            </a:pPr>
            <a:r>
              <a:rPr lang="en-US" dirty="0" smtClean="0"/>
              <a:t>Quality tools/rankings</a:t>
            </a:r>
          </a:p>
          <a:p>
            <a:pPr marL="742950" lvl="1" indent="-285750">
              <a:buFont typeface="Arial" panose="020B0604020202020204" pitchFamily="34" charset="0"/>
              <a:buChar char="•"/>
            </a:pPr>
            <a:r>
              <a:rPr lang="en-US" dirty="0" smtClean="0"/>
              <a:t>Domestic Partner Benefits policy review</a:t>
            </a:r>
          </a:p>
          <a:p>
            <a:pPr marL="285750" indent="-285750">
              <a:buFont typeface="Arial" panose="020B0604020202020204" pitchFamily="34" charset="0"/>
              <a:buChar char="•"/>
            </a:pPr>
            <a:r>
              <a:rPr lang="en-US" dirty="0" smtClean="0"/>
              <a:t>Combining Faculty/Staff and AFSME Plans at next AFSCME negotiations</a:t>
            </a:r>
          </a:p>
          <a:p>
            <a:pPr marL="742950" lvl="1" indent="-285750">
              <a:buFont typeface="Arial" panose="020B0604020202020204" pitchFamily="34" charset="0"/>
              <a:buChar char="•"/>
            </a:pPr>
            <a:r>
              <a:rPr lang="en-US" dirty="0" smtClean="0"/>
              <a:t>The “Cadillac Plan” excise tax in the Affordable Care Act is still in place for the year 2020. 40% tax for single plans in excess of $10,800 and family plans in excess of $29,050.</a:t>
            </a:r>
          </a:p>
          <a:p>
            <a:pPr marL="285750" indent="-285750">
              <a:buFont typeface="Arial" panose="020B0604020202020204" pitchFamily="34" charset="0"/>
              <a:buChar char="•"/>
            </a:pPr>
            <a:r>
              <a:rPr lang="en-US" dirty="0" smtClean="0"/>
              <a:t>Etc.</a:t>
            </a:r>
          </a:p>
          <a:p>
            <a:endParaRPr lang="en-US" sz="1400" dirty="0" smtClean="0"/>
          </a:p>
          <a:p>
            <a:pPr marL="285750" indent="-285750">
              <a:buFont typeface="Arial" panose="020B0604020202020204" pitchFamily="34" charset="0"/>
              <a:buChar char="•"/>
            </a:pPr>
            <a:endParaRPr lang="en-US" sz="1400" dirty="0" smtClean="0"/>
          </a:p>
          <a:p>
            <a:endParaRPr lang="en-US" sz="1400" dirty="0"/>
          </a:p>
        </p:txBody>
      </p:sp>
      <p:sp>
        <p:nvSpPr>
          <p:cNvPr id="2" name="Title 1"/>
          <p:cNvSpPr>
            <a:spLocks noGrp="1"/>
          </p:cNvSpPr>
          <p:nvPr>
            <p:ph type="title"/>
          </p:nvPr>
        </p:nvSpPr>
        <p:spPr>
          <a:xfrm>
            <a:off x="553344" y="365126"/>
            <a:ext cx="7886700" cy="730343"/>
          </a:xfrm>
        </p:spPr>
        <p:txBody>
          <a:bodyPr>
            <a:normAutofit/>
          </a:bodyPr>
          <a:lstStyle/>
          <a:p>
            <a:r>
              <a:rPr lang="en-US" sz="2800" dirty="0" smtClean="0">
                <a:latin typeface="Frutiger 45 Light" panose="020B0500000000000000" pitchFamily="34" charset="0"/>
              </a:rPr>
              <a:t>BAC Future Considerations</a:t>
            </a:r>
            <a:endParaRPr lang="en-US" sz="2800" dirty="0">
              <a:latin typeface="Frutiger 45 Light" panose="020B0500000000000000" pitchFamily="34" charset="0"/>
            </a:endParaRPr>
          </a:p>
        </p:txBody>
      </p:sp>
    </p:spTree>
    <p:extLst>
      <p:ext uri="{BB962C8B-B14F-4D97-AF65-F5344CB8AC3E}">
        <p14:creationId xmlns:p14="http://schemas.microsoft.com/office/powerpoint/2010/main" val="55692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Facilities Partner Group </a:t>
            </a:r>
            <a:r>
              <a:rPr lang="en-US" dirty="0" smtClean="0"/>
              <a:t>CHARGE</a:t>
            </a:r>
            <a:endParaRPr lang="en-US" dirty="0"/>
          </a:p>
        </p:txBody>
      </p:sp>
      <p:sp>
        <p:nvSpPr>
          <p:cNvPr id="3" name="Content Placeholder 2"/>
          <p:cNvSpPr>
            <a:spLocks noGrp="1"/>
          </p:cNvSpPr>
          <p:nvPr>
            <p:ph idx="1"/>
          </p:nvPr>
        </p:nvSpPr>
        <p:spPr/>
        <p:txBody>
          <a:bodyPr/>
          <a:lstStyle/>
          <a:p>
            <a:pPr marL="0" indent="0">
              <a:buNone/>
            </a:pPr>
            <a:r>
              <a:rPr lang="en-US" dirty="0"/>
              <a:t>The Facilities Partner Group is charged with developing solutions to improve processes and communications between planning units and the University’s Facilities Management</a:t>
            </a:r>
            <a:r>
              <a:rPr lang="en-US" dirty="0" smtClean="0"/>
              <a:t>.</a:t>
            </a:r>
          </a:p>
          <a:p>
            <a:pPr marL="0" indent="0">
              <a:buNone/>
            </a:pPr>
            <a:endParaRPr lang="en-US" dirty="0"/>
          </a:p>
          <a:p>
            <a:pPr marL="0" indent="0">
              <a:buNone/>
            </a:pPr>
            <a:r>
              <a:rPr lang="en-US" dirty="0"/>
              <a:t>The Facilities Partner Group will gather, review, and assist in the prioritization of issues related to custodial, grounds, and building maintenance and operations. </a:t>
            </a:r>
          </a:p>
        </p:txBody>
      </p:sp>
    </p:spTree>
    <p:extLst>
      <p:ext uri="{BB962C8B-B14F-4D97-AF65-F5344CB8AC3E}">
        <p14:creationId xmlns:p14="http://schemas.microsoft.com/office/powerpoint/2010/main" val="3323236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58679" y="3440671"/>
            <a:ext cx="6821694" cy="29717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Julie Allison </a:t>
            </a:r>
            <a:b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b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Assistant Vice President, Finance</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Diana McGrew </a:t>
            </a:r>
            <a:b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b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Assistant Director, Strategic Sourcing and Operations</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Heather Krugman </a:t>
            </a:r>
            <a:b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b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Deputy Director of Academic Budget Planning</a:t>
            </a:r>
          </a:p>
        </p:txBody>
      </p:sp>
      <p:sp>
        <p:nvSpPr>
          <p:cNvPr id="2" name="Title 1"/>
          <p:cNvSpPr>
            <a:spLocks noGrp="1"/>
          </p:cNvSpPr>
          <p:nvPr>
            <p:ph type="title"/>
          </p:nvPr>
        </p:nvSpPr>
        <p:spPr>
          <a:xfrm>
            <a:off x="0" y="387932"/>
            <a:ext cx="8651491" cy="2852737"/>
          </a:xfrm>
        </p:spPr>
        <p:txBody>
          <a:bodyPr>
            <a:normAutofit/>
          </a:bodyPr>
          <a:lstStyle/>
          <a:p>
            <a:pPr algn="r">
              <a:spcBef>
                <a:spcPts val="600"/>
              </a:spcBef>
              <a:spcAft>
                <a:spcPts val="600"/>
              </a:spcAft>
            </a:pPr>
            <a:r>
              <a:rPr lang="en-US" sz="4800" dirty="0" smtClean="0">
                <a:latin typeface="Frutiger 45 Light" panose="020B0500000000000000" pitchFamily="34" charset="0"/>
              </a:rPr>
              <a:t>Affordability &amp; Efficiency</a:t>
            </a:r>
            <a:endParaRPr lang="en-US" sz="6600" dirty="0">
              <a:latin typeface="Frutiger 45 Light" panose="020B0500000000000000" pitchFamily="34" charset="0"/>
            </a:endParaRPr>
          </a:p>
        </p:txBody>
      </p:sp>
    </p:spTree>
    <p:custDataLst>
      <p:tags r:id="rId1"/>
    </p:custDataLst>
    <p:extLst>
      <p:ext uri="{BB962C8B-B14F-4D97-AF65-F5344CB8AC3E}">
        <p14:creationId xmlns:p14="http://schemas.microsoft.com/office/powerpoint/2010/main" val="3069342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A&amp;E reminders</a:t>
            </a:r>
            <a:endParaRPr lang="en-US" dirty="0"/>
          </a:p>
        </p:txBody>
      </p:sp>
      <p:sp>
        <p:nvSpPr>
          <p:cNvPr id="3" name="Content Placeholder 2"/>
          <p:cNvSpPr>
            <a:spLocks noGrp="1"/>
          </p:cNvSpPr>
          <p:nvPr>
            <p:ph idx="1"/>
          </p:nvPr>
        </p:nvSpPr>
        <p:spPr/>
        <p:txBody>
          <a:bodyPr/>
          <a:lstStyle/>
          <a:p>
            <a:r>
              <a:rPr lang="en-US" dirty="0" smtClean="0"/>
              <a:t>Based on Governor’s Mandate</a:t>
            </a:r>
          </a:p>
          <a:p>
            <a:r>
              <a:rPr lang="en-US" dirty="0" smtClean="0"/>
              <a:t>Ohio University is a late adopter</a:t>
            </a:r>
          </a:p>
          <a:p>
            <a:r>
              <a:rPr lang="en-US" dirty="0" smtClean="0"/>
              <a:t>18-month rollout began May 2017</a:t>
            </a:r>
          </a:p>
          <a:p>
            <a:pPr lvl="1"/>
            <a:r>
              <a:rPr lang="en-US" dirty="0" smtClean="0"/>
              <a:t>Ends in August 2018</a:t>
            </a:r>
          </a:p>
          <a:p>
            <a:r>
              <a:rPr lang="en-US" dirty="0" smtClean="0"/>
              <a:t>Anything that CAN be purchased from a preferred supplier MUST be purchased from preferred supplier unless an exception has been granted</a:t>
            </a:r>
          </a:p>
          <a:p>
            <a:endParaRPr lang="en-US" dirty="0"/>
          </a:p>
          <a:p>
            <a:endParaRPr lang="en-US" dirty="0"/>
          </a:p>
        </p:txBody>
      </p:sp>
    </p:spTree>
    <p:custDataLst>
      <p:tags r:id="rId1"/>
    </p:custDataLst>
    <p:extLst>
      <p:ext uri="{BB962C8B-B14F-4D97-AF65-F5344CB8AC3E}">
        <p14:creationId xmlns:p14="http://schemas.microsoft.com/office/powerpoint/2010/main" val="2750686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Suppliers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Ohio University expanded our preferred suppliers to include:</a:t>
            </a:r>
          </a:p>
          <a:p>
            <a:pPr lvl="1"/>
            <a:r>
              <a:rPr lang="en-US" dirty="0" smtClean="0"/>
              <a:t>Ohio University direct bid suppliers</a:t>
            </a:r>
          </a:p>
          <a:p>
            <a:pPr lvl="1"/>
            <a:r>
              <a:rPr lang="en-US" dirty="0" smtClean="0"/>
              <a:t>IUC and State suppliers</a:t>
            </a:r>
          </a:p>
          <a:p>
            <a:pPr lvl="1"/>
            <a:r>
              <a:rPr lang="en-US" dirty="0" smtClean="0"/>
              <a:t>Suppliers awarded from other purchasing organizations in which Ohio  is a participant</a:t>
            </a:r>
          </a:p>
          <a:p>
            <a:r>
              <a:rPr lang="en-US" dirty="0" smtClean="0"/>
              <a:t>Ohio University continues to add new suppliers and catalogs for preferred suppliers. Recent additions include:</a:t>
            </a:r>
          </a:p>
          <a:p>
            <a:pPr lvl="1"/>
            <a:r>
              <a:rPr lang="en-US" dirty="0" smtClean="0"/>
              <a:t>Staples</a:t>
            </a:r>
          </a:p>
          <a:p>
            <a:pPr lvl="1"/>
            <a:r>
              <a:rPr lang="en-US" dirty="0" smtClean="0"/>
              <a:t>Major hotel chains</a:t>
            </a:r>
          </a:p>
          <a:p>
            <a:pPr lvl="1"/>
            <a:r>
              <a:rPr lang="en-US" dirty="0" smtClean="0"/>
              <a:t>Web developers</a:t>
            </a:r>
          </a:p>
          <a:p>
            <a:pPr lvl="1"/>
            <a:r>
              <a:rPr lang="en-US" dirty="0" smtClean="0"/>
              <a:t>Graphic designers</a:t>
            </a:r>
            <a:endParaRPr lang="en-US" dirty="0"/>
          </a:p>
        </p:txBody>
      </p:sp>
    </p:spTree>
    <p:extLst>
      <p:ext uri="{BB962C8B-B14F-4D97-AF65-F5344CB8AC3E}">
        <p14:creationId xmlns:p14="http://schemas.microsoft.com/office/powerpoint/2010/main" val="1852718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want a different supplier to be Preferred?</a:t>
            </a:r>
            <a:endParaRPr lang="en-US" dirty="0"/>
          </a:p>
        </p:txBody>
      </p:sp>
      <p:sp>
        <p:nvSpPr>
          <p:cNvPr id="3" name="Content Placeholder 2"/>
          <p:cNvSpPr>
            <a:spLocks noGrp="1"/>
          </p:cNvSpPr>
          <p:nvPr>
            <p:ph idx="1"/>
          </p:nvPr>
        </p:nvSpPr>
        <p:spPr/>
        <p:txBody>
          <a:bodyPr/>
          <a:lstStyle/>
          <a:p>
            <a:r>
              <a:rPr lang="en-US" dirty="0" smtClean="0"/>
              <a:t>The</a:t>
            </a:r>
            <a:r>
              <a:rPr lang="en-US" dirty="0" smtClean="0">
                <a:solidFill>
                  <a:srgbClr val="FF0000"/>
                </a:solidFill>
              </a:rPr>
              <a:t> </a:t>
            </a:r>
            <a:r>
              <a:rPr lang="en-US" dirty="0" smtClean="0">
                <a:solidFill>
                  <a:srgbClr val="FF0000"/>
                </a:solidFill>
                <a:hlinkClick r:id="rId2"/>
              </a:rPr>
              <a:t>Finance website</a:t>
            </a:r>
            <a:r>
              <a:rPr lang="en-US" dirty="0" smtClean="0">
                <a:solidFill>
                  <a:srgbClr val="FF0000"/>
                </a:solidFill>
              </a:rPr>
              <a:t> </a:t>
            </a:r>
            <a:r>
              <a:rPr lang="en-US" dirty="0" smtClean="0"/>
              <a:t>has a </a:t>
            </a:r>
            <a:r>
              <a:rPr lang="en-US" dirty="0" smtClean="0">
                <a:hlinkClick r:id="rId3"/>
              </a:rPr>
              <a:t>Preferred Supplier/Commodity Recommendation </a:t>
            </a:r>
            <a:r>
              <a:rPr lang="en-US" dirty="0">
                <a:hlinkClick r:id="rId3"/>
              </a:rPr>
              <a:t>F</a:t>
            </a:r>
            <a:r>
              <a:rPr lang="en-US" dirty="0" smtClean="0">
                <a:hlinkClick r:id="rId3"/>
              </a:rPr>
              <a:t>orm </a:t>
            </a:r>
            <a:r>
              <a:rPr lang="en-US" dirty="0" smtClean="0"/>
              <a:t>that you may use to request a certain supplier be notified next time Procurement goes out to bid</a:t>
            </a:r>
          </a:p>
          <a:p>
            <a:pPr lvl="1"/>
            <a:r>
              <a:rPr lang="en-US" dirty="0" smtClean="0"/>
              <a:t>Procurement will be posting the schedule for bidding per commodity</a:t>
            </a:r>
          </a:p>
          <a:p>
            <a:pPr lvl="1"/>
            <a:r>
              <a:rPr lang="en-US" dirty="0" smtClean="0"/>
              <a:t>Submission of </a:t>
            </a:r>
            <a:r>
              <a:rPr lang="en-US" dirty="0"/>
              <a:t>t</a:t>
            </a:r>
            <a:r>
              <a:rPr lang="en-US" dirty="0" smtClean="0"/>
              <a:t>his form does not guarantee that vendor will become preferred supplier, only that they will be asked to participate</a:t>
            </a:r>
          </a:p>
          <a:p>
            <a:pPr marL="457200" lvl="1" indent="0">
              <a:buNone/>
            </a:pPr>
            <a:endParaRPr lang="en-US" dirty="0"/>
          </a:p>
        </p:txBody>
      </p:sp>
    </p:spTree>
    <p:extLst>
      <p:ext uri="{BB962C8B-B14F-4D97-AF65-F5344CB8AC3E}">
        <p14:creationId xmlns:p14="http://schemas.microsoft.com/office/powerpoint/2010/main" val="3100210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Exception 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rare event that a good or service cannot be </a:t>
            </a:r>
            <a:r>
              <a:rPr lang="en-US" dirty="0" smtClean="0"/>
              <a:t>provided </a:t>
            </a:r>
            <a:r>
              <a:rPr lang="en-US" dirty="0"/>
              <a:t>by a preferred supplier, an exception will need to be requested </a:t>
            </a:r>
            <a:endParaRPr lang="en-US" dirty="0" smtClean="0"/>
          </a:p>
          <a:p>
            <a:pPr lvl="1"/>
            <a:r>
              <a:rPr lang="en-US" dirty="0" smtClean="0"/>
              <a:t>Exception must </a:t>
            </a:r>
            <a:r>
              <a:rPr lang="en-US" dirty="0"/>
              <a:t>be </a:t>
            </a:r>
            <a:r>
              <a:rPr lang="en-US" dirty="0" smtClean="0"/>
              <a:t>approved by planning unit CFAO prior to transaction</a:t>
            </a:r>
          </a:p>
          <a:p>
            <a:pPr lvl="1"/>
            <a:r>
              <a:rPr lang="en-US" dirty="0" smtClean="0"/>
              <a:t>Exception is requested through BCB via compliance questions on the requisition</a:t>
            </a:r>
          </a:p>
          <a:p>
            <a:pPr lvl="1"/>
            <a:r>
              <a:rPr lang="en-US" dirty="0" smtClean="0"/>
              <a:t>Form is highly recommended as the means to document the exception and should be attached in BCB or </a:t>
            </a:r>
            <a:r>
              <a:rPr lang="en-US" dirty="0" err="1" smtClean="0"/>
              <a:t>PCard</a:t>
            </a:r>
            <a:r>
              <a:rPr lang="en-US" dirty="0" smtClean="0"/>
              <a:t> (use of this form is not University mandated, but a recommended practice – please see your planning unit for additional guidance)</a:t>
            </a:r>
          </a:p>
          <a:p>
            <a:pPr lvl="1"/>
            <a:r>
              <a:rPr lang="en-US" dirty="0" smtClean="0"/>
              <a:t>Exceptions will be reported annually to BOT and reviewed by internal audit</a:t>
            </a:r>
          </a:p>
          <a:p>
            <a:pPr marL="457200" lvl="1" indent="0">
              <a:buNone/>
            </a:pPr>
            <a:endParaRPr lang="en-US" dirty="0"/>
          </a:p>
        </p:txBody>
      </p:sp>
    </p:spTree>
    <p:extLst>
      <p:ext uri="{BB962C8B-B14F-4D97-AF65-F5344CB8AC3E}">
        <p14:creationId xmlns:p14="http://schemas.microsoft.com/office/powerpoint/2010/main" val="1585869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a:t>
            </a:r>
            <a:endParaRPr lang="en-US" dirty="0"/>
          </a:p>
        </p:txBody>
      </p:sp>
      <p:sp>
        <p:nvSpPr>
          <p:cNvPr id="3" name="Content Placeholder 2"/>
          <p:cNvSpPr>
            <a:spLocks noGrp="1"/>
          </p:cNvSpPr>
          <p:nvPr>
            <p:ph idx="1"/>
          </p:nvPr>
        </p:nvSpPr>
        <p:spPr>
          <a:xfrm>
            <a:off x="628650" y="1249680"/>
            <a:ext cx="7886700" cy="4927283"/>
          </a:xfrm>
        </p:spPr>
        <p:txBody>
          <a:bodyPr>
            <a:normAutofit fontScale="92500" lnSpcReduction="10000"/>
          </a:bodyPr>
          <a:lstStyle/>
          <a:p>
            <a:r>
              <a:rPr lang="en-US" dirty="0" smtClean="0">
                <a:hlinkClick r:id="rId2"/>
              </a:rPr>
              <a:t>FAQs</a:t>
            </a:r>
            <a:r>
              <a:rPr lang="en-US" dirty="0" smtClean="0"/>
              <a:t> are on the </a:t>
            </a:r>
            <a:r>
              <a:rPr lang="en-US" dirty="0" smtClean="0">
                <a:hlinkClick r:id="rId3"/>
              </a:rPr>
              <a:t>Finance website</a:t>
            </a:r>
            <a:endParaRPr lang="en-US" dirty="0" smtClean="0"/>
          </a:p>
          <a:p>
            <a:r>
              <a:rPr lang="en-US" dirty="0" smtClean="0"/>
              <a:t>BCB should be used whenever possible (not preferable, but possible)</a:t>
            </a:r>
          </a:p>
          <a:p>
            <a:pPr lvl="1"/>
            <a:r>
              <a:rPr lang="en-US" dirty="0" smtClean="0"/>
              <a:t>This is in alignment with Board of Trustees </a:t>
            </a:r>
            <a:r>
              <a:rPr lang="en-US" dirty="0" err="1" smtClean="0"/>
              <a:t>PCard</a:t>
            </a:r>
            <a:r>
              <a:rPr lang="en-US" dirty="0" smtClean="0"/>
              <a:t> requests</a:t>
            </a:r>
          </a:p>
          <a:p>
            <a:r>
              <a:rPr lang="en-US" dirty="0" smtClean="0"/>
              <a:t>If BCB shows a catalog, you may assume that is a preferred vendor</a:t>
            </a:r>
          </a:p>
          <a:p>
            <a:r>
              <a:rPr lang="en-US" dirty="0" smtClean="0"/>
              <a:t>Even though we are working on some new providers, you need to use what we have for now</a:t>
            </a:r>
          </a:p>
          <a:p>
            <a:pPr lvl="1"/>
            <a:r>
              <a:rPr lang="en-US" dirty="0" smtClean="0"/>
              <a:t>i.e. </a:t>
            </a:r>
            <a:r>
              <a:rPr lang="en-US" dirty="0" err="1" smtClean="0"/>
              <a:t>Altour</a:t>
            </a:r>
            <a:r>
              <a:rPr lang="en-US" dirty="0"/>
              <a:t> </a:t>
            </a:r>
            <a:r>
              <a:rPr lang="en-US" dirty="0" smtClean="0"/>
              <a:t>for </a:t>
            </a:r>
            <a:r>
              <a:rPr lang="en-US" dirty="0"/>
              <a:t>t</a:t>
            </a:r>
            <a:r>
              <a:rPr lang="en-US" dirty="0" smtClean="0"/>
              <a:t>ravel </a:t>
            </a:r>
          </a:p>
          <a:p>
            <a:r>
              <a:rPr lang="en-US" dirty="0" smtClean="0"/>
              <a:t>Few quick items of high interest:</a:t>
            </a:r>
          </a:p>
          <a:p>
            <a:pPr lvl="1"/>
            <a:r>
              <a:rPr lang="en-US" dirty="0" smtClean="0"/>
              <a:t>Books may still be purchased through Amazon or other suppliers Groceries may still be purchased from Walmart, Kroger, etc.</a:t>
            </a:r>
          </a:p>
          <a:p>
            <a:pPr marL="914400" lvl="2"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1997901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Still coming</a:t>
            </a:r>
            <a:endParaRPr lang="en-US" dirty="0"/>
          </a:p>
        </p:txBody>
      </p:sp>
      <p:sp>
        <p:nvSpPr>
          <p:cNvPr id="3" name="Content Placeholder 2"/>
          <p:cNvSpPr>
            <a:spLocks noGrp="1"/>
          </p:cNvSpPr>
          <p:nvPr>
            <p:ph idx="1"/>
          </p:nvPr>
        </p:nvSpPr>
        <p:spPr/>
        <p:txBody>
          <a:bodyPr/>
          <a:lstStyle/>
          <a:p>
            <a:r>
              <a:rPr lang="en-US" dirty="0" smtClean="0"/>
              <a:t>More suppliers and catalogs are being worked on</a:t>
            </a:r>
          </a:p>
          <a:p>
            <a:r>
              <a:rPr lang="en-US" dirty="0" smtClean="0"/>
              <a:t>New travel provider</a:t>
            </a:r>
          </a:p>
          <a:p>
            <a:r>
              <a:rPr lang="en-US" dirty="0" smtClean="0"/>
              <a:t>Additional research support</a:t>
            </a:r>
          </a:p>
          <a:p>
            <a:r>
              <a:rPr lang="en-US" dirty="0" smtClean="0"/>
              <a:t>Reporting for CFAOs to double-check exceptions are being requested when needed</a:t>
            </a:r>
          </a:p>
          <a:p>
            <a:pPr marL="457200" lvl="1" indent="0">
              <a:buNone/>
            </a:pPr>
            <a:endParaRPr lang="en-US" dirty="0"/>
          </a:p>
        </p:txBody>
      </p:sp>
    </p:spTree>
    <p:extLst>
      <p:ext uri="{BB962C8B-B14F-4D97-AF65-F5344CB8AC3E}">
        <p14:creationId xmlns:p14="http://schemas.microsoft.com/office/powerpoint/2010/main" val="126077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473182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640130"/>
          </a:xfrm>
        </p:spPr>
        <p:txBody>
          <a:bodyPr>
            <a:normAutofit/>
          </a:bodyPr>
          <a:lstStyle/>
          <a:p>
            <a:pPr algn="r"/>
            <a:r>
              <a:rPr lang="en-US" sz="4800" dirty="0" smtClean="0"/>
              <a:t>Badging and Certification Project</a:t>
            </a:r>
            <a:endParaRPr lang="en-US" sz="4800" dirty="0"/>
          </a:p>
        </p:txBody>
      </p:sp>
      <p:sp>
        <p:nvSpPr>
          <p:cNvPr id="4" name="Subtitle 2"/>
          <p:cNvSpPr txBox="1">
            <a:spLocks/>
          </p:cNvSpPr>
          <p:nvPr/>
        </p:nvSpPr>
        <p:spPr>
          <a:xfrm>
            <a:off x="1565802" y="3431880"/>
            <a:ext cx="6944786" cy="29717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rPr>
              <a:t>Lewis</a:t>
            </a:r>
            <a:r>
              <a:rPr kumimoji="0" lang="en-US" sz="2400" b="1" i="0" u="none" strike="noStrike" kern="1200" cap="none" spc="0" normalizeH="0" noProof="0" dirty="0" smtClean="0">
                <a:ln>
                  <a:noFill/>
                </a:ln>
                <a:solidFill>
                  <a:srgbClr val="776F67"/>
                </a:solidFill>
                <a:effectLst/>
                <a:uLnTx/>
                <a:uFillTx/>
                <a:latin typeface="Calibri" panose="020F0502020204030204"/>
                <a:ea typeface="+mn-ea"/>
                <a:cs typeface="+mn-cs"/>
              </a:rPr>
              <a:t> Mangen, Director of Organizational and Talent Development, Human Resources</a:t>
            </a:r>
            <a:endPar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46774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Official Launch: August 1</a:t>
            </a:r>
            <a:r>
              <a:rPr lang="en-US" baseline="30000" dirty="0" smtClean="0"/>
              <a:t>st</a:t>
            </a:r>
            <a:endParaRPr lang="en-US" dirty="0"/>
          </a:p>
          <a:p>
            <a:endParaRPr lang="en-US" dirty="0"/>
          </a:p>
        </p:txBody>
      </p:sp>
      <p:pic>
        <p:nvPicPr>
          <p:cNvPr id="4" name="Picture 3" descr="Theater Curtain Opening" title="Theater Curtain Open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1825625"/>
            <a:ext cx="6324600" cy="3908603"/>
          </a:xfrm>
          <a:prstGeom prst="rect">
            <a:avLst/>
          </a:prstGeom>
        </p:spPr>
      </p:pic>
      <p:sp>
        <p:nvSpPr>
          <p:cNvPr id="2" name="Title 1"/>
          <p:cNvSpPr>
            <a:spLocks noGrp="1"/>
          </p:cNvSpPr>
          <p:nvPr>
            <p:ph type="title"/>
          </p:nvPr>
        </p:nvSpPr>
        <p:spPr/>
        <p:txBody>
          <a:bodyPr/>
          <a:lstStyle/>
          <a:p>
            <a:r>
              <a:rPr lang="en-US" dirty="0" smtClean="0"/>
              <a:t>Professional Development Pathways Launch</a:t>
            </a:r>
            <a:endParaRPr lang="en-US" dirty="0"/>
          </a:p>
        </p:txBody>
      </p:sp>
    </p:spTree>
    <p:custDataLst>
      <p:tags r:id="rId1"/>
    </p:custDataLst>
    <p:extLst>
      <p:ext uri="{BB962C8B-B14F-4D97-AF65-F5344CB8AC3E}">
        <p14:creationId xmlns:p14="http://schemas.microsoft.com/office/powerpoint/2010/main" val="91225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7886700" cy="667097"/>
          </a:xfrm>
        </p:spPr>
        <p:txBody>
          <a:bodyPr/>
          <a:lstStyle/>
          <a:p>
            <a:r>
              <a:rPr lang="en-US" dirty="0" smtClean="0"/>
              <a:t>Representation</a:t>
            </a:r>
            <a:endParaRPr lang="en-US" dirty="0"/>
          </a:p>
        </p:txBody>
      </p:sp>
      <p:graphicFrame>
        <p:nvGraphicFramePr>
          <p:cNvPr id="5" name="Content Placeholder 4" descr="Facilities Partner Group Representation" title="Facilities Partner Group Representation"/>
          <p:cNvGraphicFramePr>
            <a:graphicFrameLocks noGrp="1"/>
          </p:cNvGraphicFramePr>
          <p:nvPr>
            <p:ph idx="1"/>
          </p:nvPr>
        </p:nvGraphicFramePr>
        <p:xfrm>
          <a:off x="553344" y="1032223"/>
          <a:ext cx="7886700" cy="4949226"/>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966562739"/>
                    </a:ext>
                  </a:extLst>
                </a:gridCol>
                <a:gridCol w="3943350">
                  <a:extLst>
                    <a:ext uri="{9D8B030D-6E8A-4147-A177-3AD203B41FA5}">
                      <a16:colId xmlns:a16="http://schemas.microsoft.com/office/drawing/2014/main" val="2607529926"/>
                    </a:ext>
                  </a:extLst>
                </a:gridCol>
              </a:tblGrid>
              <a:tr h="370840">
                <a:tc>
                  <a:txBody>
                    <a:bodyPr/>
                    <a:lstStyle/>
                    <a:p>
                      <a:pPr algn="l"/>
                      <a:r>
                        <a:rPr lang="en-US" sz="1400" dirty="0" smtClean="0">
                          <a:effectLst/>
                          <a:latin typeface="+mn-lt"/>
                        </a:rPr>
                        <a:t>Planning Unit</a:t>
                      </a:r>
                      <a:endParaRPr lang="en-US" sz="1400" dirty="0">
                        <a:effectLst/>
                        <a:latin typeface="+mn-lt"/>
                      </a:endParaRPr>
                    </a:p>
                  </a:txBody>
                  <a:tcPr marL="101396" marR="101396" marT="36213" marB="36213" anchor="ctr"/>
                </a:tc>
                <a:tc>
                  <a:txBody>
                    <a:bodyPr/>
                    <a:lstStyle/>
                    <a:p>
                      <a:pPr algn="l"/>
                      <a:r>
                        <a:rPr lang="en-US" sz="1400" dirty="0" smtClean="0">
                          <a:effectLst/>
                          <a:latin typeface="+mn-lt"/>
                        </a:rPr>
                        <a:t>Representative</a:t>
                      </a:r>
                      <a:endParaRPr lang="en-US" sz="1400" dirty="0">
                        <a:effectLst/>
                        <a:latin typeface="+mn-lt"/>
                      </a:endParaRPr>
                    </a:p>
                  </a:txBody>
                  <a:tcPr marL="101396" marR="101396" marT="36213" marB="36213" anchor="ctr"/>
                </a:tc>
                <a:extLst>
                  <a:ext uri="{0D108BD9-81ED-4DB2-BD59-A6C34878D82A}">
                    <a16:rowId xmlns:a16="http://schemas.microsoft.com/office/drawing/2014/main" val="3996704925"/>
                  </a:ext>
                </a:extLst>
              </a:tr>
              <a:tr h="370840">
                <a:tc>
                  <a:txBody>
                    <a:bodyPr/>
                    <a:lstStyle/>
                    <a:p>
                      <a:pPr algn="l"/>
                      <a:r>
                        <a:rPr lang="en-US" sz="1400" dirty="0">
                          <a:effectLst/>
                          <a:latin typeface="+mn-lt"/>
                        </a:rPr>
                        <a:t>Auxiliaries Services</a:t>
                      </a:r>
                    </a:p>
                  </a:txBody>
                  <a:tcPr marL="101396" marR="101396" marT="36213" marB="36213" anchor="ctr"/>
                </a:tc>
                <a:tc>
                  <a:txBody>
                    <a:bodyPr/>
                    <a:lstStyle/>
                    <a:p>
                      <a:pPr algn="l"/>
                      <a:r>
                        <a:rPr lang="en-US" sz="1400" dirty="0">
                          <a:effectLst/>
                          <a:latin typeface="+mn-lt"/>
                        </a:rPr>
                        <a:t>Brent Buckley</a:t>
                      </a:r>
                    </a:p>
                  </a:txBody>
                  <a:tcPr marL="101396" marR="101396" marT="36213" marB="36213" anchor="ctr"/>
                </a:tc>
                <a:extLst>
                  <a:ext uri="{0D108BD9-81ED-4DB2-BD59-A6C34878D82A}">
                    <a16:rowId xmlns:a16="http://schemas.microsoft.com/office/drawing/2014/main" val="1164369709"/>
                  </a:ext>
                </a:extLst>
              </a:tr>
              <a:tr h="370840">
                <a:tc>
                  <a:txBody>
                    <a:bodyPr/>
                    <a:lstStyle/>
                    <a:p>
                      <a:pPr algn="l"/>
                      <a:r>
                        <a:rPr lang="en-US" sz="1400" dirty="0">
                          <a:effectLst/>
                          <a:latin typeface="+mn-lt"/>
                        </a:rPr>
                        <a:t>Business Service Center</a:t>
                      </a:r>
                    </a:p>
                  </a:txBody>
                  <a:tcPr marL="101396" marR="101396" marT="36213" marB="36213" anchor="ctr"/>
                </a:tc>
                <a:tc>
                  <a:txBody>
                    <a:bodyPr/>
                    <a:lstStyle/>
                    <a:p>
                      <a:pPr algn="l"/>
                      <a:r>
                        <a:rPr lang="en-US" sz="1400" dirty="0">
                          <a:effectLst/>
                          <a:latin typeface="+mn-lt"/>
                        </a:rPr>
                        <a:t>Marjorie Mora</a:t>
                      </a:r>
                    </a:p>
                  </a:txBody>
                  <a:tcPr marL="101396" marR="101396" marT="36213" marB="36213" anchor="ctr"/>
                </a:tc>
                <a:extLst>
                  <a:ext uri="{0D108BD9-81ED-4DB2-BD59-A6C34878D82A}">
                    <a16:rowId xmlns:a16="http://schemas.microsoft.com/office/drawing/2014/main" val="3267643847"/>
                  </a:ext>
                </a:extLst>
              </a:tr>
              <a:tr h="370840">
                <a:tc>
                  <a:txBody>
                    <a:bodyPr/>
                    <a:lstStyle/>
                    <a:p>
                      <a:pPr algn="l"/>
                      <a:r>
                        <a:rPr lang="en-US" sz="1400" dirty="0">
                          <a:effectLst/>
                          <a:latin typeface="+mn-lt"/>
                        </a:rPr>
                        <a:t>Campus Recreation</a:t>
                      </a:r>
                    </a:p>
                  </a:txBody>
                  <a:tcPr marL="101396" marR="101396" marT="36213" marB="36213" anchor="ctr"/>
                </a:tc>
                <a:tc>
                  <a:txBody>
                    <a:bodyPr/>
                    <a:lstStyle/>
                    <a:p>
                      <a:pPr algn="l"/>
                      <a:r>
                        <a:rPr lang="en-US" sz="1400" dirty="0">
                          <a:effectLst/>
                          <a:latin typeface="+mn-lt"/>
                        </a:rPr>
                        <a:t>Mark Ferguson</a:t>
                      </a:r>
                    </a:p>
                  </a:txBody>
                  <a:tcPr marL="101396" marR="101396" marT="36213" marB="36213" anchor="ctr"/>
                </a:tc>
                <a:extLst>
                  <a:ext uri="{0D108BD9-81ED-4DB2-BD59-A6C34878D82A}">
                    <a16:rowId xmlns:a16="http://schemas.microsoft.com/office/drawing/2014/main" val="2498830644"/>
                  </a:ext>
                </a:extLst>
              </a:tr>
              <a:tr h="370840">
                <a:tc>
                  <a:txBody>
                    <a:bodyPr/>
                    <a:lstStyle/>
                    <a:p>
                      <a:pPr algn="l"/>
                      <a:r>
                        <a:rPr lang="en-US" sz="1400" dirty="0">
                          <a:effectLst/>
                          <a:latin typeface="+mn-lt"/>
                        </a:rPr>
                        <a:t>College of Arts and Sciences</a:t>
                      </a:r>
                    </a:p>
                  </a:txBody>
                  <a:tcPr marL="101396" marR="101396" marT="36213" marB="36213" anchor="ctr"/>
                </a:tc>
                <a:tc>
                  <a:txBody>
                    <a:bodyPr/>
                    <a:lstStyle/>
                    <a:p>
                      <a:pPr algn="l"/>
                      <a:r>
                        <a:rPr lang="en-US" sz="1400" dirty="0">
                          <a:effectLst/>
                          <a:latin typeface="+mn-lt"/>
                        </a:rPr>
                        <a:t>John Gilliom</a:t>
                      </a:r>
                    </a:p>
                  </a:txBody>
                  <a:tcPr marL="101396" marR="101396" marT="36213" marB="36213" anchor="ctr"/>
                </a:tc>
                <a:extLst>
                  <a:ext uri="{0D108BD9-81ED-4DB2-BD59-A6C34878D82A}">
                    <a16:rowId xmlns:a16="http://schemas.microsoft.com/office/drawing/2014/main" val="1513773255"/>
                  </a:ext>
                </a:extLst>
              </a:tr>
              <a:tr h="370840">
                <a:tc>
                  <a:txBody>
                    <a:bodyPr/>
                    <a:lstStyle/>
                    <a:p>
                      <a:pPr algn="l"/>
                      <a:r>
                        <a:rPr lang="en-US" sz="1400" dirty="0">
                          <a:effectLst/>
                          <a:latin typeface="+mn-lt"/>
                        </a:rPr>
                        <a:t>College of Fine Arts</a:t>
                      </a:r>
                    </a:p>
                  </a:txBody>
                  <a:tcPr marL="101396" marR="101396" marT="36213" marB="36213" anchor="ctr"/>
                </a:tc>
                <a:tc>
                  <a:txBody>
                    <a:bodyPr/>
                    <a:lstStyle/>
                    <a:p>
                      <a:pPr algn="l"/>
                      <a:r>
                        <a:rPr lang="en-US" sz="1400" dirty="0">
                          <a:effectLst/>
                          <a:latin typeface="+mn-lt"/>
                        </a:rPr>
                        <a:t>Kari Saunier</a:t>
                      </a:r>
                    </a:p>
                  </a:txBody>
                  <a:tcPr marL="101396" marR="101396" marT="36213" marB="36213" anchor="ctr"/>
                </a:tc>
                <a:extLst>
                  <a:ext uri="{0D108BD9-81ED-4DB2-BD59-A6C34878D82A}">
                    <a16:rowId xmlns:a16="http://schemas.microsoft.com/office/drawing/2014/main" val="938132927"/>
                  </a:ext>
                </a:extLst>
              </a:tr>
              <a:tr h="370840">
                <a:tc>
                  <a:txBody>
                    <a:bodyPr/>
                    <a:lstStyle/>
                    <a:p>
                      <a:pPr algn="l"/>
                      <a:r>
                        <a:rPr lang="en-US" sz="1400" dirty="0">
                          <a:effectLst/>
                          <a:latin typeface="+mn-lt"/>
                        </a:rPr>
                        <a:t>Division of Student Affairs</a:t>
                      </a:r>
                    </a:p>
                  </a:txBody>
                  <a:tcPr marL="101396" marR="101396" marT="36213" marB="36213" anchor="ctr"/>
                </a:tc>
                <a:tc>
                  <a:txBody>
                    <a:bodyPr/>
                    <a:lstStyle/>
                    <a:p>
                      <a:pPr algn="l"/>
                      <a:r>
                        <a:rPr lang="en-US" sz="1400" dirty="0">
                          <a:effectLst/>
                          <a:latin typeface="+mn-lt"/>
                        </a:rPr>
                        <a:t>Dustin Kilgour</a:t>
                      </a:r>
                    </a:p>
                  </a:txBody>
                  <a:tcPr marL="101396" marR="101396" marT="36213" marB="36213" anchor="ctr"/>
                </a:tc>
                <a:extLst>
                  <a:ext uri="{0D108BD9-81ED-4DB2-BD59-A6C34878D82A}">
                    <a16:rowId xmlns:a16="http://schemas.microsoft.com/office/drawing/2014/main" val="3374821820"/>
                  </a:ext>
                </a:extLst>
              </a:tr>
              <a:tr h="370840">
                <a:tc>
                  <a:txBody>
                    <a:bodyPr/>
                    <a:lstStyle/>
                    <a:p>
                      <a:pPr algn="l"/>
                      <a:r>
                        <a:rPr lang="en-US" sz="1400" dirty="0">
                          <a:effectLst/>
                          <a:latin typeface="+mn-lt"/>
                        </a:rPr>
                        <a:t>Facilities Management and Safety</a:t>
                      </a:r>
                    </a:p>
                  </a:txBody>
                  <a:tcPr marL="101396" marR="101396" marT="36213" marB="36213" anchor="ctr"/>
                </a:tc>
                <a:tc>
                  <a:txBody>
                    <a:bodyPr/>
                    <a:lstStyle/>
                    <a:p>
                      <a:pPr algn="l"/>
                      <a:r>
                        <a:rPr lang="en-US" sz="1400" dirty="0">
                          <a:effectLst/>
                          <a:latin typeface="+mn-lt"/>
                        </a:rPr>
                        <a:t>Steve Mack</a:t>
                      </a:r>
                    </a:p>
                    <a:p>
                      <a:pPr algn="l"/>
                      <a:r>
                        <a:rPr lang="en-US" sz="1400" dirty="0">
                          <a:effectLst/>
                          <a:latin typeface="+mn-lt"/>
                        </a:rPr>
                        <a:t>Jay North</a:t>
                      </a:r>
                    </a:p>
                  </a:txBody>
                  <a:tcPr marL="101396" marR="101396" marT="36213" marB="36213" anchor="ctr"/>
                </a:tc>
                <a:extLst>
                  <a:ext uri="{0D108BD9-81ED-4DB2-BD59-A6C34878D82A}">
                    <a16:rowId xmlns:a16="http://schemas.microsoft.com/office/drawing/2014/main" val="3400540667"/>
                  </a:ext>
                </a:extLst>
              </a:tr>
              <a:tr h="370840">
                <a:tc>
                  <a:txBody>
                    <a:bodyPr/>
                    <a:lstStyle/>
                    <a:p>
                      <a:pPr algn="l"/>
                      <a:r>
                        <a:rPr lang="en-US" sz="1400" dirty="0">
                          <a:effectLst/>
                          <a:latin typeface="+mn-lt"/>
                        </a:rPr>
                        <a:t>Heritage College of Osteopathic Medicine</a:t>
                      </a:r>
                    </a:p>
                  </a:txBody>
                  <a:tcPr marL="101396" marR="101396" marT="36213" marB="36213" anchor="ctr"/>
                </a:tc>
                <a:tc>
                  <a:txBody>
                    <a:bodyPr/>
                    <a:lstStyle/>
                    <a:p>
                      <a:pPr algn="l"/>
                      <a:r>
                        <a:rPr lang="en-US" sz="1400" dirty="0">
                          <a:effectLst/>
                          <a:latin typeface="+mn-lt"/>
                        </a:rPr>
                        <a:t>Dean Dupler</a:t>
                      </a:r>
                    </a:p>
                  </a:txBody>
                  <a:tcPr marL="101396" marR="101396" marT="36213" marB="36213" anchor="ctr"/>
                </a:tc>
                <a:extLst>
                  <a:ext uri="{0D108BD9-81ED-4DB2-BD59-A6C34878D82A}">
                    <a16:rowId xmlns:a16="http://schemas.microsoft.com/office/drawing/2014/main" val="1278566743"/>
                  </a:ext>
                </a:extLst>
              </a:tr>
              <a:tr h="370840">
                <a:tc>
                  <a:txBody>
                    <a:bodyPr/>
                    <a:lstStyle/>
                    <a:p>
                      <a:pPr algn="l"/>
                      <a:r>
                        <a:rPr lang="en-US" sz="1400" dirty="0">
                          <a:effectLst/>
                          <a:latin typeface="+mn-lt"/>
                        </a:rPr>
                        <a:t>Intercollegiate Athletics</a:t>
                      </a:r>
                    </a:p>
                  </a:txBody>
                  <a:tcPr marL="101396" marR="101396" marT="36213" marB="36213" anchor="ctr"/>
                </a:tc>
                <a:tc>
                  <a:txBody>
                    <a:bodyPr/>
                    <a:lstStyle/>
                    <a:p>
                      <a:pPr algn="l"/>
                      <a:r>
                        <a:rPr lang="en-US" sz="1400" dirty="0">
                          <a:effectLst/>
                          <a:latin typeface="+mn-lt"/>
                        </a:rPr>
                        <a:t>Jason Farmer</a:t>
                      </a:r>
                    </a:p>
                  </a:txBody>
                  <a:tcPr marL="101396" marR="101396" marT="36213" marB="36213" anchor="ctr"/>
                </a:tc>
                <a:extLst>
                  <a:ext uri="{0D108BD9-81ED-4DB2-BD59-A6C34878D82A}">
                    <a16:rowId xmlns:a16="http://schemas.microsoft.com/office/drawing/2014/main" val="3769855413"/>
                  </a:ext>
                </a:extLst>
              </a:tr>
              <a:tr h="370840">
                <a:tc>
                  <a:txBody>
                    <a:bodyPr/>
                    <a:lstStyle/>
                    <a:p>
                      <a:pPr algn="l"/>
                      <a:r>
                        <a:rPr lang="en-US" sz="1400" dirty="0">
                          <a:effectLst/>
                          <a:latin typeface="+mn-lt"/>
                        </a:rPr>
                        <a:t>Patton College of Education</a:t>
                      </a:r>
                    </a:p>
                  </a:txBody>
                  <a:tcPr marL="101396" marR="101396" marT="36213" marB="36213" anchor="ctr"/>
                </a:tc>
                <a:tc>
                  <a:txBody>
                    <a:bodyPr/>
                    <a:lstStyle/>
                    <a:p>
                      <a:pPr algn="l"/>
                      <a:r>
                        <a:rPr lang="en-US" sz="1400" dirty="0">
                          <a:effectLst/>
                          <a:latin typeface="+mn-lt"/>
                        </a:rPr>
                        <a:t>Ivy Crockron</a:t>
                      </a:r>
                    </a:p>
                  </a:txBody>
                  <a:tcPr marL="101396" marR="101396" marT="36213" marB="36213" anchor="ctr"/>
                </a:tc>
                <a:extLst>
                  <a:ext uri="{0D108BD9-81ED-4DB2-BD59-A6C34878D82A}">
                    <a16:rowId xmlns:a16="http://schemas.microsoft.com/office/drawing/2014/main" val="4292562524"/>
                  </a:ext>
                </a:extLst>
              </a:tr>
              <a:tr h="370840">
                <a:tc>
                  <a:txBody>
                    <a:bodyPr/>
                    <a:lstStyle/>
                    <a:p>
                      <a:pPr algn="l"/>
                      <a:r>
                        <a:rPr lang="en-US" sz="1400" dirty="0">
                          <a:effectLst/>
                          <a:latin typeface="+mn-lt"/>
                        </a:rPr>
                        <a:t>Scripps College of Communication</a:t>
                      </a:r>
                    </a:p>
                  </a:txBody>
                  <a:tcPr marL="101396" marR="101396" marT="36213" marB="36213" anchor="ctr"/>
                </a:tc>
                <a:tc>
                  <a:txBody>
                    <a:bodyPr/>
                    <a:lstStyle/>
                    <a:p>
                      <a:pPr algn="l"/>
                      <a:r>
                        <a:rPr lang="en-US" sz="1400" dirty="0">
                          <a:effectLst/>
                          <a:latin typeface="+mn-lt"/>
                        </a:rPr>
                        <a:t>Chris Stewart</a:t>
                      </a:r>
                    </a:p>
                  </a:txBody>
                  <a:tcPr marL="101396" marR="101396" marT="36213" marB="36213" anchor="ctr"/>
                </a:tc>
                <a:extLst>
                  <a:ext uri="{0D108BD9-81ED-4DB2-BD59-A6C34878D82A}">
                    <a16:rowId xmlns:a16="http://schemas.microsoft.com/office/drawing/2014/main" val="3064412086"/>
                  </a:ext>
                </a:extLst>
              </a:tr>
              <a:tr h="370840">
                <a:tc>
                  <a:txBody>
                    <a:bodyPr/>
                    <a:lstStyle/>
                    <a:p>
                      <a:pPr algn="l"/>
                      <a:r>
                        <a:rPr lang="en-US" sz="1400" dirty="0">
                          <a:effectLst/>
                          <a:latin typeface="+mn-lt"/>
                        </a:rPr>
                        <a:t>Undergraduate Admissions</a:t>
                      </a:r>
                    </a:p>
                  </a:txBody>
                  <a:tcPr marL="101396" marR="101396" marT="36213" marB="36213" anchor="ctr"/>
                </a:tc>
                <a:tc>
                  <a:txBody>
                    <a:bodyPr/>
                    <a:lstStyle/>
                    <a:p>
                      <a:pPr algn="l"/>
                      <a:r>
                        <a:rPr lang="en-US" sz="1400" dirty="0">
                          <a:effectLst/>
                          <a:latin typeface="+mn-lt"/>
                        </a:rPr>
                        <a:t>Kevin Witham</a:t>
                      </a:r>
                    </a:p>
                  </a:txBody>
                  <a:tcPr marL="101396" marR="101396" marT="36213" marB="36213" anchor="ctr"/>
                </a:tc>
                <a:extLst>
                  <a:ext uri="{0D108BD9-81ED-4DB2-BD59-A6C34878D82A}">
                    <a16:rowId xmlns:a16="http://schemas.microsoft.com/office/drawing/2014/main" val="750414098"/>
                  </a:ext>
                </a:extLst>
              </a:tr>
            </a:tbl>
          </a:graphicData>
        </a:graphic>
      </p:graphicFrame>
    </p:spTree>
    <p:extLst>
      <p:ext uri="{BB962C8B-B14F-4D97-AF65-F5344CB8AC3E}">
        <p14:creationId xmlns:p14="http://schemas.microsoft.com/office/powerpoint/2010/main" val="3206819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Badging and certification project updates</a:t>
            </a:r>
            <a:endParaRPr lang="en-US" dirty="0"/>
          </a:p>
        </p:txBody>
      </p:sp>
      <p:sp>
        <p:nvSpPr>
          <p:cNvPr id="3" name="Content Placeholder 2"/>
          <p:cNvSpPr>
            <a:spLocks noGrp="1"/>
          </p:cNvSpPr>
          <p:nvPr>
            <p:ph idx="1"/>
          </p:nvPr>
        </p:nvSpPr>
        <p:spPr>
          <a:xfrm>
            <a:off x="628650" y="1633728"/>
            <a:ext cx="7886700" cy="4604195"/>
          </a:xfrm>
        </p:spPr>
        <p:txBody>
          <a:bodyPr>
            <a:normAutofit lnSpcReduction="10000"/>
          </a:bodyPr>
          <a:lstStyle/>
          <a:p>
            <a:r>
              <a:rPr lang="en-US" dirty="0" smtClean="0"/>
              <a:t>Blackboard setup is complete</a:t>
            </a:r>
          </a:p>
          <a:p>
            <a:pPr lvl="1"/>
            <a:r>
              <a:rPr lang="en-US" dirty="0" smtClean="0"/>
              <a:t>Historical training </a:t>
            </a:r>
            <a:r>
              <a:rPr lang="en-US" dirty="0"/>
              <a:t>r</a:t>
            </a:r>
            <a:r>
              <a:rPr lang="en-US" dirty="0" smtClean="0"/>
              <a:t>ecords entered – badges assigned</a:t>
            </a:r>
          </a:p>
          <a:p>
            <a:r>
              <a:rPr lang="en-US" dirty="0" smtClean="0"/>
              <a:t>Purchasing and Accounting Certificates </a:t>
            </a:r>
            <a:endParaRPr lang="en-US" dirty="0"/>
          </a:p>
          <a:p>
            <a:pPr lvl="1"/>
            <a:r>
              <a:rPr lang="en-US" dirty="0" smtClean="0"/>
              <a:t>Course development underway</a:t>
            </a:r>
          </a:p>
          <a:p>
            <a:r>
              <a:rPr lang="en-US" dirty="0"/>
              <a:t>Website updates </a:t>
            </a:r>
          </a:p>
          <a:p>
            <a:pPr lvl="1"/>
            <a:r>
              <a:rPr lang="en-US" dirty="0" smtClean="0"/>
              <a:t>New and updated FAQs</a:t>
            </a:r>
          </a:p>
          <a:p>
            <a:pPr lvl="1"/>
            <a:r>
              <a:rPr lang="en-US" dirty="0" smtClean="0"/>
              <a:t>Certificates </a:t>
            </a:r>
            <a:r>
              <a:rPr lang="en-US" dirty="0"/>
              <a:t>and c</a:t>
            </a:r>
            <a:r>
              <a:rPr lang="en-US" dirty="0" smtClean="0"/>
              <a:t>ourses </a:t>
            </a:r>
          </a:p>
          <a:p>
            <a:pPr lvl="2"/>
            <a:r>
              <a:rPr lang="en-US" dirty="0"/>
              <a:t>O</a:t>
            </a:r>
            <a:r>
              <a:rPr lang="en-US" dirty="0" smtClean="0"/>
              <a:t>nline registration is available for Search Committee Training and Performance Management for Non-Supervisors</a:t>
            </a:r>
          </a:p>
          <a:p>
            <a:pPr lvl="2"/>
            <a:r>
              <a:rPr lang="en-US" dirty="0"/>
              <a:t>Purchasing and Accounting </a:t>
            </a:r>
            <a:r>
              <a:rPr lang="en-US" dirty="0" smtClean="0"/>
              <a:t>Certificate </a:t>
            </a:r>
            <a:r>
              <a:rPr lang="en-US" dirty="0"/>
              <a:t>structure outlines available </a:t>
            </a:r>
          </a:p>
          <a:p>
            <a:r>
              <a:rPr lang="en-US" dirty="0"/>
              <a:t>Education </a:t>
            </a:r>
            <a:r>
              <a:rPr lang="en-US" dirty="0" smtClean="0"/>
              <a:t>policies </a:t>
            </a:r>
            <a:r>
              <a:rPr lang="en-US" dirty="0"/>
              <a:t>are in initial review</a:t>
            </a:r>
          </a:p>
        </p:txBody>
      </p:sp>
    </p:spTree>
    <p:custDataLst>
      <p:tags r:id="rId1"/>
    </p:custDataLst>
    <p:extLst>
      <p:ext uri="{BB962C8B-B14F-4D97-AF65-F5344CB8AC3E}">
        <p14:creationId xmlns:p14="http://schemas.microsoft.com/office/powerpoint/2010/main" val="221797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78878"/>
            <a:ext cx="7886700" cy="2852737"/>
          </a:xfrm>
        </p:spPr>
        <p:txBody>
          <a:bodyPr/>
          <a:lstStyle/>
          <a:p>
            <a:pPr algn="r"/>
            <a:r>
              <a:rPr lang="en-US" sz="4800" dirty="0" smtClean="0">
                <a:latin typeface="Frutiger 45 Light" panose="020B0500000000000000" pitchFamily="34" charset="0"/>
              </a:rPr>
              <a:t>Payroll Announcements</a:t>
            </a:r>
            <a:endParaRPr lang="en-US" sz="4800" dirty="0">
              <a:latin typeface="Frutiger 45 Light" panose="020B0500000000000000" pitchFamily="34" charset="0"/>
            </a:endParaRPr>
          </a:p>
        </p:txBody>
      </p:sp>
      <p:sp>
        <p:nvSpPr>
          <p:cNvPr id="3" name="Subtitle 2"/>
          <p:cNvSpPr txBox="1">
            <a:spLocks/>
          </p:cNvSpPr>
          <p:nvPr/>
        </p:nvSpPr>
        <p:spPr>
          <a:xfrm>
            <a:off x="1565802" y="3431880"/>
            <a:ext cx="6944786" cy="29717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latin typeface="Calibri" panose="020F0502020204030204"/>
              </a:rPr>
              <a:t>Janice </a:t>
            </a:r>
            <a:r>
              <a:rPr lang="en-US" dirty="0" err="1" smtClean="0">
                <a:latin typeface="Calibri" panose="020F0502020204030204"/>
              </a:rPr>
              <a:t>Gieseking</a:t>
            </a:r>
            <a:r>
              <a:rPr kumimoji="0" lang="en-US" sz="2400" b="1" i="0" u="none" strike="noStrike" kern="1200" cap="none" spc="0" normalizeH="0" noProof="0" dirty="0" smtClean="0">
                <a:ln>
                  <a:noFill/>
                </a:ln>
                <a:solidFill>
                  <a:srgbClr val="776F67"/>
                </a:solidFill>
                <a:effectLst/>
                <a:uLnTx/>
                <a:uFillTx/>
                <a:latin typeface="Calibri" panose="020F0502020204030204"/>
                <a:ea typeface="+mn-ea"/>
                <a:cs typeface="+mn-cs"/>
              </a:rPr>
              <a:t>, Payroll Senior Specialist, Human Resources</a:t>
            </a:r>
            <a:endParaRPr kumimoji="0" lang="en-US" sz="2400" b="1" i="0" u="none" strike="noStrike" kern="1200" cap="none" spc="0" normalizeH="0" baseline="0" noProof="0" dirty="0" smtClean="0">
              <a:ln>
                <a:noFill/>
              </a:ln>
              <a:solidFill>
                <a:srgbClr val="776F6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207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7"/>
            <a:ext cx="8096134" cy="932958"/>
          </a:xfrm>
        </p:spPr>
        <p:txBody>
          <a:bodyPr>
            <a:normAutofit/>
          </a:bodyPr>
          <a:lstStyle/>
          <a:p>
            <a:r>
              <a:rPr lang="en-US" sz="2800" dirty="0">
                <a:latin typeface="Frutiger 45 Light" panose="020B0500000000000000" pitchFamily="34" charset="0"/>
              </a:rPr>
              <a:t>End of fiscal year reconciliation of leave usage</a:t>
            </a:r>
          </a:p>
        </p:txBody>
      </p:sp>
      <p:sp>
        <p:nvSpPr>
          <p:cNvPr id="3" name="Content Placeholder 2"/>
          <p:cNvSpPr>
            <a:spLocks noGrp="1"/>
          </p:cNvSpPr>
          <p:nvPr>
            <p:ph idx="1"/>
          </p:nvPr>
        </p:nvSpPr>
        <p:spPr>
          <a:xfrm>
            <a:off x="553344" y="1222131"/>
            <a:ext cx="7886700" cy="4684245"/>
          </a:xfrm>
        </p:spPr>
        <p:txBody>
          <a:bodyPr>
            <a:normAutofit/>
          </a:bodyPr>
          <a:lstStyle/>
          <a:p>
            <a:r>
              <a:rPr lang="en-US" sz="1800" dirty="0"/>
              <a:t>As the end of </a:t>
            </a:r>
            <a:r>
              <a:rPr lang="en-US" sz="1800" dirty="0" smtClean="0"/>
              <a:t>FY18 </a:t>
            </a:r>
            <a:r>
              <a:rPr lang="en-US" sz="1800" dirty="0"/>
              <a:t>approaches, faculty and staff are reminded to record all planned and/or confirmed absences through June 30 in the appropriate system to ensure that leave balances are appropriately reflected and carried over into </a:t>
            </a:r>
            <a:r>
              <a:rPr lang="en-US" sz="1800" dirty="0" smtClean="0"/>
              <a:t>FY19. </a:t>
            </a:r>
          </a:p>
          <a:p>
            <a:r>
              <a:rPr lang="en-US" sz="1800" dirty="0" smtClean="0"/>
              <a:t>Salaried </a:t>
            </a:r>
            <a:r>
              <a:rPr lang="en-US" sz="1800" dirty="0"/>
              <a:t>f</a:t>
            </a:r>
            <a:r>
              <a:rPr lang="en-US" sz="1800" dirty="0" smtClean="0"/>
              <a:t>aculty and </a:t>
            </a:r>
            <a:r>
              <a:rPr lang="en-US" sz="1800" dirty="0"/>
              <a:t>a</a:t>
            </a:r>
            <a:r>
              <a:rPr lang="en-US" sz="1800" dirty="0" smtClean="0"/>
              <a:t>dministrators </a:t>
            </a:r>
            <a:r>
              <a:rPr lang="en-US" sz="1800" dirty="0"/>
              <a:t>should refer to </a:t>
            </a:r>
            <a:r>
              <a:rPr lang="en-US" sz="1800" i="1" dirty="0"/>
              <a:t>Absence Management</a:t>
            </a:r>
            <a:r>
              <a:rPr lang="en-US" sz="1800" dirty="0"/>
              <a:t> in </a:t>
            </a:r>
            <a:r>
              <a:rPr lang="en-US" sz="1800" b="1" dirty="0"/>
              <a:t>My Personal Information (MPI) </a:t>
            </a:r>
            <a:r>
              <a:rPr lang="en-US" sz="1800" dirty="0"/>
              <a:t>to obtain current leave balances and should report all vacation and sick leave usage in </a:t>
            </a:r>
            <a:r>
              <a:rPr lang="en-US" sz="1800" i="1" dirty="0"/>
              <a:t>Absence Management</a:t>
            </a:r>
            <a:r>
              <a:rPr lang="en-US" sz="1800" dirty="0"/>
              <a:t>. </a:t>
            </a:r>
          </a:p>
          <a:p>
            <a:r>
              <a:rPr lang="en-US" sz="1800" dirty="0" smtClean="0"/>
              <a:t>Classified </a:t>
            </a:r>
            <a:r>
              <a:rPr lang="en-US" sz="1800" dirty="0"/>
              <a:t>and administrative hourly staff using </a:t>
            </a:r>
            <a:r>
              <a:rPr lang="en-US" sz="1800" b="1" dirty="0" err="1"/>
              <a:t>WorkForce</a:t>
            </a:r>
            <a:r>
              <a:rPr lang="en-US" sz="1800" dirty="0"/>
              <a:t> time entry can view up-to-date usage and balance information through </a:t>
            </a:r>
            <a:r>
              <a:rPr lang="en-US" sz="1800" b="1" dirty="0" err="1"/>
              <a:t>WorkForce</a:t>
            </a:r>
            <a:r>
              <a:rPr lang="en-US" sz="1800" dirty="0"/>
              <a:t> as data is entered and submitted each pay period. Earned PTO is added the first Friday of each pay </a:t>
            </a:r>
            <a:r>
              <a:rPr lang="en-US" sz="1800" dirty="0" smtClean="0"/>
              <a:t>period.</a:t>
            </a:r>
          </a:p>
          <a:p>
            <a:r>
              <a:rPr lang="en-US" sz="1800" dirty="0" smtClean="0"/>
              <a:t>Last day to use Personal Days for FY18</a:t>
            </a:r>
          </a:p>
          <a:p>
            <a:pPr lvl="1"/>
            <a:r>
              <a:rPr lang="en-US" sz="1800" dirty="0" smtClean="0"/>
              <a:t>Hourly Classified and Administrative Staff		Saturday, June 23, 2018</a:t>
            </a:r>
          </a:p>
          <a:p>
            <a:pPr lvl="1"/>
            <a:r>
              <a:rPr lang="en-US" sz="1800" dirty="0" smtClean="0"/>
              <a:t>Salaried Administrative Staff			Saturday, June 30, 2018</a:t>
            </a:r>
          </a:p>
          <a:p>
            <a:pPr lvl="1"/>
            <a:endParaRPr lang="en-US" dirty="0"/>
          </a:p>
        </p:txBody>
      </p:sp>
    </p:spTree>
    <p:extLst>
      <p:ext uri="{BB962C8B-B14F-4D97-AF65-F5344CB8AC3E}">
        <p14:creationId xmlns:p14="http://schemas.microsoft.com/office/powerpoint/2010/main" val="2125114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365126"/>
            <a:ext cx="8096134" cy="1325563"/>
          </a:xfrm>
        </p:spPr>
        <p:txBody>
          <a:bodyPr>
            <a:normAutofit/>
          </a:bodyPr>
          <a:lstStyle/>
          <a:p>
            <a:r>
              <a:rPr lang="en-US" sz="3200" dirty="0">
                <a:latin typeface="Frutiger 45 Light" panose="020B0500000000000000" pitchFamily="34" charset="0"/>
              </a:rPr>
              <a:t>Personal Days for </a:t>
            </a:r>
            <a:r>
              <a:rPr lang="en-US" sz="3200" dirty="0" smtClean="0">
                <a:latin typeface="Frutiger 45 Light" panose="020B0500000000000000" pitchFamily="34" charset="0"/>
              </a:rPr>
              <a:t>FY19 </a:t>
            </a:r>
            <a:endParaRPr lang="en-US" sz="3200" dirty="0">
              <a:latin typeface="Frutiger 45 Light" panose="020B0500000000000000" pitchFamily="34" charset="0"/>
            </a:endParaRPr>
          </a:p>
        </p:txBody>
      </p:sp>
      <p:sp>
        <p:nvSpPr>
          <p:cNvPr id="3" name="Content Placeholder 2"/>
          <p:cNvSpPr>
            <a:spLocks noGrp="1"/>
          </p:cNvSpPr>
          <p:nvPr>
            <p:ph idx="1"/>
          </p:nvPr>
        </p:nvSpPr>
        <p:spPr>
          <a:xfrm>
            <a:off x="553344" y="1555038"/>
            <a:ext cx="7886700" cy="4351338"/>
          </a:xfrm>
        </p:spPr>
        <p:txBody>
          <a:bodyPr>
            <a:normAutofit fontScale="77500" lnSpcReduction="20000"/>
          </a:bodyPr>
          <a:lstStyle/>
          <a:p>
            <a:r>
              <a:rPr lang="en-US" sz="2600" dirty="0"/>
              <a:t>On July 1, personal days for </a:t>
            </a:r>
            <a:r>
              <a:rPr lang="en-US" sz="2600" dirty="0" smtClean="0"/>
              <a:t>FY19 </a:t>
            </a:r>
            <a:r>
              <a:rPr lang="en-US" sz="2600" dirty="0"/>
              <a:t>will be established. </a:t>
            </a:r>
          </a:p>
          <a:p>
            <a:pPr lvl="0"/>
            <a:r>
              <a:rPr lang="en-US" sz="2600" dirty="0"/>
              <a:t>For employees assigned eight-hour shifts with a sick leave balance of at least 120 hours (15 days), 24 hours of time will be converted. </a:t>
            </a:r>
          </a:p>
          <a:p>
            <a:pPr lvl="0"/>
            <a:r>
              <a:rPr lang="en-US" sz="2600" dirty="0"/>
              <a:t>For classified employees assigned 10-hour shifts with a sick leave balance of at least 150 hours (15 days), 30 hours of time will be converted. </a:t>
            </a:r>
          </a:p>
          <a:p>
            <a:pPr lvl="0"/>
            <a:r>
              <a:rPr lang="en-US" sz="2600" dirty="0"/>
              <a:t>All permanent and provisional full-time and part-time classified employees and administrators, who have a sick leave balance in excess of the amounts noted above as of the dates listed below, will have three days of sick leave time converted to personal leave for </a:t>
            </a:r>
            <a:r>
              <a:rPr lang="en-US" sz="2600" dirty="0" smtClean="0"/>
              <a:t>FY19. </a:t>
            </a:r>
            <a:endParaRPr lang="en-US" sz="2600" dirty="0"/>
          </a:p>
          <a:p>
            <a:pPr lvl="1"/>
            <a:r>
              <a:rPr lang="en-US" sz="2600" dirty="0"/>
              <a:t>Classified and administrative hourly staff may use their newly accrued personal hours on or after July 1, </a:t>
            </a:r>
            <a:r>
              <a:rPr lang="en-US" sz="2600" dirty="0" smtClean="0"/>
              <a:t>2018. </a:t>
            </a:r>
            <a:r>
              <a:rPr lang="en-US" sz="2600" dirty="0"/>
              <a:t>Please note that accrual totals will not be visible in </a:t>
            </a:r>
            <a:r>
              <a:rPr lang="en-US" sz="2600" dirty="0" err="1"/>
              <a:t>WorkForce</a:t>
            </a:r>
            <a:r>
              <a:rPr lang="en-US" sz="2600" dirty="0"/>
              <a:t> until July 2</a:t>
            </a:r>
            <a:r>
              <a:rPr lang="en-US" sz="2600" dirty="0" smtClean="0"/>
              <a:t>.  </a:t>
            </a:r>
            <a:endParaRPr lang="en-US" sz="2600" dirty="0"/>
          </a:p>
          <a:p>
            <a:pPr lvl="1"/>
            <a:r>
              <a:rPr lang="en-US" sz="2600" dirty="0"/>
              <a:t>Salaried administrative staff may use their newly accrued personal hours on or after the pay period beginning July 1, </a:t>
            </a:r>
            <a:r>
              <a:rPr lang="en-US" sz="2600" dirty="0" smtClean="0"/>
              <a:t>2018 </a:t>
            </a:r>
            <a:endParaRPr lang="en-US" sz="2600" dirty="0"/>
          </a:p>
          <a:p>
            <a:pPr marL="0" indent="0">
              <a:buNone/>
            </a:pPr>
            <a:endParaRPr lang="en-US" dirty="0"/>
          </a:p>
        </p:txBody>
      </p:sp>
    </p:spTree>
    <p:extLst>
      <p:ext uri="{BB962C8B-B14F-4D97-AF65-F5344CB8AC3E}">
        <p14:creationId xmlns:p14="http://schemas.microsoft.com/office/powerpoint/2010/main" val="4102909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Frutiger 45 Light" panose="020B0500000000000000" pitchFamily="34" charset="0"/>
              </a:rPr>
              <a:t>Final FY18 </a:t>
            </a:r>
            <a:r>
              <a:rPr lang="en-US" sz="2800" dirty="0">
                <a:latin typeface="Frutiger 45 Light" panose="020B0500000000000000" pitchFamily="34" charset="0"/>
              </a:rPr>
              <a:t>Payroll Accounting Corrections </a:t>
            </a:r>
          </a:p>
        </p:txBody>
      </p:sp>
      <p:sp>
        <p:nvSpPr>
          <p:cNvPr id="3" name="Content Placeholder 2"/>
          <p:cNvSpPr>
            <a:spLocks noGrp="1"/>
          </p:cNvSpPr>
          <p:nvPr>
            <p:ph idx="1"/>
          </p:nvPr>
        </p:nvSpPr>
        <p:spPr>
          <a:xfrm>
            <a:off x="553344" y="1806964"/>
            <a:ext cx="7886700" cy="2369382"/>
          </a:xfrm>
        </p:spPr>
        <p:txBody>
          <a:bodyPr/>
          <a:lstStyle/>
          <a:p>
            <a:r>
              <a:rPr lang="en-US" sz="2000" dirty="0" smtClean="0"/>
              <a:t>Final FY18 </a:t>
            </a:r>
            <a:r>
              <a:rPr lang="en-US" sz="2000" dirty="0"/>
              <a:t>P</a:t>
            </a:r>
            <a:r>
              <a:rPr lang="en-US" sz="2000" dirty="0" smtClean="0"/>
              <a:t>ayroll Expense Accounting Correction Forms are due no later than Friday, July 13.</a:t>
            </a:r>
          </a:p>
          <a:p>
            <a:pPr marL="0" indent="0">
              <a:buNone/>
            </a:pPr>
            <a:endParaRPr lang="en-US" sz="2000" dirty="0" smtClean="0"/>
          </a:p>
          <a:p>
            <a:r>
              <a:rPr lang="en-US" sz="2000" dirty="0" smtClean="0"/>
              <a:t>Any corrections received after this date may not processed. Payroll only has until Thursday, July 19 to process them.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5018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932"/>
            <a:ext cx="8651491" cy="2852737"/>
          </a:xfrm>
        </p:spPr>
        <p:txBody>
          <a:bodyPr>
            <a:normAutofit/>
          </a:bodyPr>
          <a:lstStyle/>
          <a:p>
            <a:pPr algn="r">
              <a:spcBef>
                <a:spcPts val="600"/>
              </a:spcBef>
              <a:spcAft>
                <a:spcPts val="600"/>
              </a:spcAft>
            </a:pPr>
            <a:r>
              <a:rPr lang="en-US" sz="4800" dirty="0" smtClean="0">
                <a:latin typeface="Frutiger 45 Light" panose="020B0500000000000000" pitchFamily="34" charset="0"/>
              </a:rPr>
              <a:t>Next Business Forum</a:t>
            </a:r>
            <a:endParaRPr lang="en-US" sz="6600" dirty="0">
              <a:latin typeface="Frutiger 45 Light" panose="020B0500000000000000" pitchFamily="34" charset="0"/>
            </a:endParaRPr>
          </a:p>
        </p:txBody>
      </p:sp>
      <p:sp>
        <p:nvSpPr>
          <p:cNvPr id="4" name="Subtitle 2"/>
          <p:cNvSpPr txBox="1">
            <a:spLocks/>
          </p:cNvSpPr>
          <p:nvPr/>
        </p:nvSpPr>
        <p:spPr>
          <a:xfrm>
            <a:off x="1758679" y="3440672"/>
            <a:ext cx="68216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776F67"/>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mtClean="0"/>
              <a:t>Tuesday, </a:t>
            </a:r>
            <a:r>
              <a:rPr lang="en-US" dirty="0" smtClean="0"/>
              <a:t>August 7, 2018 </a:t>
            </a:r>
            <a:r>
              <a:rPr lang="en-US" dirty="0"/>
              <a:t/>
            </a:r>
            <a:br>
              <a:rPr lang="en-US" dirty="0"/>
            </a:br>
            <a:r>
              <a:rPr lang="en-US" dirty="0" smtClean="0"/>
              <a:t>9-11 </a:t>
            </a:r>
            <a:r>
              <a:rPr lang="en-US" smtClean="0"/>
              <a:t>a.m.</a:t>
            </a:r>
            <a:br>
              <a:rPr lang="en-US" smtClean="0"/>
            </a:br>
            <a:r>
              <a:rPr lang="en-US" smtClean="0"/>
              <a:t>Baker </a:t>
            </a:r>
            <a:r>
              <a:rPr lang="en-US" dirty="0" smtClean="0"/>
              <a:t>University Center</a:t>
            </a:r>
            <a:endParaRPr lang="en-US" dirty="0"/>
          </a:p>
        </p:txBody>
      </p:sp>
    </p:spTree>
    <p:custDataLst>
      <p:tags r:id="rId1"/>
    </p:custDataLst>
    <p:extLst>
      <p:ext uri="{BB962C8B-B14F-4D97-AF65-F5344CB8AC3E}">
        <p14:creationId xmlns:p14="http://schemas.microsoft.com/office/powerpoint/2010/main" val="2219916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Facilities </a:t>
            </a:r>
            <a:r>
              <a:rPr lang="en-US" dirty="0"/>
              <a:t>Partner </a:t>
            </a:r>
            <a:r>
              <a:rPr lang="en-US" dirty="0" smtClean="0"/>
              <a:t>Group</a:t>
            </a:r>
            <a:r>
              <a:rPr lang="en-US" dirty="0"/>
              <a:t> </a:t>
            </a:r>
            <a:r>
              <a:rPr lang="en-US" dirty="0" smtClean="0"/>
              <a:t>Strategic GOALS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Complete SLAs for all three FMS areas</a:t>
            </a:r>
          </a:p>
          <a:p>
            <a:pPr>
              <a:buFont typeface="Wingdings" panose="05000000000000000000" pitchFamily="2" charset="2"/>
              <a:buChar char="ü"/>
            </a:pPr>
            <a:r>
              <a:rPr lang="en-US" dirty="0"/>
              <a:t>Make SLAs available to community</a:t>
            </a:r>
          </a:p>
          <a:p>
            <a:pPr>
              <a:buFont typeface="Wingdings" panose="05000000000000000000" pitchFamily="2" charset="2"/>
              <a:buChar char="ü"/>
            </a:pPr>
            <a:r>
              <a:rPr lang="en-US" dirty="0"/>
              <a:t>Define a shared understanding of responsibilities </a:t>
            </a:r>
            <a:r>
              <a:rPr lang="en-US" dirty="0" smtClean="0"/>
              <a:t>of building </a:t>
            </a:r>
            <a:r>
              <a:rPr lang="en-US" dirty="0"/>
              <a:t>contacts</a:t>
            </a:r>
          </a:p>
          <a:p>
            <a:pPr>
              <a:buFont typeface="Wingdings" panose="05000000000000000000" pitchFamily="2" charset="2"/>
              <a:buChar char="ü"/>
            </a:pPr>
            <a:r>
              <a:rPr lang="en-US" dirty="0"/>
              <a:t>Create building contacts list </a:t>
            </a:r>
          </a:p>
          <a:p>
            <a:pPr>
              <a:buFont typeface="Wingdings" panose="05000000000000000000" pitchFamily="2" charset="2"/>
              <a:buChar char="ü"/>
            </a:pPr>
            <a:r>
              <a:rPr lang="en-US" dirty="0"/>
              <a:t>Continue to evaluate and implement efficiencies in </a:t>
            </a:r>
            <a:r>
              <a:rPr lang="en-US" dirty="0" smtClean="0"/>
              <a:t>service</a:t>
            </a:r>
            <a:endParaRPr lang="en-US" dirty="0"/>
          </a:p>
        </p:txBody>
      </p:sp>
    </p:spTree>
    <p:custDataLst>
      <p:tags r:id="rId1"/>
    </p:custDataLst>
    <p:extLst>
      <p:ext uri="{BB962C8B-B14F-4D97-AF65-F5344CB8AC3E}">
        <p14:creationId xmlns:p14="http://schemas.microsoft.com/office/powerpoint/2010/main" val="288697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Contacts initiative</a:t>
            </a:r>
            <a:endParaRPr lang="en-US" dirty="0"/>
          </a:p>
        </p:txBody>
      </p:sp>
      <p:sp>
        <p:nvSpPr>
          <p:cNvPr id="3" name="Content Placeholder 2"/>
          <p:cNvSpPr>
            <a:spLocks noGrp="1"/>
          </p:cNvSpPr>
          <p:nvPr>
            <p:ph idx="1"/>
          </p:nvPr>
        </p:nvSpPr>
        <p:spPr/>
        <p:txBody>
          <a:bodyPr/>
          <a:lstStyle/>
          <a:p>
            <a:pPr marL="0" indent="0">
              <a:buNone/>
            </a:pPr>
            <a:r>
              <a:rPr lang="en-US" b="1" dirty="0" smtClean="0"/>
              <a:t>Purpose:  </a:t>
            </a:r>
            <a:r>
              <a:rPr lang="en-US" dirty="0" smtClean="0"/>
              <a:t>To </a:t>
            </a:r>
            <a:r>
              <a:rPr lang="en-US" dirty="0"/>
              <a:t>improve maintenance operations by identifying primary contacts in each building who will serve as the main conduit for communications to and from Facilities Management. </a:t>
            </a:r>
            <a:endParaRPr lang="en-US" dirty="0" smtClean="0"/>
          </a:p>
          <a:p>
            <a:pPr marL="0" indent="0">
              <a:buNone/>
            </a:pPr>
            <a:endParaRPr lang="en-US" dirty="0" smtClean="0"/>
          </a:p>
          <a:p>
            <a:pPr marL="0" indent="0">
              <a:buNone/>
            </a:pPr>
            <a:r>
              <a:rPr lang="en-US" b="1" dirty="0" smtClean="0"/>
              <a:t>Goals: </a:t>
            </a:r>
            <a:r>
              <a:rPr lang="en-US" dirty="0" smtClean="0"/>
              <a:t>To fill gaps in reporting, reduce redundancies in reporting, and streamline communications between facilities, building occupants, and building owners regarding </a:t>
            </a:r>
            <a:r>
              <a:rPr lang="en-US" b="1" dirty="0" smtClean="0"/>
              <a:t>facilities issues</a:t>
            </a:r>
            <a:r>
              <a:rPr lang="en-US" dirty="0" smtClean="0"/>
              <a:t>.</a:t>
            </a:r>
            <a:endParaRPr lang="en-US" dirty="0"/>
          </a:p>
        </p:txBody>
      </p:sp>
    </p:spTree>
    <p:extLst>
      <p:ext uri="{BB962C8B-B14F-4D97-AF65-F5344CB8AC3E}">
        <p14:creationId xmlns:p14="http://schemas.microsoft.com/office/powerpoint/2010/main" val="2520295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Contacts initiative-More</a:t>
            </a:r>
            <a:endParaRPr lang="en-US" dirty="0"/>
          </a:p>
        </p:txBody>
      </p:sp>
      <p:sp>
        <p:nvSpPr>
          <p:cNvPr id="3" name="Content Placeholder 2"/>
          <p:cNvSpPr>
            <a:spLocks noGrp="1"/>
          </p:cNvSpPr>
          <p:nvPr>
            <p:ph idx="1"/>
          </p:nvPr>
        </p:nvSpPr>
        <p:spPr/>
        <p:txBody>
          <a:bodyPr/>
          <a:lstStyle/>
          <a:p>
            <a:pPr marL="0" indent="0">
              <a:buNone/>
            </a:pPr>
            <a:r>
              <a:rPr lang="en-US" b="1" dirty="0" smtClean="0"/>
              <a:t>What are Facilities Issues? </a:t>
            </a:r>
          </a:p>
          <a:p>
            <a:r>
              <a:rPr lang="en-US" dirty="0" smtClean="0"/>
              <a:t>custodial</a:t>
            </a:r>
          </a:p>
          <a:p>
            <a:r>
              <a:rPr lang="en-US" dirty="0" smtClean="0"/>
              <a:t>grounds keeping</a:t>
            </a:r>
          </a:p>
          <a:p>
            <a:r>
              <a:rPr lang="en-US" dirty="0" smtClean="0"/>
              <a:t>building </a:t>
            </a:r>
            <a:r>
              <a:rPr lang="en-US" dirty="0"/>
              <a:t>maintenance and operations </a:t>
            </a:r>
            <a:r>
              <a:rPr lang="en-US" dirty="0" smtClean="0"/>
              <a:t>(lighting</a:t>
            </a:r>
            <a:r>
              <a:rPr lang="en-US" dirty="0"/>
              <a:t>, heating, cooling, </a:t>
            </a:r>
            <a:r>
              <a:rPr lang="en-US" dirty="0" smtClean="0"/>
              <a:t>plumbing)</a:t>
            </a:r>
          </a:p>
          <a:p>
            <a:endParaRPr lang="en-US" dirty="0" smtClean="0"/>
          </a:p>
          <a:p>
            <a:pPr marL="0" indent="0">
              <a:buNone/>
            </a:pPr>
            <a:r>
              <a:rPr lang="en-US" dirty="0" smtClean="0"/>
              <a:t>NOT: classroom </a:t>
            </a:r>
            <a:r>
              <a:rPr lang="en-US" dirty="0"/>
              <a:t>technology </a:t>
            </a:r>
            <a:r>
              <a:rPr lang="en-US" dirty="0" smtClean="0"/>
              <a:t>or classroom furniture</a:t>
            </a:r>
            <a:endParaRPr lang="en-US" dirty="0"/>
          </a:p>
        </p:txBody>
      </p:sp>
    </p:spTree>
    <p:extLst>
      <p:ext uri="{BB962C8B-B14F-4D97-AF65-F5344CB8AC3E}">
        <p14:creationId xmlns:p14="http://schemas.microsoft.com/office/powerpoint/2010/main" val="83407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Building Contacts</a:t>
            </a:r>
          </a:p>
        </p:txBody>
      </p:sp>
      <p:sp>
        <p:nvSpPr>
          <p:cNvPr id="3" name="Content Placeholder 2"/>
          <p:cNvSpPr>
            <a:spLocks noGrp="1"/>
          </p:cNvSpPr>
          <p:nvPr>
            <p:ph idx="1"/>
          </p:nvPr>
        </p:nvSpPr>
        <p:spPr/>
        <p:txBody>
          <a:bodyPr>
            <a:normAutofit/>
          </a:bodyPr>
          <a:lstStyle/>
          <a:p>
            <a:pPr marL="0" indent="0">
              <a:buNone/>
            </a:pPr>
            <a:r>
              <a:rPr lang="en-US" dirty="0"/>
              <a:t>Units in each building will have a primary designee and a backup designee who will be responsible for: </a:t>
            </a:r>
            <a:endParaRPr lang="en-US" dirty="0" smtClean="0"/>
          </a:p>
          <a:p>
            <a:r>
              <a:rPr lang="en-US" dirty="0" smtClean="0"/>
              <a:t>Notifying Facilities </a:t>
            </a:r>
            <a:r>
              <a:rPr lang="en-US" dirty="0"/>
              <a:t>of issues needing their </a:t>
            </a:r>
            <a:r>
              <a:rPr lang="en-US" dirty="0" smtClean="0"/>
              <a:t>attention</a:t>
            </a:r>
          </a:p>
          <a:p>
            <a:r>
              <a:rPr lang="en-US" dirty="0" smtClean="0"/>
              <a:t>Communicating </a:t>
            </a:r>
            <a:r>
              <a:rPr lang="en-US" dirty="0"/>
              <a:t>with other building occupants when needed and as determined is appropriate by each unit within the </a:t>
            </a:r>
            <a:r>
              <a:rPr lang="en-US" dirty="0" smtClean="0"/>
              <a:t>building</a:t>
            </a:r>
          </a:p>
          <a:p>
            <a:r>
              <a:rPr lang="en-US" dirty="0" smtClean="0"/>
              <a:t>Reporting </a:t>
            </a:r>
            <a:r>
              <a:rPr lang="en-US" dirty="0"/>
              <a:t>staff changes to access control, when notified and as </a:t>
            </a:r>
            <a:r>
              <a:rPr lang="en-US" dirty="0" smtClean="0"/>
              <a:t>appropriate</a:t>
            </a:r>
          </a:p>
          <a:p>
            <a:pPr marL="0" indent="0">
              <a:buNone/>
            </a:pPr>
            <a:r>
              <a:rPr lang="en-US" sz="2000" dirty="0" smtClean="0"/>
              <a:t>~</a:t>
            </a:r>
            <a:r>
              <a:rPr lang="en-US" sz="2000" dirty="0"/>
              <a:t>not intended to prevent other building residents from reporting issues and concerns</a:t>
            </a:r>
          </a:p>
        </p:txBody>
      </p:sp>
    </p:spTree>
    <p:extLst>
      <p:ext uri="{BB962C8B-B14F-4D97-AF65-F5344CB8AC3E}">
        <p14:creationId xmlns:p14="http://schemas.microsoft.com/office/powerpoint/2010/main" val="3786935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10A52A94-B249-401F-B3F2-E55CF63B1D99}" vid="{0BAC749F-353C-4558-A30E-D462C2DAFCDF}"/>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10A52A94-B249-401F-B3F2-E55CF63B1D99}" vid="{0BAC749F-353C-4558-A30E-D462C2DAFC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434EBE0E373438C1C943C50140A74" ma:contentTypeVersion="8" ma:contentTypeDescription="Create a new document." ma:contentTypeScope="" ma:versionID="c1fad9e448abec4f313ab6ab9a6d355a">
  <xsd:schema xmlns:xsd="http://www.w3.org/2001/XMLSchema" xmlns:xs="http://www.w3.org/2001/XMLSchema" xmlns:p="http://schemas.microsoft.com/office/2006/metadata/properties" xmlns:ns2="d90a3a6c-e566-4cd3-8d71-07e1dd1f097d" xmlns:ns3="dc6d38ae-da85-41f9-96ee-979e6e200399" targetNamespace="http://schemas.microsoft.com/office/2006/metadata/properties" ma:root="true" ma:fieldsID="36b0eaab1fe855824f91551625eb97a2" ns2:_="" ns3:_="">
    <xsd:import namespace="d90a3a6c-e566-4cd3-8d71-07e1dd1f097d"/>
    <xsd:import namespace="dc6d38ae-da85-41f9-96ee-979e6e200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a3a6c-e566-4cd3-8d71-07e1dd1f0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6d38ae-da85-41f9-96ee-979e6e2003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D567B2-A6B8-43BC-9A96-80E6CAD2D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a3a6c-e566-4cd3-8d71-07e1dd1f097d"/>
    <ds:schemaRef ds:uri="dc6d38ae-da85-41f9-96ee-979e6e200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5C6ABE-EA83-4D87-9F28-79B2F89535BD}">
  <ds:schemaRefs>
    <ds:schemaRef ds:uri="http://schemas.microsoft.com/office/2006/documentManagement/types"/>
    <ds:schemaRef ds:uri="http://purl.org/dc/terms/"/>
    <ds:schemaRef ds:uri="http://www.w3.org/XML/1998/namespace"/>
    <ds:schemaRef ds:uri="dc6d38ae-da85-41f9-96ee-979e6e200399"/>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d90a3a6c-e566-4cd3-8d71-07e1dd1f097d"/>
  </ds:schemaRefs>
</ds:datastoreItem>
</file>

<file path=customXml/itemProps3.xml><?xml version="1.0" encoding="utf-8"?>
<ds:datastoreItem xmlns:ds="http://schemas.openxmlformats.org/officeDocument/2006/customXml" ds:itemID="{232C539E-7118-4C6D-A504-C8B1B95A4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4708</TotalTime>
  <Words>3306</Words>
  <Application>Microsoft Office PowerPoint</Application>
  <PresentationFormat>On-screen Show (4:3)</PresentationFormat>
  <Paragraphs>551</Paragraphs>
  <Slides>55</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Arial</vt:lpstr>
      <vt:lpstr>Arial Narrow</vt:lpstr>
      <vt:lpstr>Calibri</vt:lpstr>
      <vt:lpstr>Calibri Light</vt:lpstr>
      <vt:lpstr>Californian FB</vt:lpstr>
      <vt:lpstr>Frutiger 45 Light</vt:lpstr>
      <vt:lpstr>Times New Roman</vt:lpstr>
      <vt:lpstr>Verdana</vt:lpstr>
      <vt:lpstr>Wingdings</vt:lpstr>
      <vt:lpstr>Office Theme</vt:lpstr>
      <vt:lpstr>1_Office Theme</vt:lpstr>
      <vt:lpstr>Business Forum</vt:lpstr>
      <vt:lpstr>Facilities Partner Group</vt:lpstr>
      <vt:lpstr>Agenda</vt:lpstr>
      <vt:lpstr>Facilities Partner Group CHARGE</vt:lpstr>
      <vt:lpstr>Representation</vt:lpstr>
      <vt:lpstr>Facilities Partner Group Strategic GOALS</vt:lpstr>
      <vt:lpstr>Building Contacts initiative</vt:lpstr>
      <vt:lpstr>Building Contacts initiative-More</vt:lpstr>
      <vt:lpstr>Responsibilities of Building Contacts</vt:lpstr>
      <vt:lpstr>Responsibilities of Facilities to Building Contacts</vt:lpstr>
      <vt:lpstr>Responsibilities of Other Building Occupants</vt:lpstr>
      <vt:lpstr>Building Contacts initiative NEXT STEPS</vt:lpstr>
      <vt:lpstr>Building Contacts initiative Discussion Questions</vt:lpstr>
      <vt:lpstr>Annual Facilities Operating Expenditures/GIE</vt:lpstr>
      <vt:lpstr>MAPPA Members – Participated in FPI</vt:lpstr>
      <vt:lpstr>Facilities Management Cost per GSF (without purchase utilities</vt:lpstr>
      <vt:lpstr>Total Operating cost per SFTE (without purchased utilities)</vt:lpstr>
      <vt:lpstr>Maintenance total cost per GSF</vt:lpstr>
      <vt:lpstr>Custodial Total Cost per GSF</vt:lpstr>
      <vt:lpstr>Grounds total cost per Acre</vt:lpstr>
      <vt:lpstr>Energy Total Cost per GSF  (with purchased utilities)</vt:lpstr>
      <vt:lpstr>Overall Facilities Management Customer Service Rating  (Last three years)</vt:lpstr>
      <vt:lpstr>Work order backlog</vt:lpstr>
      <vt:lpstr>Ohio University fiscal year emissions (MT eCO2)</vt:lpstr>
      <vt:lpstr>Discussion Questions</vt:lpstr>
      <vt:lpstr>Questions</vt:lpstr>
      <vt:lpstr>Benefits Advisory Council</vt:lpstr>
      <vt:lpstr>Benefits Update</vt:lpstr>
      <vt:lpstr>Benefits Advisory Council Background</vt:lpstr>
      <vt:lpstr>BAC Background</vt:lpstr>
      <vt:lpstr>BAC Recommendations</vt:lpstr>
      <vt:lpstr>Previous BAC Recommendations</vt:lpstr>
      <vt:lpstr>Budget Information</vt:lpstr>
      <vt:lpstr>Dependent Eligibility Verification Program</vt:lpstr>
      <vt:lpstr>Dependent Eligibility Verification Program - Data</vt:lpstr>
      <vt:lpstr>Budget Projections and Cost Savings Needed to Maintain 5% Goal</vt:lpstr>
      <vt:lpstr>Current BAC Recommendations</vt:lpstr>
      <vt:lpstr>Current BAC Recommendations Chart</vt:lpstr>
      <vt:lpstr>BAC Future Considerations</vt:lpstr>
      <vt:lpstr>Affordability &amp; Efficiency</vt:lpstr>
      <vt:lpstr>Quick A&amp;E reminders</vt:lpstr>
      <vt:lpstr>Preferred Suppliers</vt:lpstr>
      <vt:lpstr>What happens if I want a different supplier to be Preferred?</vt:lpstr>
      <vt:lpstr>Exception form</vt:lpstr>
      <vt:lpstr>Other</vt:lpstr>
      <vt:lpstr>Still coming</vt:lpstr>
      <vt:lpstr>Questions?</vt:lpstr>
      <vt:lpstr>Badging and Certification Project</vt:lpstr>
      <vt:lpstr>Professional Development Pathways Launch</vt:lpstr>
      <vt:lpstr>Badging and certification project updates</vt:lpstr>
      <vt:lpstr>Payroll Announcements</vt:lpstr>
      <vt:lpstr>End of fiscal year reconciliation of leave usage</vt:lpstr>
      <vt:lpstr>Personal Days for FY19 </vt:lpstr>
      <vt:lpstr>Final FY18 Payroll Accounting Corrections </vt:lpstr>
      <vt:lpstr>Next Business Forum</vt:lpstr>
    </vt:vector>
  </TitlesOfParts>
  <Company>Ohio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Casal, Leigh</dc:creator>
  <cp:lastModifiedBy>Cochran, Jennifer</cp:lastModifiedBy>
  <cp:revision>48</cp:revision>
  <dcterms:created xsi:type="dcterms:W3CDTF">2015-07-31T18:30:00Z</dcterms:created>
  <dcterms:modified xsi:type="dcterms:W3CDTF">2018-06-13T11:30:06Z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0x01010007F434EBE0E373438C1C943C50140A74</vt:lpwstr>
  </property>
  <property fmtid="{D5CDD505-2E9C-101B-9397-08002B2CF9AE}" pid="3" name="Order">
    <vt:r8>533600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