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</p:sldMasterIdLst>
  <p:notesMasterIdLst>
    <p:notesMasterId r:id="rId41"/>
  </p:notesMasterIdLst>
  <p:handoutMasterIdLst>
    <p:handoutMasterId r:id="rId42"/>
  </p:handoutMasterIdLst>
  <p:sldIdLst>
    <p:sldId id="352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296" r:id="rId20"/>
    <p:sldId id="297" r:id="rId21"/>
    <p:sldId id="353" r:id="rId22"/>
    <p:sldId id="345" r:id="rId23"/>
    <p:sldId id="354" r:id="rId24"/>
    <p:sldId id="349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68" r:id="rId36"/>
    <p:sldId id="369" r:id="rId37"/>
    <p:sldId id="370" r:id="rId38"/>
    <p:sldId id="371" r:id="rId39"/>
    <p:sldId id="350" r:id="rId40"/>
  </p:sldIdLst>
  <p:sldSz cx="9144000" cy="6858000" type="screen4x3"/>
  <p:notesSz cx="7023100" cy="93091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al, Leigh" initials="CL" lastIdx="14" clrIdx="0">
    <p:extLst>
      <p:ext uri="{19B8F6BF-5375-455C-9EA6-DF929625EA0E}">
        <p15:presenceInfo xmlns:p15="http://schemas.microsoft.com/office/powerpoint/2012/main" userId="S-1-5-21-3747266635-2301875284-2313441273-10152415" providerId="AD"/>
      </p:ext>
    </p:extLst>
  </p:cmAuthor>
  <p:cmAuthor id="2" name="Tiffany Rahn" initials="TR" lastIdx="3" clrIdx="1">
    <p:extLst>
      <p:ext uri="{19B8F6BF-5375-455C-9EA6-DF929625EA0E}">
        <p15:presenceInfo xmlns:p15="http://schemas.microsoft.com/office/powerpoint/2012/main" userId="5c2ad47a254c1e95" providerId="Windows Live"/>
      </p:ext>
    </p:extLst>
  </p:cmAuthor>
  <p:cmAuthor id="3" name="Cochran, Jennifer" initials="CJ" lastIdx="7" clrIdx="2">
    <p:extLst>
      <p:ext uri="{19B8F6BF-5375-455C-9EA6-DF929625EA0E}">
        <p15:presenceInfo xmlns:p15="http://schemas.microsoft.com/office/powerpoint/2012/main" userId="S-1-5-21-3747266635-2301875284-2313441273-3709" providerId="AD"/>
      </p:ext>
    </p:extLst>
  </p:cmAuthor>
  <p:cmAuthor id="4" name="Bendl, Colleen" initials="BC" lastIdx="14" clrIdx="3">
    <p:extLst>
      <p:ext uri="{19B8F6BF-5375-455C-9EA6-DF929625EA0E}">
        <p15:presenceInfo xmlns:p15="http://schemas.microsoft.com/office/powerpoint/2012/main" userId="S-1-5-21-3747266635-2301875284-2313441273-100642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913B"/>
    <a:srgbClr val="00694E"/>
    <a:srgbClr val="B0A97C"/>
    <a:srgbClr val="612D62"/>
    <a:srgbClr val="007396"/>
    <a:srgbClr val="6EB4CD"/>
    <a:srgbClr val="C0143C"/>
    <a:srgbClr val="EF8200"/>
    <a:srgbClr val="F2DE66"/>
    <a:srgbClr val="776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3" autoAdjust="0"/>
    <p:restoredTop sz="71882" autoAdjust="0"/>
  </p:normalViewPr>
  <p:slideViewPr>
    <p:cSldViewPr snapToGrid="0">
      <p:cViewPr varScale="1">
        <p:scale>
          <a:sx n="83" d="100"/>
          <a:sy n="83" d="100"/>
        </p:scale>
        <p:origin x="2484" y="78"/>
      </p:cViewPr>
      <p:guideLst>
        <p:guide orient="horz" pos="5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gs" Target="tags/tag1.xml"/><Relationship Id="rId48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4268B69-D768-4790-8F29-C9C7608098C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6E821DC-6931-46B0-A291-219BAE80A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04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16F16EB-AAD4-4EC0-A447-1C7D8168281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BB60961-7EAA-413A-A2BD-34163A23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6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5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77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5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663494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200" userDrawn="1">
          <p15:clr>
            <a:srgbClr val="FBAE40"/>
          </p15:clr>
        </p15:guide>
        <p15:guide id="2" pos="290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65742"/>
            <a:ext cx="8229600" cy="1901107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4500" b="1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 – 2 line Committee Header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251413" y="2373776"/>
            <a:ext cx="4575175" cy="37253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2251412" y="4686286"/>
            <a:ext cx="4575175" cy="48537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400" b="1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94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93210"/>
            <a:ext cx="8229600" cy="1956865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4500" b="1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 – 2 line agenda topic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284412" y="2001243"/>
            <a:ext cx="4575175" cy="37253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874170" y="4369507"/>
            <a:ext cx="5395658" cy="75195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>
              <a:buNone/>
              <a:defRPr sz="2700" b="1" i="0">
                <a:solidFill>
                  <a:schemeClr val="bg2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284413" y="5140893"/>
            <a:ext cx="4575175" cy="6022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0508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65743"/>
            <a:ext cx="8229600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4500" b="1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284412" y="2379653"/>
            <a:ext cx="4575175" cy="37253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846248" y="3922302"/>
            <a:ext cx="5451500" cy="7455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700" b="1" i="0">
                <a:solidFill>
                  <a:schemeClr val="bg2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284411" y="4681457"/>
            <a:ext cx="4575175" cy="5997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8279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714" y="1695322"/>
            <a:ext cx="8566547" cy="4953319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Clr>
                <a:schemeClr val="tx1"/>
              </a:buClr>
              <a:buFont typeface="Arial"/>
              <a:buChar char="•"/>
              <a:defRPr sz="30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  <a:lvl2pPr marL="742931" indent="-285743">
              <a:buClr>
                <a:schemeClr val="tx1"/>
              </a:buClr>
              <a:buFont typeface="Arial"/>
              <a:buChar char="•"/>
              <a:defRPr sz="27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2pPr>
            <a:lvl3pPr marL="1142972" indent="-228594">
              <a:buClr>
                <a:schemeClr val="tx1"/>
              </a:buClr>
              <a:buFont typeface="Arial"/>
              <a:buChar char="•"/>
              <a:defRPr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3pPr>
            <a:lvl4pPr marL="1600160" indent="-228594">
              <a:buClr>
                <a:schemeClr val="tx1"/>
              </a:buClr>
              <a:buFont typeface="Arial"/>
              <a:buChar char="•"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4pPr>
            <a:lvl5pPr marL="2057348" indent="-228594">
              <a:buClr>
                <a:schemeClr val="tx1"/>
              </a:buClr>
              <a:buFont typeface="Arial"/>
              <a:buChar char="•"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7713" y="380281"/>
            <a:ext cx="8566547" cy="760049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4050" b="1" i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04441" y="1231559"/>
            <a:ext cx="4520861" cy="372533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>
              <a:buNone/>
              <a:defRPr sz="1800" b="0" i="0">
                <a:solidFill>
                  <a:srgbClr val="282828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9921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No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95204" y="1748986"/>
            <a:ext cx="4520861" cy="372533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>
              <a:buNone/>
              <a:defRPr sz="1800" b="0" i="0">
                <a:solidFill>
                  <a:srgbClr val="282828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9" y="327215"/>
            <a:ext cx="8566150" cy="13737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 – 2 line slide Header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7714" y="2169572"/>
            <a:ext cx="8566547" cy="4479068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Clr>
                <a:schemeClr val="tx1"/>
              </a:buClr>
              <a:buFont typeface="Arial"/>
              <a:buChar char="•"/>
              <a:defRPr sz="30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  <a:lvl2pPr marL="742931" indent="-285743">
              <a:buClr>
                <a:schemeClr val="tx1"/>
              </a:buClr>
              <a:buFont typeface="Arial"/>
              <a:buChar char="•"/>
              <a:defRPr sz="27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2pPr>
            <a:lvl3pPr marL="1142972" indent="-228594">
              <a:buClr>
                <a:schemeClr val="tx1"/>
              </a:buClr>
              <a:buFont typeface="Arial"/>
              <a:buChar char="•"/>
              <a:defRPr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3pPr>
            <a:lvl4pPr marL="1600160" indent="-228594">
              <a:buClr>
                <a:schemeClr val="tx1"/>
              </a:buClr>
              <a:buFont typeface="Arial"/>
              <a:buChar char="•"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4pPr>
            <a:lvl5pPr marL="2057348" indent="-228594">
              <a:buClr>
                <a:schemeClr val="tx1"/>
              </a:buClr>
              <a:buFont typeface="Arial"/>
              <a:buChar char="•"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7233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No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7713" y="380281"/>
            <a:ext cx="8566547" cy="760049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4050" b="1" i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7714" y="1237785"/>
            <a:ext cx="8566547" cy="5410855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Clr>
                <a:schemeClr val="tx1"/>
              </a:buClr>
              <a:buFont typeface="Arial"/>
              <a:buChar char="•"/>
              <a:defRPr sz="30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  <a:lvl2pPr marL="742931" indent="-285743">
              <a:buClr>
                <a:schemeClr val="tx1"/>
              </a:buClr>
              <a:buFont typeface="Arial"/>
              <a:buChar char="•"/>
              <a:defRPr sz="27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2pPr>
            <a:lvl3pPr marL="1142972" indent="-228594">
              <a:buClr>
                <a:schemeClr val="tx1"/>
              </a:buClr>
              <a:buFont typeface="Arial"/>
              <a:buChar char="•"/>
              <a:defRPr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3pPr>
            <a:lvl4pPr marL="1600160" indent="-228594">
              <a:buClr>
                <a:schemeClr val="tx1"/>
              </a:buClr>
              <a:buFont typeface="Arial"/>
              <a:buChar char="•"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4pPr>
            <a:lvl5pPr marL="2057348" indent="-228594">
              <a:buClr>
                <a:schemeClr val="tx1"/>
              </a:buClr>
              <a:buFont typeface="Arial"/>
              <a:buChar char="•"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215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(No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9" y="357696"/>
            <a:ext cx="8566150" cy="13737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 – 2 line slide Header</a:t>
            </a:r>
          </a:p>
          <a:p>
            <a:pPr lvl="0"/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7714" y="1695322"/>
            <a:ext cx="8566547" cy="4953319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Clr>
                <a:schemeClr val="tx1"/>
              </a:buClr>
              <a:buFont typeface="Arial"/>
              <a:buChar char="•"/>
              <a:defRPr sz="30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  <a:lvl2pPr marL="742931" indent="-285743">
              <a:buClr>
                <a:schemeClr val="tx1"/>
              </a:buClr>
              <a:buFont typeface="Arial"/>
              <a:buChar char="•"/>
              <a:defRPr sz="27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2pPr>
            <a:lvl3pPr marL="1142972" indent="-228594">
              <a:buClr>
                <a:schemeClr val="tx1"/>
              </a:buClr>
              <a:buFont typeface="Arial"/>
              <a:buChar char="•"/>
              <a:defRPr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3pPr>
            <a:lvl4pPr marL="1600160" indent="-228594">
              <a:buClr>
                <a:schemeClr val="tx1"/>
              </a:buClr>
              <a:buFont typeface="Arial"/>
              <a:buChar char="•"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4pPr>
            <a:lvl5pPr marL="2057348" indent="-228594">
              <a:buClr>
                <a:schemeClr val="tx1"/>
              </a:buClr>
              <a:buFont typeface="Arial"/>
              <a:buChar char="•"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2027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No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068" y="1275044"/>
            <a:ext cx="4578980" cy="5232083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Clr>
                <a:schemeClr val="tx1"/>
              </a:buClr>
              <a:buFont typeface="Arial"/>
              <a:buChar char="•"/>
              <a:defRPr sz="30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  <a:lvl2pPr marL="742931" indent="-285743">
              <a:buClr>
                <a:schemeClr val="tx1"/>
              </a:buClr>
              <a:buFont typeface="Arial"/>
              <a:buChar char="•"/>
              <a:defRPr sz="27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2pPr>
            <a:lvl3pPr marL="1142972" indent="-228594">
              <a:buClr>
                <a:schemeClr val="tx1"/>
              </a:buClr>
              <a:buFont typeface="Arial"/>
              <a:buChar char="•"/>
              <a:defRPr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3pPr>
            <a:lvl4pPr marL="1600160" indent="-228594">
              <a:buClr>
                <a:schemeClr val="tx1"/>
              </a:buClr>
              <a:buFont typeface="Arial"/>
              <a:buChar char="•"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4pPr>
            <a:lvl5pPr marL="2057348" indent="-228594">
              <a:buClr>
                <a:schemeClr val="tx1"/>
              </a:buClr>
              <a:buFont typeface="Arial"/>
              <a:buChar char="•"/>
              <a:defRPr sz="1800" b="0" i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7713" y="380281"/>
            <a:ext cx="8566547" cy="760049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4050" b="1" i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2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(No body cop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>
          <a:xfrm>
            <a:off x="265759" y="1664138"/>
            <a:ext cx="8588503" cy="50836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5758" y="379125"/>
            <a:ext cx="8588503" cy="772544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4050" b="1" i="0">
                <a:solidFill>
                  <a:srgbClr val="00694E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24303" y="1226821"/>
            <a:ext cx="4512866" cy="372533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>
              <a:buNone/>
              <a:defRPr sz="1800" b="0" i="0">
                <a:solidFill>
                  <a:srgbClr val="282828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605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Image (No body cop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>
          <a:xfrm>
            <a:off x="265759" y="1265734"/>
            <a:ext cx="8588503" cy="5351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5758" y="379125"/>
            <a:ext cx="8588503" cy="772544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4050" b="1" i="0">
                <a:solidFill>
                  <a:srgbClr val="00694E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4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3600" b="1" cap="all" baseline="0">
                <a:solidFill>
                  <a:srgbClr val="00694E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999922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Image (No body cop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>
          <a:xfrm>
            <a:off x="2184789" y="1265734"/>
            <a:ext cx="4320714" cy="5351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5758" y="379125"/>
            <a:ext cx="8588503" cy="772544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4050" b="1" i="0">
                <a:solidFill>
                  <a:srgbClr val="00694E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31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758" y="1735541"/>
            <a:ext cx="4145698" cy="4899736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Font typeface="Arial"/>
              <a:buChar char="•"/>
              <a:defRPr sz="27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1pPr>
            <a:lvl2pPr marL="742931" indent="-285743">
              <a:buFont typeface="Arial"/>
              <a:buChar char="•"/>
              <a:defRPr sz="24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2pPr>
            <a:lvl3pPr marL="1142972" indent="-228594">
              <a:buFont typeface="Arial"/>
              <a:buChar char="•"/>
              <a:defRPr sz="21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3pPr>
            <a:lvl4pPr marL="1600160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4pPr>
            <a:lvl5pPr marL="2057348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5759" y="379127"/>
            <a:ext cx="8592056" cy="789845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4050" b="1" i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28068" y="1270559"/>
            <a:ext cx="4512866" cy="386416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>
              <a:buNone/>
              <a:defRPr sz="1800" b="0" i="0">
                <a:solidFill>
                  <a:srgbClr val="282828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4712117" y="1738926"/>
            <a:ext cx="4145698" cy="4899736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Font typeface="Arial"/>
              <a:buChar char="•"/>
              <a:defRPr sz="27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1pPr>
            <a:lvl2pPr marL="742931" indent="-285743">
              <a:buFont typeface="Arial"/>
              <a:buChar char="•"/>
              <a:defRPr sz="24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2pPr>
            <a:lvl3pPr marL="1142972" indent="-228594">
              <a:buFont typeface="Arial"/>
              <a:buChar char="•"/>
              <a:defRPr sz="21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3pPr>
            <a:lvl4pPr marL="1600160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4pPr>
            <a:lvl5pPr marL="2057348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063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No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9" y="357696"/>
            <a:ext cx="8566150" cy="13737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 – 2 line slide Header</a:t>
            </a:r>
          </a:p>
          <a:p>
            <a:pPr lvl="0"/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28068" y="1751604"/>
            <a:ext cx="4056155" cy="386416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>
              <a:buNone/>
              <a:defRPr sz="1650" b="1" i="0">
                <a:solidFill>
                  <a:srgbClr val="282828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797334" y="1735397"/>
            <a:ext cx="4056155" cy="402624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>
              <a:buNone/>
              <a:defRPr sz="1650" b="1" i="0">
                <a:solidFill>
                  <a:srgbClr val="282828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87339" y="2168792"/>
            <a:ext cx="4124117" cy="4466485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Font typeface="Arial"/>
              <a:buChar char="•"/>
              <a:defRPr sz="27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1pPr>
            <a:lvl2pPr marL="742931" indent="-285743">
              <a:buFont typeface="Arial"/>
              <a:buChar char="•"/>
              <a:defRPr sz="24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2pPr>
            <a:lvl3pPr marL="1142972" indent="-228594">
              <a:buFont typeface="Arial"/>
              <a:buChar char="•"/>
              <a:defRPr sz="21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3pPr>
            <a:lvl4pPr marL="1600160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4pPr>
            <a:lvl5pPr marL="2057348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4707791" y="2168791"/>
            <a:ext cx="4145698" cy="4458308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Font typeface="Arial"/>
              <a:buChar char="•"/>
              <a:defRPr sz="27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1pPr>
            <a:lvl2pPr marL="742931" indent="-285743">
              <a:buFont typeface="Arial"/>
              <a:buChar char="•"/>
              <a:defRPr sz="24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2pPr>
            <a:lvl3pPr marL="1142972" indent="-228594">
              <a:buFont typeface="Arial"/>
              <a:buChar char="•"/>
              <a:defRPr sz="21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3pPr>
            <a:lvl4pPr marL="1600160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4pPr>
            <a:lvl5pPr marL="2057348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076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Image (No body Cop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265758" y="1695501"/>
            <a:ext cx="4089857" cy="48971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65758" y="379126"/>
            <a:ext cx="8529235" cy="774228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4050" b="1" i="0">
                <a:solidFill>
                  <a:srgbClr val="00694E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42027" y="1221935"/>
            <a:ext cx="4498906" cy="422501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>
              <a:buNone/>
              <a:defRPr sz="1800" b="0" i="0">
                <a:solidFill>
                  <a:srgbClr val="282828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4868" y="1704100"/>
            <a:ext cx="4145698" cy="4899736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Font typeface="Arial"/>
              <a:buChar char="•"/>
              <a:defRPr sz="27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1pPr>
            <a:lvl2pPr marL="742931" indent="-285743">
              <a:buFont typeface="Arial"/>
              <a:buChar char="•"/>
              <a:defRPr sz="24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2pPr>
            <a:lvl3pPr marL="1142972" indent="-228594">
              <a:buFont typeface="Arial"/>
              <a:buChar char="•"/>
              <a:defRPr sz="21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3pPr>
            <a:lvl4pPr marL="1600160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4pPr>
            <a:lvl5pPr marL="2057348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7197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No body cop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>
            <a:off x="265759" y="1783078"/>
            <a:ext cx="4313222" cy="22111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265759" y="4054665"/>
            <a:ext cx="4313222" cy="22111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/>
          </p:nvPr>
        </p:nvSpPr>
        <p:spPr>
          <a:xfrm>
            <a:off x="4690664" y="1783078"/>
            <a:ext cx="4158027" cy="22111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5"/>
          </p:nvPr>
        </p:nvSpPr>
        <p:spPr>
          <a:xfrm>
            <a:off x="4690664" y="4054663"/>
            <a:ext cx="4167151" cy="22111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65759" y="379126"/>
            <a:ext cx="8592056" cy="809092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4050" b="1" i="0">
                <a:solidFill>
                  <a:srgbClr val="00694E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21087" y="1264415"/>
            <a:ext cx="4519846" cy="4582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>
              <a:buNone/>
              <a:defRPr sz="1800" b="0" i="0">
                <a:solidFill>
                  <a:srgbClr val="282828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4248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mall images with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265758" y="1787686"/>
            <a:ext cx="4089857" cy="22111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265758" y="4124446"/>
            <a:ext cx="4089857" cy="22111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65758" y="379127"/>
            <a:ext cx="8535216" cy="838669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4050" b="1" i="0">
                <a:solidFill>
                  <a:srgbClr val="00694E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21087" y="1297857"/>
            <a:ext cx="4519846" cy="431537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>
              <a:buNone/>
              <a:defRPr sz="1800" b="0" i="0">
                <a:solidFill>
                  <a:srgbClr val="282828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50849" y="1787685"/>
            <a:ext cx="4145698" cy="4899736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Font typeface="Arial"/>
              <a:buChar char="•"/>
              <a:defRPr sz="27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1pPr>
            <a:lvl2pPr marL="742931" indent="-285743">
              <a:buFont typeface="Arial"/>
              <a:buChar char="•"/>
              <a:defRPr sz="24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2pPr>
            <a:lvl3pPr marL="1142972" indent="-228594">
              <a:buFont typeface="Arial"/>
              <a:buChar char="•"/>
              <a:defRPr sz="21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3pPr>
            <a:lvl4pPr marL="1600160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4pPr>
            <a:lvl5pPr marL="2057348" indent="-228594">
              <a:buFont typeface="Arial"/>
              <a:buChar char="•"/>
              <a:defRPr sz="180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01926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op / Copy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>
            <a:off x="265759" y="375438"/>
            <a:ext cx="4058920" cy="40086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0"/>
          </p:nvPr>
        </p:nvSpPr>
        <p:spPr>
          <a:xfrm>
            <a:off x="4481259" y="375438"/>
            <a:ext cx="4306754" cy="40086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/>
          </p:nvPr>
        </p:nvSpPr>
        <p:spPr>
          <a:xfrm>
            <a:off x="3441216" y="4412498"/>
            <a:ext cx="5353776" cy="192497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Font typeface="Arial"/>
              <a:buChar char="•"/>
              <a:defRPr sz="2400" b="0" i="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1pPr>
            <a:lvl2pPr marL="742931" indent="-285743">
              <a:buFont typeface="Arial"/>
              <a:buChar char="•"/>
              <a:defRPr sz="2100" b="0" i="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2pPr>
            <a:lvl3pPr marL="1142972" indent="-228594">
              <a:buFont typeface="Arial"/>
              <a:buChar char="•"/>
              <a:defRPr sz="1800" b="0" i="0">
                <a:solidFill>
                  <a:schemeClr val="tx1">
                    <a:lumMod val="75000"/>
                  </a:schemeClr>
                </a:solidFill>
                <a:latin typeface="Arial Hebrew"/>
                <a:cs typeface="Arial Hebrew"/>
              </a:defRPr>
            </a:lvl3pPr>
            <a:lvl4pPr marL="1600160" indent="-228594">
              <a:buFont typeface="Arial"/>
              <a:buChar char="•"/>
              <a:defRPr sz="1600" b="0" i="0">
                <a:latin typeface="Arial Hebrew"/>
                <a:cs typeface="Arial Hebrew"/>
              </a:defRPr>
            </a:lvl4pPr>
            <a:lvl5pPr marL="2057348" indent="-228594">
              <a:buFont typeface="Arial"/>
              <a:buChar char="•"/>
              <a:defRPr sz="1600" b="0" i="0">
                <a:latin typeface="Arial Hebrew"/>
                <a:cs typeface="Arial Hebre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65758" y="4402671"/>
            <a:ext cx="3168478" cy="1451720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3000" b="1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65758" y="5895672"/>
            <a:ext cx="3168478" cy="372533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>
              <a:buNone/>
              <a:defRPr sz="1800" b="0" i="0">
                <a:solidFill>
                  <a:schemeClr val="tx2"/>
                </a:solidFill>
                <a:latin typeface="Arial Hebrew Light"/>
                <a:cs typeface="Arial Hebrew Light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98920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Top / Copy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265758" y="375438"/>
            <a:ext cx="8585076" cy="40086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3462156" y="4402671"/>
            <a:ext cx="5367738" cy="192497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Font typeface="Arial"/>
              <a:buChar char="•"/>
              <a:defRPr sz="2400" b="0" i="0">
                <a:solidFill>
                  <a:srgbClr val="776F67"/>
                </a:solidFill>
                <a:latin typeface="Arial Hebrew"/>
                <a:cs typeface="Arial Hebrew"/>
              </a:defRPr>
            </a:lvl1pPr>
            <a:lvl2pPr marL="742931" indent="-285743">
              <a:buFont typeface="Arial"/>
              <a:buChar char="•"/>
              <a:defRPr sz="2100" b="0" i="0">
                <a:solidFill>
                  <a:srgbClr val="776F67"/>
                </a:solidFill>
                <a:latin typeface="Arial Hebrew"/>
                <a:cs typeface="Arial Hebrew"/>
              </a:defRPr>
            </a:lvl2pPr>
            <a:lvl3pPr marL="1142972" indent="-228594">
              <a:buFont typeface="Arial"/>
              <a:buChar char="•"/>
              <a:defRPr sz="1800" b="0" i="0">
                <a:solidFill>
                  <a:srgbClr val="776F67"/>
                </a:solidFill>
                <a:latin typeface="Arial Hebrew"/>
                <a:cs typeface="Arial Hebrew"/>
              </a:defRPr>
            </a:lvl3pPr>
            <a:lvl4pPr marL="1600160" indent="-228594">
              <a:buFont typeface="Arial"/>
              <a:buChar char="•"/>
              <a:defRPr sz="1600" b="0" i="0">
                <a:latin typeface="Arial Hebrew"/>
                <a:cs typeface="Arial Hebrew"/>
              </a:defRPr>
            </a:lvl4pPr>
            <a:lvl5pPr marL="2057348" indent="-228594">
              <a:buFont typeface="Arial"/>
              <a:buChar char="•"/>
              <a:defRPr sz="1600" b="0" i="0">
                <a:latin typeface="Arial Hebrew"/>
                <a:cs typeface="Arial Hebre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65759" y="4402671"/>
            <a:ext cx="3196397" cy="1451720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3000" b="1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65759" y="5942481"/>
            <a:ext cx="3196397" cy="372533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>
              <a:buNone/>
              <a:defRPr sz="1800" b="0" i="0">
                <a:solidFill>
                  <a:schemeClr val="tx2"/>
                </a:solidFill>
                <a:latin typeface="Arial Hebrew Light"/>
                <a:cs typeface="Arial Hebrew Light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5058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1149208" y="1751241"/>
            <a:ext cx="1766900" cy="21530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149208" y="4075130"/>
            <a:ext cx="1766900" cy="23684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/>
              <a:buNone/>
              <a:defRPr sz="2100" b="0" i="0">
                <a:solidFill>
                  <a:srgbClr val="776F67"/>
                </a:solidFill>
                <a:latin typeface="Arial Hebrew"/>
                <a:cs typeface="Arial Hebrew"/>
              </a:defRPr>
            </a:lvl1pPr>
            <a:lvl2pPr marL="742931" indent="-285743">
              <a:buFont typeface="Arial"/>
              <a:buChar char="•"/>
              <a:defRPr sz="2000" b="0" i="0">
                <a:latin typeface="Arial Hebrew"/>
                <a:cs typeface="Arial Hebrew"/>
              </a:defRPr>
            </a:lvl2pPr>
            <a:lvl3pPr marL="1142972" indent="-228594">
              <a:buFont typeface="Arial"/>
              <a:buChar char="•"/>
              <a:defRPr sz="1800" b="0" i="0">
                <a:latin typeface="Arial Hebrew"/>
                <a:cs typeface="Arial Hebrew"/>
              </a:defRPr>
            </a:lvl3pPr>
            <a:lvl4pPr marL="1600160" indent="-228594">
              <a:buFont typeface="Arial"/>
              <a:buChar char="•"/>
              <a:defRPr sz="1600" b="0" i="0">
                <a:latin typeface="Arial Hebrew"/>
                <a:cs typeface="Arial Hebrew"/>
              </a:defRPr>
            </a:lvl4pPr>
            <a:lvl5pPr marL="2057348" indent="-228594">
              <a:buFont typeface="Arial"/>
              <a:buChar char="•"/>
              <a:defRPr sz="1600" b="0" i="0">
                <a:latin typeface="Arial Hebrew"/>
                <a:cs typeface="Arial Hebre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3590035" y="1750717"/>
            <a:ext cx="1766900" cy="21536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590035" y="4074605"/>
            <a:ext cx="1766900" cy="23684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/>
              <a:buNone/>
              <a:defRPr sz="2100" b="0" i="0">
                <a:solidFill>
                  <a:srgbClr val="776F67"/>
                </a:solidFill>
                <a:latin typeface="Arial Hebrew"/>
                <a:cs typeface="Arial Hebrew"/>
              </a:defRPr>
            </a:lvl1pPr>
            <a:lvl2pPr marL="742931" indent="-285743">
              <a:buFont typeface="Arial"/>
              <a:buChar char="•"/>
              <a:defRPr sz="2000" b="0" i="0">
                <a:latin typeface="Arial Hebrew"/>
                <a:cs typeface="Arial Hebrew"/>
              </a:defRPr>
            </a:lvl2pPr>
            <a:lvl3pPr marL="1142972" indent="-228594">
              <a:buFont typeface="Arial"/>
              <a:buChar char="•"/>
              <a:defRPr sz="1800" b="0" i="0">
                <a:latin typeface="Arial Hebrew"/>
                <a:cs typeface="Arial Hebrew"/>
              </a:defRPr>
            </a:lvl3pPr>
            <a:lvl4pPr marL="1600160" indent="-228594">
              <a:buFont typeface="Arial"/>
              <a:buChar char="•"/>
              <a:defRPr sz="1600" b="0" i="0">
                <a:latin typeface="Arial Hebrew"/>
                <a:cs typeface="Arial Hebrew"/>
              </a:defRPr>
            </a:lvl4pPr>
            <a:lvl5pPr marL="2057348" indent="-228594">
              <a:buFont typeface="Arial"/>
              <a:buChar char="•"/>
              <a:defRPr sz="1600" b="0" i="0">
                <a:latin typeface="Arial Hebrew"/>
                <a:cs typeface="Arial Hebre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6030862" y="1750717"/>
            <a:ext cx="1766900" cy="2150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6030862" y="4102973"/>
            <a:ext cx="1766900" cy="23684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/>
              <a:buNone/>
              <a:defRPr sz="2100" b="0" i="0">
                <a:solidFill>
                  <a:srgbClr val="776F67"/>
                </a:solidFill>
                <a:latin typeface="Arial Hebrew"/>
                <a:cs typeface="Arial Hebrew"/>
              </a:defRPr>
            </a:lvl1pPr>
            <a:lvl2pPr marL="742931" indent="-285743">
              <a:buFont typeface="Arial"/>
              <a:buChar char="•"/>
              <a:defRPr sz="2000" b="0" i="0">
                <a:latin typeface="Arial Hebrew"/>
                <a:cs typeface="Arial Hebrew"/>
              </a:defRPr>
            </a:lvl2pPr>
            <a:lvl3pPr marL="1142972" indent="-228594">
              <a:buFont typeface="Arial"/>
              <a:buChar char="•"/>
              <a:defRPr sz="1800" b="0" i="0">
                <a:latin typeface="Arial Hebrew"/>
                <a:cs typeface="Arial Hebrew"/>
              </a:defRPr>
            </a:lvl3pPr>
            <a:lvl4pPr marL="1600160" indent="-228594">
              <a:buFont typeface="Arial"/>
              <a:buChar char="•"/>
              <a:defRPr sz="1600" b="0" i="0">
                <a:latin typeface="Arial Hebrew"/>
                <a:cs typeface="Arial Hebrew"/>
              </a:defRPr>
            </a:lvl4pPr>
            <a:lvl5pPr marL="2057348" indent="-228594">
              <a:buFont typeface="Arial"/>
              <a:buChar char="•"/>
              <a:defRPr sz="1600" b="0" i="0">
                <a:latin typeface="Arial Hebrew"/>
                <a:cs typeface="Arial Hebre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65758" y="379127"/>
            <a:ext cx="8501314" cy="777905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4050" b="1" i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1087" y="1280208"/>
            <a:ext cx="4519846" cy="372533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>
              <a:buNone/>
              <a:defRPr sz="1800" b="0" i="0">
                <a:solidFill>
                  <a:srgbClr val="282828"/>
                </a:solidFill>
                <a:latin typeface="Arial"/>
                <a:cs typeface="Arial"/>
              </a:defRPr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98554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Image (No body cop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>
          <a:xfrm>
            <a:off x="287715" y="568360"/>
            <a:ext cx="8566547" cy="60431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6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="1">
                <a:solidFill>
                  <a:srgbClr val="00694E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776F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047448" y="64292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26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50319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5031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3600" b="1" cap="all" baseline="0">
                <a:solidFill>
                  <a:srgbClr val="00694E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solidFill>
            <a:srgbClr val="00694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solidFill>
            <a:srgbClr val="00694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4000" b="1" cap="all" baseline="0">
                <a:solidFill>
                  <a:srgbClr val="00694E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1004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3617"/>
            <a:ext cx="7886700" cy="1325563"/>
          </a:xfrm>
        </p:spPr>
        <p:txBody>
          <a:bodyPr>
            <a:normAutofit/>
          </a:bodyPr>
          <a:lstStyle>
            <a:lvl1pPr>
              <a:defRPr sz="3600" b="1" cap="all" baseline="0">
                <a:solidFill>
                  <a:srgbClr val="00694E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536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6399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00694E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3903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00694E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471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2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21" y="5983988"/>
            <a:ext cx="2626995" cy="714375"/>
          </a:xfrm>
          <a:prstGeom prst="rect">
            <a:avLst/>
          </a:prstGeom>
          <a:ln>
            <a:noFill/>
          </a:ln>
          <a:effectLst/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047448" y="64292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9AE96C-178F-4579-987E-146274CDF1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5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Frutiger 45 Light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T_BACK2.jpg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698" cy="6864096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32244" y="2"/>
            <a:ext cx="2937379" cy="371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0346FD00-478A-9541-917F-B0A6CB3C172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BOT_BACK2.jpg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698" cy="686409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132244" y="17615"/>
            <a:ext cx="2937379" cy="371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46FD00-478A-9541-917F-B0A6CB3C172F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71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erryc@ohio.edu" TargetMode="External"/><Relationship Id="rId2" Type="http://schemas.openxmlformats.org/officeDocument/2006/relationships/hyperlink" Target="mailto:bowmanl3@ohio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compensation@ohio.ed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itehouse.gov/wp-content/uploads/2018/06/M-18-18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7932"/>
            <a:ext cx="8651491" cy="2852737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US" sz="4800" dirty="0" smtClean="0">
                <a:latin typeface="Frutiger 45 Light" panose="020B0500000000000000" pitchFamily="34" charset="0"/>
              </a:rPr>
              <a:t>Business Forum</a:t>
            </a:r>
            <a:endParaRPr lang="en-US" sz="6600" dirty="0">
              <a:latin typeface="Frutiger 45 Light" panose="020B0500000000000000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58679" y="3440672"/>
            <a:ext cx="682169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October 9, 2018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10 a.m. – </a:t>
            </a:r>
            <a:r>
              <a:rPr lang="en-US" smtClean="0"/>
              <a:t>12 p.m.</a:t>
            </a:r>
            <a:endParaRPr lang="en-US" dirty="0" smtClean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Baker University Center 240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052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 Funds Available View Prompts – Overspent/Closed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Restrict to Overspent PTAs – select Y to view overspent PTAs</a:t>
            </a:r>
          </a:p>
          <a:p>
            <a:r>
              <a:rPr lang="en-US" sz="2400" dirty="0" smtClean="0"/>
              <a:t>Include Closed Awards - select Y to view closed Awards</a:t>
            </a:r>
          </a:p>
          <a:p>
            <a:r>
              <a:rPr lang="en-US" sz="2400" dirty="0" smtClean="0"/>
              <a:t>Include Closed Projects - select Y to view closed Projects</a:t>
            </a:r>
          </a:p>
          <a:p>
            <a:r>
              <a:rPr lang="en-US" sz="2400" dirty="0" smtClean="0"/>
              <a:t>PTA with end date before – end date is entered to view PTAs ending within a specific time period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31" y="4001294"/>
            <a:ext cx="8366319" cy="20885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92775" y="4588366"/>
            <a:ext cx="2022575" cy="914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95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Overspent Prompt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28650" y="1479937"/>
            <a:ext cx="7886700" cy="4351338"/>
          </a:xfrm>
        </p:spPr>
        <p:txBody>
          <a:bodyPr/>
          <a:lstStyle/>
          <a:p>
            <a:r>
              <a:rPr lang="en-US" sz="2200" dirty="0" smtClean="0"/>
              <a:t>Restrict to Overspent PTAs</a:t>
            </a:r>
            <a:r>
              <a:rPr lang="en-US" sz="2200" dirty="0" smtClean="0"/>
              <a:t>? </a:t>
            </a:r>
            <a:r>
              <a:rPr lang="en-US" sz="2200" b="1" dirty="0" smtClean="0"/>
              <a:t>Y</a:t>
            </a:r>
          </a:p>
          <a:p>
            <a:r>
              <a:rPr lang="en-US" sz="2200" dirty="0" smtClean="0"/>
              <a:t>Project Type: </a:t>
            </a:r>
            <a:r>
              <a:rPr lang="en-US" sz="2200" b="1" dirty="0" smtClean="0"/>
              <a:t>Interna</a:t>
            </a:r>
            <a:r>
              <a:rPr lang="en-US" sz="2200" dirty="0" smtClean="0"/>
              <a:t>l</a:t>
            </a:r>
          </a:p>
          <a:p>
            <a:r>
              <a:rPr lang="en-US" sz="2200" dirty="0" smtClean="0"/>
              <a:t>Task ORG Parent Level and #</a:t>
            </a:r>
            <a:r>
              <a:rPr lang="en-US" sz="2200" dirty="0" err="1" smtClean="0"/>
              <a:t>Desc</a:t>
            </a:r>
            <a:r>
              <a:rPr lang="en-US" sz="2200" dirty="0" smtClean="0"/>
              <a:t>: </a:t>
            </a:r>
            <a:r>
              <a:rPr lang="en-US" sz="2200" b="1" dirty="0" smtClean="0"/>
              <a:t>Level C and Planning Unit 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850134"/>
            <a:ext cx="7367588" cy="279385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114452" y="3044283"/>
            <a:ext cx="1371600" cy="16726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03678" y="3389002"/>
            <a:ext cx="1129094" cy="1358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59990" y="3388033"/>
            <a:ext cx="1603010" cy="3365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88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Closed Prompts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401878"/>
            <a:ext cx="7886700" cy="4351338"/>
          </a:xfrm>
        </p:spPr>
        <p:txBody>
          <a:bodyPr/>
          <a:lstStyle/>
          <a:p>
            <a:r>
              <a:rPr lang="en-US" sz="2200" dirty="0" smtClean="0"/>
              <a:t>Include Closed Awards? </a:t>
            </a:r>
            <a:r>
              <a:rPr lang="en-US" sz="2200" b="1" dirty="0" smtClean="0"/>
              <a:t>Y </a:t>
            </a:r>
            <a:r>
              <a:rPr lang="en-US" sz="2200" dirty="0" smtClean="0"/>
              <a:t>and</a:t>
            </a:r>
            <a:r>
              <a:rPr lang="en-US" sz="2200" b="1" dirty="0" smtClean="0"/>
              <a:t> </a:t>
            </a:r>
            <a:r>
              <a:rPr lang="en-US" sz="2200" dirty="0" smtClean="0"/>
              <a:t>Include Closed Projects? </a:t>
            </a:r>
            <a:r>
              <a:rPr lang="en-US" sz="2200" b="1" dirty="0" smtClean="0"/>
              <a:t>Y</a:t>
            </a:r>
          </a:p>
          <a:p>
            <a:r>
              <a:rPr lang="en-US" sz="2200" dirty="0" smtClean="0"/>
              <a:t>PTA with end date before: </a:t>
            </a:r>
            <a:r>
              <a:rPr lang="en-US" sz="2200" b="1" dirty="0" smtClean="0"/>
              <a:t>06/30/2018</a:t>
            </a:r>
          </a:p>
          <a:p>
            <a:r>
              <a:rPr lang="en-US" sz="2200" dirty="0" smtClean="0"/>
              <a:t>Project Type: </a:t>
            </a:r>
            <a:r>
              <a:rPr lang="en-US" sz="2200" b="1" dirty="0" smtClean="0"/>
              <a:t>Sponsored</a:t>
            </a:r>
          </a:p>
          <a:p>
            <a:r>
              <a:rPr lang="en-US" sz="2200" dirty="0"/>
              <a:t>Task ORG Parent Level and #</a:t>
            </a:r>
            <a:r>
              <a:rPr lang="en-US" sz="2200" dirty="0" err="1"/>
              <a:t>Desc</a:t>
            </a:r>
            <a:r>
              <a:rPr lang="en-US" sz="2200" dirty="0"/>
              <a:t>: </a:t>
            </a:r>
            <a:r>
              <a:rPr lang="en-US" sz="2200" b="1" dirty="0"/>
              <a:t>Level C and Planning </a:t>
            </a:r>
            <a:r>
              <a:rPr lang="en-US" b="1" dirty="0"/>
              <a:t>Unit</a:t>
            </a:r>
            <a:r>
              <a:rPr lang="en-US" sz="2400" b="1" dirty="0"/>
              <a:t> </a:t>
            </a:r>
          </a:p>
          <a:p>
            <a:pPr lvl="1"/>
            <a:endParaRPr lang="en-US" sz="2200" b="1" dirty="0" smtClean="0"/>
          </a:p>
          <a:p>
            <a:pPr lvl="1"/>
            <a:endParaRPr lang="en-US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59" y="3042437"/>
            <a:ext cx="7748669" cy="29792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23761" y="3231299"/>
            <a:ext cx="1947267" cy="70380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91356" y="3553407"/>
            <a:ext cx="1628078" cy="38169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50379" y="3594740"/>
            <a:ext cx="1115121" cy="1363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27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Roles &amp; Responsibilities Matrix Draft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72322"/>
            <a:ext cx="7886700" cy="4604641"/>
          </a:xfrm>
        </p:spPr>
        <p:txBody>
          <a:bodyPr/>
          <a:lstStyle/>
          <a:p>
            <a:r>
              <a:rPr lang="en-US" sz="2600" dirty="0" smtClean="0"/>
              <a:t>Identifying policy, procedure, regulation or instructions with unit responsible and reference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2" y="2402680"/>
            <a:ext cx="8920976" cy="3467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11364" y="3664232"/>
            <a:ext cx="2074127" cy="229051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82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3200" dirty="0" smtClean="0"/>
              <a:t>Are there post award, grant, sponsored research issues that the broader University community would like to see on this group’s agenda?</a:t>
            </a:r>
          </a:p>
          <a:p>
            <a:pPr>
              <a:spcBef>
                <a:spcPts val="1800"/>
              </a:spcBef>
            </a:pPr>
            <a:endParaRPr lang="en-US" sz="3200" dirty="0" smtClean="0"/>
          </a:p>
          <a:p>
            <a:pPr>
              <a:spcBef>
                <a:spcPts val="1800"/>
              </a:spcBef>
            </a:pPr>
            <a:r>
              <a:rPr lang="en-US" sz="3200" dirty="0" smtClean="0"/>
              <a:t>Luanne Bowman, </a:t>
            </a:r>
            <a:r>
              <a:rPr lang="en-US" sz="3200" dirty="0" smtClean="0">
                <a:hlinkClick r:id="rId2"/>
              </a:rPr>
              <a:t>bowmanl3@ohio.edu</a:t>
            </a:r>
            <a:endParaRPr lang="en-US" sz="3200" dirty="0" smtClean="0"/>
          </a:p>
          <a:p>
            <a:pPr>
              <a:spcBef>
                <a:spcPts val="1800"/>
              </a:spcBef>
            </a:pPr>
            <a:r>
              <a:rPr lang="en-US" sz="3200" dirty="0" smtClean="0"/>
              <a:t>Cindy Perry, </a:t>
            </a:r>
            <a:r>
              <a:rPr lang="en-US" sz="3200" dirty="0" smtClean="0">
                <a:hlinkClick r:id="rId3"/>
              </a:rPr>
              <a:t>perryc@ohio.edu</a:t>
            </a:r>
            <a:r>
              <a:rPr lang="en-US" sz="32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51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7932"/>
            <a:ext cx="8651491" cy="2852737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Compensation Partner Group</a:t>
            </a:r>
            <a:endParaRPr lang="en-US" sz="6600" dirty="0">
              <a:latin typeface="Frutiger 45 Light" panose="020B0500000000000000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58679" y="3440672"/>
            <a:ext cx="682169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Kelly Coakley, Human Resources Compensation</a:t>
            </a:r>
            <a:br>
              <a:rPr lang="en-US" dirty="0"/>
            </a:br>
            <a:r>
              <a:rPr lang="en-US" dirty="0" smtClean="0"/>
              <a:t>Megan Vogel, </a:t>
            </a:r>
            <a:r>
              <a:rPr lang="en-US" dirty="0" smtClean="0"/>
              <a:t>Division of Student </a:t>
            </a:r>
            <a:r>
              <a:rPr lang="en-US" dirty="0" smtClean="0"/>
              <a:t>Affairs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27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812" y="276501"/>
            <a:ext cx="78867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96" y="1389009"/>
            <a:ext cx="5470308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Charge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Representation Changes</a:t>
            </a: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1800" dirty="0" smtClean="0"/>
              <a:t>Goals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62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Compensation Partner </a:t>
            </a:r>
            <a:r>
              <a:rPr lang="en-US" sz="3200" dirty="0"/>
              <a:t>Group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Compensation Partner Group is charged with reviewing existing policies and developing new policies and/or procedures regarding compensation of employees at Ohio University.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760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6393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Kelly Coakley </a:t>
            </a:r>
            <a:r>
              <a:rPr lang="en-US" dirty="0" smtClean="0"/>
              <a:t>– </a:t>
            </a:r>
            <a:r>
              <a:rPr lang="en-US" dirty="0" smtClean="0"/>
              <a:t>Human Resources </a:t>
            </a:r>
            <a:r>
              <a:rPr lang="en-US" dirty="0" smtClean="0"/>
              <a:t>Compensation</a:t>
            </a:r>
            <a:endParaRPr lang="en-US" dirty="0"/>
          </a:p>
          <a:p>
            <a:r>
              <a:rPr lang="en-US" dirty="0"/>
              <a:t>Megan Vogel – </a:t>
            </a:r>
            <a:r>
              <a:rPr lang="en-US" dirty="0" smtClean="0"/>
              <a:t>Division of Student </a:t>
            </a:r>
            <a:r>
              <a:rPr lang="en-US" dirty="0" smtClean="0"/>
              <a:t>Affairs</a:t>
            </a:r>
          </a:p>
          <a:p>
            <a:r>
              <a:rPr lang="en-US" dirty="0" smtClean="0"/>
              <a:t>April Ritchie – College of Arts and Sciences</a:t>
            </a:r>
          </a:p>
          <a:p>
            <a:r>
              <a:rPr lang="en-US" dirty="0"/>
              <a:t>Wendy Merb-Brown – University </a:t>
            </a:r>
            <a:r>
              <a:rPr lang="en-US" dirty="0" smtClean="0"/>
              <a:t>College</a:t>
            </a:r>
          </a:p>
          <a:p>
            <a:r>
              <a:rPr lang="en-US" dirty="0" smtClean="0"/>
              <a:t>Eileen Theodore-Shusta – University Libraries</a:t>
            </a:r>
          </a:p>
          <a:p>
            <a:r>
              <a:rPr lang="en-US" dirty="0" smtClean="0"/>
              <a:t>Tia Barrett – College of Health Sciences &amp; Professions</a:t>
            </a:r>
          </a:p>
          <a:p>
            <a:r>
              <a:rPr lang="en-US" dirty="0" smtClean="0"/>
              <a:t>Luanne Bowman – Russ College of Engineering and Technology</a:t>
            </a:r>
          </a:p>
          <a:p>
            <a:r>
              <a:rPr lang="en-US" dirty="0" smtClean="0"/>
              <a:t>Heather Krugman – Scripps College of Communications</a:t>
            </a:r>
          </a:p>
          <a:p>
            <a:r>
              <a:rPr lang="en-US" dirty="0" smtClean="0"/>
              <a:t>Brenda Noftz – Heritage College of Osteopathic Medicine</a:t>
            </a:r>
          </a:p>
          <a:p>
            <a:r>
              <a:rPr lang="en-US" dirty="0" smtClean="0"/>
              <a:t>Bridget Driggs – </a:t>
            </a:r>
            <a:r>
              <a:rPr lang="en-US" dirty="0" smtClean="0"/>
              <a:t>Human Resources </a:t>
            </a:r>
            <a:r>
              <a:rPr lang="en-US" dirty="0" smtClean="0"/>
              <a:t>Payroll</a:t>
            </a:r>
          </a:p>
        </p:txBody>
      </p:sp>
    </p:spTree>
    <p:extLst>
      <p:ext uri="{BB962C8B-B14F-4D97-AF65-F5344CB8AC3E}">
        <p14:creationId xmlns:p14="http://schemas.microsoft.com/office/powerpoint/2010/main" val="1880079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 Partner Group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24696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Review and revise Pay Administration Guidelines</a:t>
            </a:r>
          </a:p>
          <a:p>
            <a:r>
              <a:rPr lang="en-US" sz="2400" dirty="0" smtClean="0"/>
              <a:t>Review and refine Reappointment process</a:t>
            </a:r>
          </a:p>
          <a:p>
            <a:r>
              <a:rPr lang="en-US" sz="2400" dirty="0" smtClean="0"/>
              <a:t>Review and create compensation content for new HR website</a:t>
            </a:r>
          </a:p>
          <a:p>
            <a:r>
              <a:rPr lang="en-US" sz="2400" dirty="0" smtClean="0"/>
              <a:t>Review and update job description template &amp; supporting documentation</a:t>
            </a:r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907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8878"/>
            <a:ext cx="7886700" cy="2852737"/>
          </a:xfrm>
        </p:spPr>
        <p:txBody>
          <a:bodyPr/>
          <a:lstStyle/>
          <a:p>
            <a:pPr algn="r"/>
            <a:r>
              <a:rPr lang="en-US" dirty="0" smtClean="0"/>
              <a:t>Post Awards and Grants Partner Group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40984" y="3440672"/>
            <a:ext cx="682169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Luanne Bowman, Russ College of Engineering and Technology</a:t>
            </a:r>
          </a:p>
          <a:p>
            <a:pPr algn="r"/>
            <a:r>
              <a:rPr lang="en-US" dirty="0" smtClean="0"/>
              <a:t>Cindy Perry, Grants Accounting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78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compensation@ohio.edu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90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02" y="2931557"/>
            <a:ext cx="8163098" cy="857251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Travel Provider Update</a:t>
            </a:r>
            <a:br>
              <a:rPr lang="en-US" sz="3300" dirty="0"/>
            </a:br>
            <a:r>
              <a:rPr lang="en-US" sz="3300" dirty="0"/>
              <a:t>Business Forum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284411" y="4928408"/>
            <a:ext cx="4575175" cy="517467"/>
          </a:xfrm>
        </p:spPr>
        <p:txBody>
          <a:bodyPr>
            <a:normAutofit/>
          </a:bodyPr>
          <a:lstStyle/>
          <a:p>
            <a:r>
              <a:rPr lang="en-US" dirty="0" smtClean="0"/>
              <a:t>October 9,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95204" y="2353542"/>
            <a:ext cx="8566547" cy="3334831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RFP Timeline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Training/Change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Travel Work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Travel Manager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Other Considerations Going Forward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5204" y="1885951"/>
            <a:ext cx="4520861" cy="467591"/>
          </a:xfrm>
        </p:spPr>
        <p:txBody>
          <a:bodyPr>
            <a:noAutofit/>
          </a:bodyPr>
          <a:lstStyle/>
          <a:p>
            <a:r>
              <a:rPr lang="en-US" sz="2400" dirty="0"/>
              <a:t>Agenda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7339" y="1102661"/>
            <a:ext cx="8566150" cy="696006"/>
          </a:xfrm>
        </p:spPr>
        <p:txBody>
          <a:bodyPr/>
          <a:lstStyle/>
          <a:p>
            <a:r>
              <a:rPr lang="en-US" dirty="0" smtClean="0"/>
              <a:t>Travel Provider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86942" y="1873481"/>
            <a:ext cx="8566547" cy="3116622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May 2018 – RFP Release</a:t>
            </a:r>
          </a:p>
          <a:p>
            <a:r>
              <a:rPr lang="en-US" sz="2400" dirty="0"/>
              <a:t>June 2018 – Presentations</a:t>
            </a:r>
          </a:p>
          <a:p>
            <a:r>
              <a:rPr lang="en-US" sz="2400" dirty="0"/>
              <a:t>August - September 2018 – Negotiations</a:t>
            </a:r>
          </a:p>
          <a:p>
            <a:pPr lvl="1"/>
            <a:r>
              <a:rPr lang="en-US" sz="2000" dirty="0"/>
              <a:t>Expect Contract by end of September</a:t>
            </a:r>
          </a:p>
          <a:p>
            <a:r>
              <a:rPr lang="en-US" sz="2400" dirty="0"/>
              <a:t>October 2018 - Announcement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7339" y="1102661"/>
            <a:ext cx="8566150" cy="627426"/>
          </a:xfrm>
        </p:spPr>
        <p:txBody>
          <a:bodyPr/>
          <a:lstStyle/>
          <a:p>
            <a:r>
              <a:rPr lang="en-US" dirty="0" smtClean="0"/>
              <a:t>RFP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New Travel Provider is….</a:t>
            </a:r>
            <a:endParaRPr lang="en-US" dirty="0"/>
          </a:p>
        </p:txBody>
      </p:sp>
      <p:pic>
        <p:nvPicPr>
          <p:cNvPr id="1026" name="Picture 2" descr="Christopherson Business Trav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81" y="2166017"/>
            <a:ext cx="8566547" cy="187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2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339" y="1102661"/>
            <a:ext cx="8566150" cy="623270"/>
          </a:xfrm>
        </p:spPr>
        <p:txBody>
          <a:bodyPr/>
          <a:lstStyle/>
          <a:p>
            <a:r>
              <a:rPr lang="en-US" dirty="0" smtClean="0"/>
              <a:t>Travel Provider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6942" y="1725931"/>
            <a:ext cx="8566547" cy="3699156"/>
          </a:xfrm>
        </p:spPr>
        <p:txBody>
          <a:bodyPr>
            <a:normAutofit/>
          </a:bodyPr>
          <a:lstStyle/>
          <a:p>
            <a:r>
              <a:rPr lang="en-US" sz="2100" dirty="0"/>
              <a:t>Higher Education experience</a:t>
            </a:r>
          </a:p>
          <a:p>
            <a:pPr lvl="1"/>
            <a:r>
              <a:rPr lang="en-US" sz="2100" dirty="0"/>
              <a:t>Alabama, </a:t>
            </a:r>
            <a:r>
              <a:rPr lang="en-US" sz="2100" dirty="0" smtClean="0"/>
              <a:t>Virginia</a:t>
            </a:r>
            <a:r>
              <a:rPr lang="en-US" sz="2100" dirty="0"/>
              <a:t>, Utah, Colorado Boulder, Colgate</a:t>
            </a:r>
          </a:p>
          <a:p>
            <a:pPr lvl="1"/>
            <a:r>
              <a:rPr lang="en-US" sz="2100" dirty="0"/>
              <a:t>Group travel experts – including international</a:t>
            </a:r>
          </a:p>
          <a:p>
            <a:pPr lvl="1"/>
            <a:r>
              <a:rPr lang="en-US" sz="2100" dirty="0"/>
              <a:t>24 Hour Service</a:t>
            </a:r>
          </a:p>
          <a:p>
            <a:r>
              <a:rPr lang="en-US" sz="2100" dirty="0"/>
              <a:t>Simplified </a:t>
            </a:r>
            <a:r>
              <a:rPr lang="en-US" sz="2100" dirty="0" smtClean="0"/>
              <a:t>and </a:t>
            </a:r>
            <a:r>
              <a:rPr lang="en-US" sz="2100" dirty="0"/>
              <a:t>reduced pricing structure</a:t>
            </a:r>
          </a:p>
          <a:p>
            <a:r>
              <a:rPr lang="en-US" sz="2100" dirty="0"/>
              <a:t>Dedicated Travel Advisors to OHIO account</a:t>
            </a:r>
          </a:p>
          <a:p>
            <a:pPr lvl="2"/>
            <a:r>
              <a:rPr lang="en-US" sz="2100" dirty="0"/>
              <a:t>Experts in Fly America, grant travel, &amp; NCAA</a:t>
            </a:r>
          </a:p>
          <a:p>
            <a:pPr lvl="2"/>
            <a:r>
              <a:rPr lang="en-US" sz="2100" dirty="0"/>
              <a:t>Specialists in group, student, &amp; team travel</a:t>
            </a:r>
          </a:p>
          <a:p>
            <a:r>
              <a:rPr lang="en-US" sz="2100" dirty="0"/>
              <a:t>Exploring payment options with new vendor</a:t>
            </a:r>
          </a:p>
          <a:p>
            <a:endParaRPr lang="en-US" sz="27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61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86942" y="1873481"/>
            <a:ext cx="8566547" cy="3116622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March 2019 – Expected Go Live</a:t>
            </a:r>
          </a:p>
          <a:p>
            <a:pPr lvl="1"/>
            <a:r>
              <a:rPr lang="en-US" sz="2000" dirty="0"/>
              <a:t>Concur Interface Changes</a:t>
            </a:r>
          </a:p>
          <a:p>
            <a:pPr lvl="2"/>
            <a:r>
              <a:rPr lang="en-US" sz="1600" dirty="0"/>
              <a:t>Upgrade to Concur User Interface</a:t>
            </a:r>
          </a:p>
          <a:p>
            <a:pPr lvl="2"/>
            <a:r>
              <a:rPr lang="en-US" sz="1600" dirty="0"/>
              <a:t>Travel Provider Changes</a:t>
            </a:r>
          </a:p>
          <a:p>
            <a:pPr lvl="1"/>
            <a:r>
              <a:rPr lang="en-US" sz="2000" dirty="0"/>
              <a:t>Policy Updates</a:t>
            </a:r>
          </a:p>
          <a:p>
            <a:pPr lvl="2"/>
            <a:r>
              <a:rPr lang="en-US" sz="1600" dirty="0"/>
              <a:t>Travel </a:t>
            </a:r>
          </a:p>
          <a:p>
            <a:pPr lvl="2"/>
            <a:r>
              <a:rPr lang="en-US" sz="1600" dirty="0"/>
              <a:t>Purchasing Card</a:t>
            </a:r>
          </a:p>
          <a:p>
            <a:pPr lvl="1"/>
            <a:r>
              <a:rPr lang="en-US" sz="2000" dirty="0"/>
              <a:t>Training/Communication &amp; Change Management</a:t>
            </a:r>
          </a:p>
          <a:p>
            <a:pPr lvl="2"/>
            <a:r>
              <a:rPr lang="en-US" sz="1600" dirty="0"/>
              <a:t>Communication – Ongoing throughout project</a:t>
            </a:r>
          </a:p>
          <a:p>
            <a:pPr lvl="2"/>
            <a:r>
              <a:rPr lang="en-US" sz="1600" dirty="0"/>
              <a:t>Training expected February 2019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7339" y="1102661"/>
            <a:ext cx="8566150" cy="627426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86942" y="1873481"/>
            <a:ext cx="8566547" cy="3116622"/>
          </a:xfrm>
          <a:prstGeom prst="rect">
            <a:avLst/>
          </a:prstGeom>
        </p:spPr>
        <p:txBody>
          <a:bodyPr/>
          <a:lstStyle/>
          <a:p>
            <a:r>
              <a:rPr lang="en-US" sz="2100" dirty="0"/>
              <a:t>Concur</a:t>
            </a:r>
          </a:p>
          <a:p>
            <a:pPr lvl="1"/>
            <a:r>
              <a:rPr lang="en-US" sz="2100" dirty="0"/>
              <a:t>User/Approver</a:t>
            </a:r>
          </a:p>
          <a:p>
            <a:r>
              <a:rPr lang="en-US" sz="2100" dirty="0"/>
              <a:t>Travel</a:t>
            </a:r>
          </a:p>
          <a:p>
            <a:pPr lvl="1"/>
            <a:r>
              <a:rPr lang="en-US" sz="2100" dirty="0"/>
              <a:t>Policy</a:t>
            </a:r>
          </a:p>
          <a:p>
            <a:pPr lvl="1"/>
            <a:r>
              <a:rPr lang="en-US" sz="2100" dirty="0"/>
              <a:t>How to Book Travel</a:t>
            </a:r>
          </a:p>
          <a:p>
            <a:r>
              <a:rPr lang="en-US" sz="2100" dirty="0" err="1" smtClean="0"/>
              <a:t>PCard</a:t>
            </a:r>
            <a:endParaRPr lang="en-US" sz="2100" dirty="0"/>
          </a:p>
          <a:p>
            <a:pPr lvl="1"/>
            <a:r>
              <a:rPr lang="en-US" sz="2100" dirty="0"/>
              <a:t>Policy</a:t>
            </a:r>
          </a:p>
          <a:p>
            <a:pPr lvl="1"/>
            <a:r>
              <a:rPr lang="en-US" sz="2100" dirty="0"/>
              <a:t>Cardholder Training</a:t>
            </a:r>
          </a:p>
          <a:p>
            <a:pPr lvl="1"/>
            <a:r>
              <a:rPr lang="en-US" sz="2100" dirty="0"/>
              <a:t>How </a:t>
            </a:r>
            <a:r>
              <a:rPr lang="en-US" sz="2100" dirty="0" err="1" smtClean="0"/>
              <a:t>PC</a:t>
            </a:r>
            <a:r>
              <a:rPr lang="en-US" sz="2100" dirty="0" err="1" smtClean="0"/>
              <a:t>ard</a:t>
            </a:r>
            <a:r>
              <a:rPr lang="en-US" sz="2100" dirty="0" smtClean="0"/>
              <a:t> </a:t>
            </a:r>
            <a:r>
              <a:rPr lang="en-US" sz="2100" dirty="0"/>
              <a:t>will interface with travel</a:t>
            </a:r>
          </a:p>
          <a:p>
            <a:pPr lvl="1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7339" y="1102661"/>
            <a:ext cx="8566150" cy="627426"/>
          </a:xfrm>
        </p:spPr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86942" y="1873481"/>
            <a:ext cx="8566547" cy="3116622"/>
          </a:xfrm>
          <a:prstGeom prst="rect">
            <a:avLst/>
          </a:prstGeom>
        </p:spPr>
        <p:txBody>
          <a:bodyPr/>
          <a:lstStyle/>
          <a:p>
            <a:r>
              <a:rPr lang="en-US" sz="3001" dirty="0"/>
              <a:t>Travel Manager </a:t>
            </a:r>
          </a:p>
          <a:p>
            <a:pPr lvl="1"/>
            <a:r>
              <a:rPr lang="en-US" sz="2200" dirty="0"/>
              <a:t>Contract with provider – needs to be negotiated</a:t>
            </a:r>
          </a:p>
          <a:p>
            <a:pPr lvl="1"/>
            <a:r>
              <a:rPr lang="en-US" sz="2200" dirty="0"/>
              <a:t>RC Strategy endorsed this option for one year trial (with possible extensions)</a:t>
            </a:r>
          </a:p>
          <a:p>
            <a:pPr lvl="1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7339" y="1102661"/>
            <a:ext cx="8566150" cy="627426"/>
          </a:xfrm>
        </p:spPr>
        <p:txBody>
          <a:bodyPr/>
          <a:lstStyle/>
          <a:p>
            <a:r>
              <a:rPr lang="en-US" dirty="0" smtClean="0"/>
              <a:t>Travel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86942" y="1873481"/>
            <a:ext cx="8566547" cy="3116622"/>
          </a:xfrm>
          <a:prstGeom prst="rect">
            <a:avLst/>
          </a:prstGeom>
        </p:spPr>
        <p:txBody>
          <a:bodyPr/>
          <a:lstStyle/>
          <a:p>
            <a:r>
              <a:rPr lang="en-US" sz="3001" dirty="0"/>
              <a:t>Impact to </a:t>
            </a:r>
            <a:r>
              <a:rPr lang="en-US" sz="3001" dirty="0" err="1" smtClean="0"/>
              <a:t>PCard</a:t>
            </a:r>
            <a:r>
              <a:rPr lang="en-US" sz="3001" dirty="0" smtClean="0"/>
              <a:t> </a:t>
            </a:r>
            <a:r>
              <a:rPr lang="en-US" sz="3001" dirty="0"/>
              <a:t>Program</a:t>
            </a:r>
          </a:p>
          <a:p>
            <a:r>
              <a:rPr lang="en-US" sz="3001" dirty="0"/>
              <a:t>New Payment Options for Travel </a:t>
            </a:r>
          </a:p>
          <a:p>
            <a:pPr marL="0" indent="0">
              <a:buNone/>
            </a:pPr>
            <a:endParaRPr lang="en-US" sz="2200" dirty="0"/>
          </a:p>
          <a:p>
            <a:pPr lvl="1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7339" y="1102661"/>
            <a:ext cx="8566150" cy="627426"/>
          </a:xfrm>
        </p:spPr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6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10" y="322800"/>
            <a:ext cx="78867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7833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Partner Group Charge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Representation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Goals</a:t>
            </a:r>
            <a:endParaRPr lang="en-US" sz="2200" dirty="0" smtClean="0"/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Roles &amp; Responsibilities matrix – policies and </a:t>
            </a:r>
            <a:r>
              <a:rPr lang="en-US" sz="2200" dirty="0"/>
              <a:t>procedures </a:t>
            </a:r>
            <a:r>
              <a:rPr lang="en-US" sz="2200" dirty="0" smtClean="0"/>
              <a:t>review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Grants </a:t>
            </a:r>
            <a:r>
              <a:rPr lang="en-US" sz="2200" dirty="0"/>
              <a:t>Management </a:t>
            </a:r>
            <a:r>
              <a:rPr lang="en-US" sz="2200" dirty="0" smtClean="0"/>
              <a:t>Training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Institutional </a:t>
            </a:r>
            <a:r>
              <a:rPr lang="en-US" sz="2200" dirty="0"/>
              <a:t>Base Salary – define and how impacts campus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Vacation &amp; Sick leave </a:t>
            </a:r>
          </a:p>
          <a:p>
            <a:pPr lvl="1">
              <a:lnSpc>
                <a:spcPct val="120000"/>
              </a:lnSpc>
            </a:pPr>
            <a:endParaRPr lang="en-US" sz="2200" dirty="0" smtClean="0"/>
          </a:p>
          <a:p>
            <a:pPr lvl="1">
              <a:lnSpc>
                <a:spcPct val="120000"/>
              </a:lnSpc>
            </a:pPr>
            <a:endParaRPr lang="en-US" sz="2200" dirty="0"/>
          </a:p>
          <a:p>
            <a:pPr marL="457200" lvl="1" indent="0">
              <a:lnSpc>
                <a:spcPct val="120000"/>
              </a:lnSpc>
              <a:buNone/>
            </a:pPr>
            <a:endParaRPr lang="en-US" dirty="0"/>
          </a:p>
          <a:p>
            <a:pPr marL="457200" lvl="1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86942" y="1873481"/>
            <a:ext cx="8566547" cy="3116622"/>
          </a:xfrm>
          <a:prstGeom prst="rect">
            <a:avLst/>
          </a:prstGeom>
        </p:spPr>
        <p:txBody>
          <a:bodyPr/>
          <a:lstStyle/>
          <a:p>
            <a:pPr marL="457189" lvl="1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7339" y="1102661"/>
            <a:ext cx="8566150" cy="627426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3" name="Picture 2" descr="Andrew Fountain - Truth and the Bible | Newlife Church Toront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63" y="2090738"/>
            <a:ext cx="35718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70768"/>
            <a:ext cx="7886700" cy="1184503"/>
          </a:xfrm>
        </p:spPr>
        <p:txBody>
          <a:bodyPr/>
          <a:lstStyle/>
          <a:p>
            <a:r>
              <a:rPr lang="en-US" dirty="0" smtClean="0"/>
              <a:t>Contract &amp; Insurance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126671"/>
            <a:ext cx="8590656" cy="51005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Updated matrix posted late in August</a:t>
            </a:r>
          </a:p>
          <a:p>
            <a:r>
              <a:rPr lang="en-US" dirty="0" smtClean="0"/>
              <a:t>Reviewed by Purchasing, Risk Management, and Legal Affairs</a:t>
            </a:r>
          </a:p>
          <a:p>
            <a:r>
              <a:rPr lang="en-US" dirty="0" smtClean="0"/>
              <a:t>Key Changes: </a:t>
            </a:r>
          </a:p>
          <a:p>
            <a:pPr lvl="1"/>
            <a:r>
              <a:rPr lang="en-US" dirty="0" smtClean="0"/>
              <a:t>New insurance guidelines aligned with IUC-RMIC guidelines – Stayed with 3 levels, Appendix A</a:t>
            </a:r>
          </a:p>
          <a:p>
            <a:pPr lvl="1"/>
            <a:r>
              <a:rPr lang="en-US" dirty="0" smtClean="0"/>
              <a:t>Consolidated some service types, added additional </a:t>
            </a:r>
          </a:p>
          <a:p>
            <a:pPr lvl="1"/>
            <a:r>
              <a:rPr lang="en-US" dirty="0" smtClean="0"/>
              <a:t>Re-evaluated risk levels</a:t>
            </a:r>
          </a:p>
          <a:p>
            <a:pPr lvl="2"/>
            <a:r>
              <a:rPr lang="en-US" dirty="0" smtClean="0"/>
              <a:t>Catering</a:t>
            </a:r>
          </a:p>
          <a:p>
            <a:pPr lvl="3"/>
            <a:r>
              <a:rPr lang="en-US" dirty="0"/>
              <a:t>N</a:t>
            </a:r>
            <a:r>
              <a:rPr lang="en-US" dirty="0" smtClean="0"/>
              <a:t>o longer different for Athens County</a:t>
            </a:r>
          </a:p>
          <a:p>
            <a:pPr lvl="3"/>
            <a:r>
              <a:rPr lang="en-US" dirty="0" smtClean="0"/>
              <a:t>All caterers must show insurance and food license</a:t>
            </a:r>
          </a:p>
          <a:p>
            <a:pPr lvl="2"/>
            <a:r>
              <a:rPr lang="en-US" dirty="0" smtClean="0"/>
              <a:t>Charter buses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ignificant increase in insurance</a:t>
            </a:r>
          </a:p>
          <a:p>
            <a:pPr lvl="3"/>
            <a:r>
              <a:rPr lang="en-US" dirty="0"/>
              <a:t>O</a:t>
            </a:r>
            <a:r>
              <a:rPr lang="en-US" dirty="0" smtClean="0"/>
              <a:t>nly use approved companies</a:t>
            </a:r>
          </a:p>
          <a:p>
            <a:pPr lvl="3"/>
            <a:r>
              <a:rPr lang="en-US" dirty="0"/>
              <a:t>B</a:t>
            </a:r>
            <a:r>
              <a:rPr lang="en-US" dirty="0" smtClean="0"/>
              <a:t>ook through Transportation &amp; Parking Services</a:t>
            </a:r>
          </a:p>
          <a:p>
            <a:pPr lvl="2"/>
            <a:r>
              <a:rPr lang="en-US" dirty="0" smtClean="0"/>
              <a:t>Inflatables – rented inflatables not permitted on Short Form as entertainment.  </a:t>
            </a:r>
          </a:p>
          <a:p>
            <a:pPr lvl="1"/>
            <a:r>
              <a:rPr lang="en-US" dirty="0" smtClean="0"/>
              <a:t>Risk Management will evaluate case by case if supplier cannot meet insurance requirement</a:t>
            </a:r>
          </a:p>
          <a:p>
            <a:pPr lvl="1"/>
            <a:endParaRPr lang="en-US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835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RFP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it?</a:t>
            </a:r>
          </a:p>
          <a:p>
            <a:r>
              <a:rPr lang="en-US" dirty="0" smtClean="0"/>
              <a:t>Long-range look at bidding opportunities</a:t>
            </a:r>
          </a:p>
          <a:p>
            <a:pPr lvl="1"/>
            <a:r>
              <a:rPr lang="en-US" dirty="0"/>
              <a:t>Includes renewals of existing expense categories</a:t>
            </a:r>
          </a:p>
          <a:p>
            <a:pPr lvl="1"/>
            <a:r>
              <a:rPr lang="en-US" dirty="0"/>
              <a:t>New categories to </a:t>
            </a:r>
            <a:r>
              <a:rPr lang="en-US" dirty="0" smtClean="0"/>
              <a:t>bid</a:t>
            </a:r>
          </a:p>
          <a:p>
            <a:r>
              <a:rPr lang="en-US" dirty="0" smtClean="0"/>
              <a:t>List of expense categories that have already been bid and required preferred suppliers named</a:t>
            </a:r>
          </a:p>
          <a:p>
            <a:r>
              <a:rPr lang="en-US" dirty="0" smtClean="0"/>
              <a:t>Preferred supplier suggestions </a:t>
            </a:r>
            <a:r>
              <a:rPr lang="en-US" smtClean="0"/>
              <a:t>are incorporated</a:t>
            </a:r>
            <a:endParaRPr lang="en-US" dirty="0" smtClean="0"/>
          </a:p>
          <a:p>
            <a:r>
              <a:rPr lang="en-US" dirty="0" smtClean="0"/>
              <a:t>Should be posted to Finance website this week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Bobcat</a:t>
            </a:r>
            <a:r>
              <a:rPr lang="en-US" i="1" dirty="0" err="1" smtClean="0"/>
              <a:t>buy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499054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Bobcat</a:t>
            </a:r>
            <a:r>
              <a:rPr lang="en-US" i="1" dirty="0" smtClean="0"/>
              <a:t>BUY</a:t>
            </a:r>
            <a:r>
              <a:rPr lang="en-US" dirty="0" smtClean="0"/>
              <a:t> (BCB) Fundamentals</a:t>
            </a:r>
          </a:p>
          <a:p>
            <a:pPr lvl="1"/>
            <a:r>
              <a:rPr lang="en-US" dirty="0" smtClean="0"/>
              <a:t>New to BCB</a:t>
            </a:r>
          </a:p>
          <a:p>
            <a:pPr lvl="1"/>
            <a:r>
              <a:rPr lang="en-US" dirty="0" smtClean="0"/>
              <a:t>eLearning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vailable in next couple weeks</a:t>
            </a:r>
          </a:p>
          <a:p>
            <a:endParaRPr lang="en-US" dirty="0"/>
          </a:p>
          <a:p>
            <a:r>
              <a:rPr lang="en-US" dirty="0" smtClean="0"/>
              <a:t>BCB Advanced</a:t>
            </a:r>
          </a:p>
          <a:p>
            <a:pPr lvl="1"/>
            <a:r>
              <a:rPr lang="en-US" dirty="0" smtClean="0"/>
              <a:t>Instructor-led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vailable in early November</a:t>
            </a:r>
          </a:p>
          <a:p>
            <a:endParaRPr lang="en-US" dirty="0"/>
          </a:p>
          <a:p>
            <a:r>
              <a:rPr lang="en-US" dirty="0"/>
              <a:t>A&amp;E Putting the Pieces </a:t>
            </a:r>
            <a:r>
              <a:rPr lang="en-US" dirty="0" smtClean="0"/>
              <a:t>Together in development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Buying and Contracting – TBD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Third annual Supplier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1825625"/>
            <a:ext cx="79275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sz="3000" b="1" dirty="0"/>
              <a:t>Baker Center </a:t>
            </a:r>
            <a:r>
              <a:rPr lang="en-US" sz="3000" b="1" dirty="0" smtClean="0"/>
              <a:t>Ballroom</a:t>
            </a:r>
            <a:endParaRPr lang="en-US" sz="3000" b="1" dirty="0"/>
          </a:p>
          <a:p>
            <a:pPr marL="457200" lvl="1" indent="0" algn="ctr">
              <a:buNone/>
            </a:pPr>
            <a:r>
              <a:rPr lang="en-US" sz="3000" b="1" dirty="0"/>
              <a:t>Wednesday October 10, 2018</a:t>
            </a:r>
          </a:p>
          <a:p>
            <a:pPr marL="457200" lvl="1" indent="0" algn="ctr">
              <a:buNone/>
            </a:pPr>
            <a:r>
              <a:rPr lang="en-US" sz="3000" b="1" dirty="0"/>
              <a:t>10 </a:t>
            </a:r>
            <a:r>
              <a:rPr lang="en-US" sz="3000" b="1" dirty="0" smtClean="0"/>
              <a:t>a.m. </a:t>
            </a:r>
            <a:r>
              <a:rPr lang="en-US" sz="3000" b="1" dirty="0"/>
              <a:t>– 1 </a:t>
            </a:r>
            <a:r>
              <a:rPr lang="en-US" sz="3000" b="1" dirty="0" smtClean="0"/>
              <a:t>p.m.</a:t>
            </a:r>
            <a:endParaRPr lang="en-US" sz="3000" b="1" dirty="0"/>
          </a:p>
          <a:p>
            <a:pPr marL="0" indent="0">
              <a:buNone/>
            </a:pPr>
            <a:r>
              <a:rPr lang="en-US" dirty="0" smtClean="0"/>
              <a:t>Join us!</a:t>
            </a:r>
            <a:endParaRPr lang="en-US" dirty="0"/>
          </a:p>
          <a:p>
            <a:pPr lvl="1"/>
            <a:r>
              <a:rPr lang="en-US" dirty="0" smtClean="0"/>
              <a:t>50s theme</a:t>
            </a:r>
          </a:p>
          <a:p>
            <a:pPr lvl="1"/>
            <a:r>
              <a:rPr lang="en-US" dirty="0" smtClean="0"/>
              <a:t>Over 60 internal and external suppliers</a:t>
            </a:r>
          </a:p>
          <a:p>
            <a:pPr lvl="1"/>
            <a:r>
              <a:rPr lang="en-US" dirty="0" smtClean="0"/>
              <a:t>First 500 get goodie bags</a:t>
            </a:r>
          </a:p>
          <a:p>
            <a:pPr lvl="1"/>
            <a:r>
              <a:rPr lang="en-US" dirty="0" smtClean="0"/>
              <a:t>Door prize raffle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7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Business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December 13, 2018</a:t>
            </a:r>
          </a:p>
          <a:p>
            <a:pPr marL="0" indent="0">
              <a:buNone/>
            </a:pPr>
            <a:r>
              <a:rPr lang="en-US" dirty="0" smtClean="0"/>
              <a:t>9 – 11 a.m.</a:t>
            </a:r>
          </a:p>
          <a:p>
            <a:pPr marL="0" indent="0">
              <a:buNone/>
            </a:pPr>
            <a:r>
              <a:rPr lang="en-US" dirty="0" smtClean="0"/>
              <a:t>Baker University Center, Room 240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1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Post </a:t>
            </a:r>
            <a:r>
              <a:rPr lang="en-US" sz="3600" dirty="0"/>
              <a:t>Awards and Grants </a:t>
            </a:r>
            <a:r>
              <a:rPr lang="en-US" sz="3600" dirty="0" smtClean="0"/>
              <a:t>Partner </a:t>
            </a:r>
            <a:r>
              <a:rPr lang="en-US" sz="3600" dirty="0"/>
              <a:t>Group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88761"/>
            <a:ext cx="7886700" cy="3863196"/>
          </a:xfrm>
        </p:spPr>
        <p:txBody>
          <a:bodyPr>
            <a:normAutofit/>
          </a:bodyPr>
          <a:lstStyle/>
          <a:p>
            <a:r>
              <a:rPr lang="en-US" sz="3200" dirty="0"/>
              <a:t>The Post Awards &amp; Grants Partner Group is charged with developing solutions to issues that impact the application, implementation and accounting for external awards.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0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378"/>
            <a:ext cx="7886700" cy="46235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Co-chairs</a:t>
            </a:r>
          </a:p>
          <a:p>
            <a:pPr lvl="1"/>
            <a:r>
              <a:rPr lang="en-US" dirty="0" smtClean="0"/>
              <a:t>Luanne Bowman, Russ College of Engineering and Technology</a:t>
            </a:r>
          </a:p>
          <a:p>
            <a:pPr lvl="1"/>
            <a:r>
              <a:rPr lang="en-US" dirty="0" smtClean="0"/>
              <a:t>Cindy Perry, Grants Accounting</a:t>
            </a:r>
          </a:p>
          <a:p>
            <a:r>
              <a:rPr lang="en-US" dirty="0" smtClean="0"/>
              <a:t>Membership</a:t>
            </a:r>
          </a:p>
          <a:p>
            <a:pPr lvl="1"/>
            <a:r>
              <a:rPr lang="en-US" sz="2200" dirty="0" smtClean="0"/>
              <a:t>Wendy Kaaz, College of Arts and Sciences</a:t>
            </a:r>
          </a:p>
          <a:p>
            <a:pPr lvl="1"/>
            <a:r>
              <a:rPr lang="en-US" sz="2200" dirty="0" smtClean="0"/>
              <a:t>Beth </a:t>
            </a:r>
            <a:r>
              <a:rPr lang="en-US" sz="2200" dirty="0" err="1" smtClean="0"/>
              <a:t>Tragert</a:t>
            </a:r>
            <a:r>
              <a:rPr lang="en-US" sz="2200" dirty="0" smtClean="0"/>
              <a:t>, College of Health Sciences and Professions</a:t>
            </a:r>
          </a:p>
          <a:p>
            <a:pPr lvl="1"/>
            <a:r>
              <a:rPr lang="en-US" sz="2200" dirty="0" smtClean="0"/>
              <a:t>Greg Jolley, Heritage </a:t>
            </a:r>
            <a:r>
              <a:rPr lang="en-US" sz="2200" dirty="0"/>
              <a:t>College of Osteopathic </a:t>
            </a:r>
            <a:r>
              <a:rPr lang="en-US" sz="2200" dirty="0" smtClean="0"/>
              <a:t>Medicine</a:t>
            </a:r>
          </a:p>
          <a:p>
            <a:pPr lvl="1"/>
            <a:r>
              <a:rPr lang="en-US" sz="2200" dirty="0" err="1" smtClean="0"/>
              <a:t>Missey</a:t>
            </a:r>
            <a:r>
              <a:rPr lang="en-US" sz="2200" dirty="0" smtClean="0"/>
              <a:t> Standley, Heritage College of Osteopathic Medicine</a:t>
            </a:r>
          </a:p>
          <a:p>
            <a:pPr lvl="1"/>
            <a:r>
              <a:rPr lang="en-US" sz="2200" dirty="0" smtClean="0"/>
              <a:t>Chip Rice, Patton College of Education</a:t>
            </a:r>
          </a:p>
          <a:p>
            <a:pPr lvl="1"/>
            <a:r>
              <a:rPr lang="en-US" sz="2200" dirty="0" smtClean="0"/>
              <a:t>Shannon Bruce, Russ College of Engineering and Technology</a:t>
            </a:r>
          </a:p>
          <a:p>
            <a:pPr lvl="1"/>
            <a:r>
              <a:rPr lang="en-US" sz="2200" dirty="0" smtClean="0"/>
              <a:t>Mike Finney, Voinovich School</a:t>
            </a:r>
          </a:p>
          <a:p>
            <a:pPr lvl="1"/>
            <a:r>
              <a:rPr lang="en-US" sz="2200" dirty="0" smtClean="0"/>
              <a:t>Mo Valentine, Office of Research and Sponsored Programs</a:t>
            </a:r>
          </a:p>
          <a:p>
            <a:pPr lvl="1"/>
            <a:r>
              <a:rPr lang="en-US" sz="2200" dirty="0" smtClean="0"/>
              <a:t>Keith </a:t>
            </a:r>
            <a:r>
              <a:rPr lang="en-US" sz="2200" dirty="0" err="1" smtClean="0"/>
              <a:t>Leffler</a:t>
            </a:r>
            <a:r>
              <a:rPr lang="en-US" sz="2200" dirty="0" smtClean="0"/>
              <a:t>, Vice President for Research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8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Award and Grants Partner Group Goals for FY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24696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Current identified issues that have or will impact sponsored research</a:t>
            </a:r>
          </a:p>
          <a:p>
            <a:pPr lvl="1"/>
            <a:r>
              <a:rPr lang="en-US" dirty="0" smtClean="0"/>
              <a:t>Roles &amp; Responsibilities Matrix – polices &amp; procedures</a:t>
            </a:r>
          </a:p>
          <a:p>
            <a:pPr lvl="1"/>
            <a:r>
              <a:rPr lang="en-US" dirty="0" smtClean="0"/>
              <a:t>Grants Management training </a:t>
            </a:r>
          </a:p>
          <a:p>
            <a:pPr lvl="1"/>
            <a:r>
              <a:rPr lang="en-US" dirty="0" smtClean="0"/>
              <a:t>Institutional Base Salary</a:t>
            </a:r>
          </a:p>
          <a:p>
            <a:pPr lvl="1"/>
            <a:r>
              <a:rPr lang="en-US" dirty="0" smtClean="0"/>
              <a:t>Vacation/Sick Leave accrual</a:t>
            </a:r>
          </a:p>
          <a:p>
            <a:r>
              <a:rPr lang="en-US" dirty="0" smtClean="0"/>
              <a:t>Current topics for discussion</a:t>
            </a:r>
          </a:p>
          <a:p>
            <a:pPr lvl="1"/>
            <a:r>
              <a:rPr lang="en-US" dirty="0" smtClean="0"/>
              <a:t>Micro-purchase threshold implementation July 1, 2018</a:t>
            </a:r>
          </a:p>
          <a:p>
            <a:pPr lvl="1"/>
            <a:r>
              <a:rPr lang="en-US" dirty="0" smtClean="0"/>
              <a:t>OBI reporting for overspent and closed PTAs</a:t>
            </a:r>
          </a:p>
        </p:txBody>
      </p:sp>
    </p:spTree>
    <p:extLst>
      <p:ext uri="{BB962C8B-B14F-4D97-AF65-F5344CB8AC3E}">
        <p14:creationId xmlns:p14="http://schemas.microsoft.com/office/powerpoint/2010/main" val="3620156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684011"/>
          </a:xfrm>
        </p:spPr>
        <p:txBody>
          <a:bodyPr/>
          <a:lstStyle/>
          <a:p>
            <a:r>
              <a:rPr lang="en-US" dirty="0" smtClean="0"/>
              <a:t>Uniform Guidance: Procurement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7649"/>
            <a:ext cx="7886700" cy="43593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Micro-purchase threshold </a:t>
            </a:r>
            <a:r>
              <a:rPr lang="en-US" dirty="0"/>
              <a:t>standards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lnSpc>
                <a:spcPct val="10000"/>
              </a:lnSpc>
              <a:buNone/>
            </a:pPr>
            <a:endParaRPr lang="en-US" dirty="0" smtClean="0"/>
          </a:p>
          <a:p>
            <a:pPr lvl="1">
              <a:lnSpc>
                <a:spcPct val="10000"/>
              </a:lnSpc>
            </a:pPr>
            <a:endParaRPr lang="en-US" dirty="0"/>
          </a:p>
          <a:p>
            <a:pPr lvl="1"/>
            <a:r>
              <a:rPr lang="en-US" dirty="0" smtClean="0"/>
              <a:t>Applies to federally funded purchases for goods and services</a:t>
            </a:r>
          </a:p>
          <a:p>
            <a:pPr lvl="1">
              <a:lnSpc>
                <a:spcPct val="10000"/>
              </a:lnSpc>
            </a:pPr>
            <a:endParaRPr lang="en-US" dirty="0" smtClean="0"/>
          </a:p>
          <a:p>
            <a:pPr lvl="1"/>
            <a:r>
              <a:rPr lang="en-US" i="1" dirty="0"/>
              <a:t>Micro-purchase</a:t>
            </a:r>
            <a:r>
              <a:rPr lang="en-US" dirty="0"/>
              <a:t> means a purchase of supplies or services using simplified acquisition procedures, </a:t>
            </a:r>
            <a:r>
              <a:rPr lang="en-US" u="sng" dirty="0">
                <a:solidFill>
                  <a:srgbClr val="FF0000"/>
                </a:solidFill>
              </a:rPr>
              <a:t>the aggregate amount </a:t>
            </a:r>
            <a:r>
              <a:rPr lang="en-US" dirty="0"/>
              <a:t>of which does not exceed the micro-purchase threshold. Micro-purchase procedures comprise a subset of a non-Federal entity's small purchase procedures. The non-Federal entity uses such procedures in order to expedite the completion of its lowest-dollar small purchase transactions and minimize the associated administrative burden and cost. The micro-purchase threshold is </a:t>
            </a:r>
            <a:r>
              <a:rPr lang="en-US" u="sng" dirty="0">
                <a:solidFill>
                  <a:srgbClr val="FF0000"/>
                </a:solidFill>
              </a:rPr>
              <a:t>set by the Federal Acquisition Regulation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at 48 CFR Subpart 2.1 (Definitions). It is $3,000 except as otherwise discussed in Subpart 2.1 of that regulation, but this threshold is periodically adjusted for inflation.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60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Guidance: Procurement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July 1, 2018</a:t>
            </a:r>
          </a:p>
          <a:p>
            <a:r>
              <a:rPr lang="en-US" dirty="0" smtClean="0"/>
              <a:t>Ohio </a:t>
            </a:r>
            <a:r>
              <a:rPr lang="en-US" dirty="0"/>
              <a:t>University follows Federal Acquisition Standards which defines micro-purchase threshold at </a:t>
            </a:r>
            <a:r>
              <a:rPr lang="en-US" dirty="0" smtClean="0"/>
              <a:t>$10,000 per </a:t>
            </a:r>
            <a:r>
              <a:rPr lang="en-US" dirty="0">
                <a:hlinkClick r:id="rId2"/>
              </a:rPr>
              <a:t>M-18-18 OMB Statutory </a:t>
            </a:r>
            <a:r>
              <a:rPr lang="en-US" dirty="0" smtClean="0">
                <a:hlinkClick r:id="rId2"/>
              </a:rPr>
              <a:t>Changes</a:t>
            </a:r>
            <a:endParaRPr lang="en-US" dirty="0" smtClean="0"/>
          </a:p>
          <a:p>
            <a:r>
              <a:rPr lang="en-US" dirty="0"/>
              <a:t>Purchases on Federal Awards</a:t>
            </a:r>
          </a:p>
          <a:p>
            <a:pPr lvl="1"/>
            <a:r>
              <a:rPr lang="en-US" sz="2500" dirty="0" smtClean="0"/>
              <a:t>Must </a:t>
            </a:r>
            <a:r>
              <a:rPr lang="en-US" sz="2500" dirty="0"/>
              <a:t>have 3 quotes attached to requisition if AGGREGATE purchase per requisition against Federal Awards is </a:t>
            </a:r>
            <a:r>
              <a:rPr lang="en-US" sz="2500" dirty="0" smtClean="0"/>
              <a:t>$10,000 up to $50,000</a:t>
            </a:r>
            <a:endParaRPr lang="en-US" sz="2500" dirty="0"/>
          </a:p>
          <a:p>
            <a:pPr lvl="2"/>
            <a:r>
              <a:rPr lang="en-US" sz="2500" dirty="0"/>
              <a:t>Federal Awards (P-T-A smart numbering in Award)</a:t>
            </a:r>
          </a:p>
          <a:p>
            <a:pPr lvl="3"/>
            <a:r>
              <a:rPr lang="en-US" sz="2500" dirty="0" smtClean="0"/>
              <a:t>11XXXXX-12XXXXX </a:t>
            </a:r>
            <a:r>
              <a:rPr lang="en-US" sz="2500" dirty="0"/>
              <a:t>or </a:t>
            </a:r>
            <a:r>
              <a:rPr lang="en-US" sz="2500" dirty="0" smtClean="0"/>
              <a:t>21XXXXX-22XXXXX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2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Guidance: Procurement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Purchases </a:t>
            </a:r>
            <a:r>
              <a:rPr lang="en-US" sz="2600" dirty="0"/>
              <a:t>from Preferred </a:t>
            </a:r>
            <a:r>
              <a:rPr lang="en-US" sz="2600" dirty="0" smtClean="0"/>
              <a:t>Suppliers </a:t>
            </a:r>
            <a:r>
              <a:rPr lang="en-US" sz="2600" dirty="0"/>
              <a:t>– Do Not Require 3 Quotes</a:t>
            </a:r>
          </a:p>
          <a:p>
            <a:pPr lvl="2"/>
            <a:r>
              <a:rPr lang="en-US" sz="2500" dirty="0"/>
              <a:t>Competitive Bidding Already Occurred</a:t>
            </a:r>
          </a:p>
          <a:p>
            <a:pPr lvl="2"/>
            <a:r>
              <a:rPr lang="en-US" sz="2500" dirty="0"/>
              <a:t>University has determined pricing is reasonable under UG </a:t>
            </a:r>
            <a:r>
              <a:rPr lang="en-US" sz="2500" dirty="0" smtClean="0"/>
              <a:t>requirements</a:t>
            </a:r>
          </a:p>
          <a:p>
            <a:pPr lvl="2"/>
            <a:r>
              <a:rPr lang="en-US" sz="2500" dirty="0"/>
              <a:t>https://www.ohio.edu/finance/purchasing/preferred-suppliers</a:t>
            </a:r>
          </a:p>
          <a:p>
            <a:r>
              <a:rPr lang="en-US" sz="2500" dirty="0" smtClean="0"/>
              <a:t>Federal Procurement Standards Quick Reference Guide</a:t>
            </a:r>
          </a:p>
          <a:p>
            <a:pPr lvl="2"/>
            <a:r>
              <a:rPr lang="en-US" sz="2600" dirty="0" smtClean="0"/>
              <a:t>https</a:t>
            </a:r>
            <a:r>
              <a:rPr lang="en-US" sz="2600" dirty="0"/>
              <a:t>://www.ohio.edu/finance/quick-reference-guides </a:t>
            </a:r>
            <a:endParaRPr lang="en-US" sz="2600" dirty="0" smtClean="0"/>
          </a:p>
          <a:p>
            <a:r>
              <a:rPr lang="en-US" sz="2500" dirty="0" smtClean="0"/>
              <a:t>Outstanding </a:t>
            </a:r>
            <a:r>
              <a:rPr lang="en-US" sz="2500" dirty="0"/>
              <a:t>Questions</a:t>
            </a:r>
          </a:p>
          <a:p>
            <a:pPr lvl="1"/>
            <a:r>
              <a:rPr lang="en-US" sz="2500" dirty="0" smtClean="0"/>
              <a:t>Purchase orders for consultant </a:t>
            </a:r>
            <a:r>
              <a:rPr lang="en-US" sz="2500" dirty="0"/>
              <a:t>agreements that are effective July 1, 2018 or </a:t>
            </a:r>
            <a:r>
              <a:rPr lang="en-US" sz="2500" dirty="0" smtClean="0"/>
              <a:t>after must meet Procurement Standards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025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KUl3YoxG"/>
  <p:tag name="ARTICULATE_SLIDE_COUNT" val="2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10A52A94-B249-401F-B3F2-E55CF63B1D99}" vid="{0BAC749F-353C-4558-A30E-D462C2DAFCDF}"/>
    </a:ext>
  </a:extLst>
</a:theme>
</file>

<file path=ppt/theme/theme2.xml><?xml version="1.0" encoding="utf-8"?>
<a:theme xmlns:a="http://schemas.openxmlformats.org/drawingml/2006/main" name="BOT_MASTER">
  <a:themeElements>
    <a:clrScheme name="Custom 1">
      <a:dk1>
        <a:srgbClr val="776F67"/>
      </a:dk1>
      <a:lt1>
        <a:sysClr val="window" lastClr="FFFFFF"/>
      </a:lt1>
      <a:dk2>
        <a:srgbClr val="282828"/>
      </a:dk2>
      <a:lt2>
        <a:srgbClr val="00694E"/>
      </a:lt2>
      <a:accent1>
        <a:srgbClr val="003050"/>
      </a:accent1>
      <a:accent2>
        <a:srgbClr val="C0143C"/>
      </a:accent2>
      <a:accent3>
        <a:srgbClr val="D3A985"/>
      </a:accent3>
      <a:accent4>
        <a:srgbClr val="612D62"/>
      </a:accent4>
      <a:accent5>
        <a:srgbClr val="6EB4CD"/>
      </a:accent5>
      <a:accent6>
        <a:srgbClr val="F4AA00"/>
      </a:accent6>
      <a:hlink>
        <a:srgbClr val="8FD400"/>
      </a:hlink>
      <a:folHlink>
        <a:srgbClr val="6991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U BoT template - Widescreen 16.9.potx" id="{C5948681-1DA2-47E0-B16E-CCD02774465A}" vid="{CBE175C0-C2BA-4349-9C7F-ADC3B2B30AD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F434EBE0E373438C1C943C50140A74" ma:contentTypeVersion="10" ma:contentTypeDescription="Create a new document." ma:contentTypeScope="" ma:versionID="51fd7b575b6059994018d5a6f6d359dd">
  <xsd:schema xmlns:xsd="http://www.w3.org/2001/XMLSchema" xmlns:xs="http://www.w3.org/2001/XMLSchema" xmlns:p="http://schemas.microsoft.com/office/2006/metadata/properties" xmlns:ns2="d90a3a6c-e566-4cd3-8d71-07e1dd1f097d" xmlns:ns3="dc6d38ae-da85-41f9-96ee-979e6e200399" targetNamespace="http://schemas.microsoft.com/office/2006/metadata/properties" ma:root="true" ma:fieldsID="6e438dd5d8755cee0e2fca4628367fc1" ns2:_="" ns3:_="">
    <xsd:import namespace="d90a3a6c-e566-4cd3-8d71-07e1dd1f097d"/>
    <xsd:import namespace="dc6d38ae-da85-41f9-96ee-979e6e2003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a3a6c-e566-4cd3-8d71-07e1dd1f09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6d38ae-da85-41f9-96ee-979e6e20039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BC133A-7011-4D96-AC86-EC3624D62A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a3a6c-e566-4cd3-8d71-07e1dd1f097d"/>
    <ds:schemaRef ds:uri="dc6d38ae-da85-41f9-96ee-979e6e2003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1B3FAE-219D-4CF6-BB9E-6D65F115BC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3A37C5-3122-4936-A284-0A716E1E500D}">
  <ds:schemaRefs>
    <ds:schemaRef ds:uri="d90a3a6c-e566-4cd3-8d71-07e1dd1f097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dc6d38ae-da85-41f9-96ee-979e6e200399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24463</TotalTime>
  <Words>1253</Words>
  <Application>Microsoft Office PowerPoint</Application>
  <PresentationFormat>On-screen Show (4:3)</PresentationFormat>
  <Paragraphs>227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Arial Hebrew</vt:lpstr>
      <vt:lpstr>Arial Hebrew Light</vt:lpstr>
      <vt:lpstr>Calibri</vt:lpstr>
      <vt:lpstr>Frutiger 45 Light</vt:lpstr>
      <vt:lpstr>Office Theme</vt:lpstr>
      <vt:lpstr>BOT_MASTER</vt:lpstr>
      <vt:lpstr>Business Forum</vt:lpstr>
      <vt:lpstr>Post Awards and Grants Partner Group</vt:lpstr>
      <vt:lpstr>Agenda</vt:lpstr>
      <vt:lpstr>Post Awards and Grants Partner Group Charge</vt:lpstr>
      <vt:lpstr>Representation </vt:lpstr>
      <vt:lpstr>Post Award and Grants Partner Group Goals for FY 19</vt:lpstr>
      <vt:lpstr>Uniform Guidance: Procurement Standards</vt:lpstr>
      <vt:lpstr>Uniform Guidance: Procurement Standards</vt:lpstr>
      <vt:lpstr>Uniform Guidance: Procurement Standards</vt:lpstr>
      <vt:lpstr>Grants Funds Available View Prompts – Overspent/Closed</vt:lpstr>
      <vt:lpstr>Example Overspent Prompt</vt:lpstr>
      <vt:lpstr>Example Closed Prompts</vt:lpstr>
      <vt:lpstr>Roles &amp; Responsibilities Matrix Draft</vt:lpstr>
      <vt:lpstr>Discussion Questions</vt:lpstr>
      <vt:lpstr>Compensation Partner Group</vt:lpstr>
      <vt:lpstr>Agenda</vt:lpstr>
      <vt:lpstr>Compensation Partner Group Charge</vt:lpstr>
      <vt:lpstr>Representation</vt:lpstr>
      <vt:lpstr>Compensation Partner Group Goals</vt:lpstr>
      <vt:lpstr>Questions</vt:lpstr>
      <vt:lpstr>Travel Provider Update Business Forum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Contract &amp; Insurance Matrix</vt:lpstr>
      <vt:lpstr>Purchasing RFP Plan</vt:lpstr>
      <vt:lpstr>Bobcatbuy training</vt:lpstr>
      <vt:lpstr>Purchasing Third annual Supplier fair</vt:lpstr>
      <vt:lpstr>Next Business Forum</vt:lpstr>
    </vt:vector>
  </TitlesOfParts>
  <Company>Ohio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Casal, Leigh</dc:creator>
  <cp:lastModifiedBy>Cochran, Jennifer</cp:lastModifiedBy>
  <cp:revision>234</cp:revision>
  <cp:lastPrinted>2017-12-22T12:18:50Z</cp:lastPrinted>
  <dcterms:created xsi:type="dcterms:W3CDTF">2015-07-31T18:30:00Z</dcterms:created>
  <dcterms:modified xsi:type="dcterms:W3CDTF">2018-10-09T15:57:13Z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31653F90-C6EC-4576-A863-2273F24B55CE</vt:lpwstr>
  </property>
  <property fmtid="{D5CDD505-2E9C-101B-9397-08002B2CF9AE}" pid="3" name="ArticulatePath">
    <vt:lpwstr>What_is_Change_Management_v03</vt:lpwstr>
  </property>
  <property fmtid="{D5CDD505-2E9C-101B-9397-08002B2CF9AE}" pid="4" name="ContentTypeId">
    <vt:lpwstr>0x01010007F434EBE0E373438C1C943C50140A74</vt:lpwstr>
  </property>
  <property fmtid="{D5CDD505-2E9C-101B-9397-08002B2CF9AE}" pid="5" name="Order">
    <vt:r8>983000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ComplianceAssetId">
    <vt:lpwstr/>
  </property>
</Properties>
</file>