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96" r:id="rId2"/>
    <p:sldId id="297" r:id="rId3"/>
    <p:sldId id="347" r:id="rId4"/>
    <p:sldId id="348" r:id="rId5"/>
    <p:sldId id="349" r:id="rId6"/>
    <p:sldId id="350" r:id="rId7"/>
    <p:sldId id="351" r:id="rId8"/>
    <p:sldId id="352" r:id="rId9"/>
    <p:sldId id="353" r:id="rId10"/>
    <p:sldId id="354" r:id="rId11"/>
    <p:sldId id="355" r:id="rId12"/>
    <p:sldId id="356" r:id="rId13"/>
    <p:sldId id="357" r:id="rId14"/>
    <p:sldId id="358" r:id="rId15"/>
    <p:sldId id="336" r:id="rId16"/>
    <p:sldId id="337" r:id="rId17"/>
    <p:sldId id="338" r:id="rId18"/>
    <p:sldId id="339" r:id="rId19"/>
    <p:sldId id="340" r:id="rId20"/>
    <p:sldId id="341" r:id="rId21"/>
    <p:sldId id="342" r:id="rId22"/>
    <p:sldId id="343" r:id="rId23"/>
    <p:sldId id="344" r:id="rId24"/>
    <p:sldId id="345" r:id="rId25"/>
    <p:sldId id="389" r:id="rId26"/>
    <p:sldId id="390" r:id="rId27"/>
    <p:sldId id="391" r:id="rId28"/>
    <p:sldId id="392" r:id="rId29"/>
    <p:sldId id="393" r:id="rId30"/>
    <p:sldId id="394" r:id="rId31"/>
    <p:sldId id="370" r:id="rId32"/>
    <p:sldId id="371" r:id="rId33"/>
    <p:sldId id="372" r:id="rId34"/>
    <p:sldId id="374" r:id="rId35"/>
    <p:sldId id="373"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62" r:id="rId50"/>
    <p:sldId id="363" r:id="rId51"/>
    <p:sldId id="364" r:id="rId52"/>
    <p:sldId id="365" r:id="rId53"/>
    <p:sldId id="366" r:id="rId54"/>
    <p:sldId id="367" r:id="rId55"/>
    <p:sldId id="368" r:id="rId56"/>
    <p:sldId id="369" r:id="rId57"/>
    <p:sldId id="388" r:id="rId58"/>
    <p:sldId id="359" r:id="rId59"/>
    <p:sldId id="33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chran, Jennifer" initials="CJ" lastIdx="1" clrIdx="1">
    <p:extLst>
      <p:ext uri="{19B8F6BF-5375-455C-9EA6-DF929625EA0E}">
        <p15:presenceInfo xmlns:p15="http://schemas.microsoft.com/office/powerpoint/2012/main" userId="S-1-5-21-3747266635-2301875284-2313441273-3709" providerId="AD"/>
      </p:ext>
    </p:extLst>
  </p:cmAuthor>
  <p:cmAuthor id="3" name="Casal, Leigh" initials="CL [2]" lastIdx="1" clrIdx="2">
    <p:extLst>
      <p:ext uri="{19B8F6BF-5375-455C-9EA6-DF929625EA0E}">
        <p15:presenceInfo xmlns:p15="http://schemas.microsoft.com/office/powerpoint/2012/main" userId="Casal, Lei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4E"/>
    <a:srgbClr val="CBD4D0"/>
    <a:srgbClr val="E7EBE9"/>
    <a:srgbClr val="808080"/>
    <a:srgbClr val="776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109" d="100"/>
          <a:sy n="109" d="100"/>
        </p:scale>
        <p:origin x="1710" y="102"/>
      </p:cViewPr>
      <p:guideLst>
        <p:guide orient="horz" pos="57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F16EB-AAD4-4EC0-A447-1C7D81682812}" type="datetimeFigureOut">
              <a:rPr lang="en-US" smtClean="0"/>
              <a:t>8/7/2017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60961-7EAA-413A-A2BD-34163A23A5A5}" type="slidenum">
              <a:rPr lang="en-US" smtClean="0"/>
              <a:t>‹#›</a:t>
            </a:fld>
            <a:endParaRPr lang="en-US"/>
          </a:p>
        </p:txBody>
      </p:sp>
    </p:spTree>
    <p:extLst>
      <p:ext uri="{BB962C8B-B14F-4D97-AF65-F5344CB8AC3E}">
        <p14:creationId xmlns:p14="http://schemas.microsoft.com/office/powerpoint/2010/main" val="23262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Budget Planning and Analysis Office will facilitate an optional training opportunity in May to help units that want to participate to think about how they could budget differently in the current COA to prepare for a smoother transition to the new COA come November. In addition, the training will provide an opportunity to discuss the FY19 budget process, and help the Budget Office determine how to adjust templates, tools, and guidance to support the FY19 planning process. An invitation to register for participation was sent to representatives from each Planning Unit on April 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smtClean="0">
                <a:solidFill>
                  <a:schemeClr val="tx1"/>
                </a:solidFill>
                <a:effectLst/>
                <a:latin typeface="+mn-lt"/>
                <a:ea typeface="+mn-ea"/>
                <a:cs typeface="+mn-cs"/>
              </a:rPr>
              <a:t>Each month, a feature of the Financial System Enhancements will be highlighted in order to help prepare for the upcoming changes. </a:t>
            </a:r>
            <a:endParaRPr lang="en-US"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B60961-7EAA-413A-A2BD-34163A23A5A5}" type="slidenum">
              <a:rPr lang="en-US" smtClean="0"/>
              <a:t>36</a:t>
            </a:fld>
            <a:endParaRPr lang="en-US" dirty="0"/>
          </a:p>
        </p:txBody>
      </p:sp>
    </p:spTree>
    <p:extLst>
      <p:ext uri="{BB962C8B-B14F-4D97-AF65-F5344CB8AC3E}">
        <p14:creationId xmlns:p14="http://schemas.microsoft.com/office/powerpoint/2010/main" val="425936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60961-7EAA-413A-A2BD-34163A23A5A5}" type="slidenum">
              <a:rPr lang="en-US" smtClean="0"/>
              <a:t>41</a:t>
            </a:fld>
            <a:endParaRPr lang="en-US"/>
          </a:p>
        </p:txBody>
      </p:sp>
    </p:spTree>
    <p:extLst>
      <p:ext uri="{BB962C8B-B14F-4D97-AF65-F5344CB8AC3E}">
        <p14:creationId xmlns:p14="http://schemas.microsoft.com/office/powerpoint/2010/main" val="213100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60961-7EAA-413A-A2BD-34163A23A5A5}" type="slidenum">
              <a:rPr lang="en-US" smtClean="0"/>
              <a:t>49</a:t>
            </a:fld>
            <a:endParaRPr lang="en-US"/>
          </a:p>
        </p:txBody>
      </p:sp>
    </p:spTree>
    <p:extLst>
      <p:ext uri="{BB962C8B-B14F-4D97-AF65-F5344CB8AC3E}">
        <p14:creationId xmlns:p14="http://schemas.microsoft.com/office/powerpoint/2010/main" val="149569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Due to unforeseen</a:t>
            </a:r>
            <a:r>
              <a:rPr lang="en-US" baseline="0" dirty="0" smtClean="0"/>
              <a:t> circumstances outside of the project, we will be postponing the launch of the P2P changes.  We are working to define the dates for training and the rollout of these changes.  We will be posting communications on the finance website, in </a:t>
            </a:r>
            <a:r>
              <a:rPr lang="en-US" baseline="0" dirty="0" err="1" smtClean="0"/>
              <a:t>BobcatBUY</a:t>
            </a:r>
            <a:r>
              <a:rPr lang="en-US" baseline="0" dirty="0" smtClean="0"/>
              <a:t>, and in Compass as dates are decided. </a:t>
            </a:r>
            <a:endParaRPr lang="en-US" dirty="0" smtClean="0"/>
          </a:p>
          <a:p>
            <a:endParaRPr lang="en-US" dirty="0"/>
          </a:p>
        </p:txBody>
      </p:sp>
      <p:sp>
        <p:nvSpPr>
          <p:cNvPr id="4" name="Slide Number Placeholder 3"/>
          <p:cNvSpPr>
            <a:spLocks noGrp="1"/>
          </p:cNvSpPr>
          <p:nvPr>
            <p:ph type="sldNum" sz="quarter" idx="10"/>
          </p:nvPr>
        </p:nvSpPr>
        <p:spPr/>
        <p:txBody>
          <a:bodyPr/>
          <a:lstStyle/>
          <a:p>
            <a:fld id="{EBB60961-7EAA-413A-A2BD-34163A23A5A5}" type="slidenum">
              <a:rPr lang="en-US" smtClean="0"/>
              <a:t>57</a:t>
            </a:fld>
            <a:endParaRPr lang="en-US"/>
          </a:p>
        </p:txBody>
      </p:sp>
    </p:spTree>
    <p:extLst>
      <p:ext uri="{BB962C8B-B14F-4D97-AF65-F5344CB8AC3E}">
        <p14:creationId xmlns:p14="http://schemas.microsoft.com/office/powerpoint/2010/main" val="329532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866349471"/>
      </p:ext>
    </p:extLst>
  </p:cSld>
  <p:clrMapOvr>
    <a:masterClrMapping/>
  </p:clrMapOvr>
  <p:extLst mod="1">
    <p:ext uri="{DCECCB84-F9BA-43D5-87BE-67443E8EF086}">
      <p15:sldGuideLst xmlns:p15="http://schemas.microsoft.com/office/powerpoint/2012/main">
        <p15:guide id="1" orient="horz" pos="4200" userDrawn="1">
          <p15:clr>
            <a:srgbClr val="FBAE40"/>
          </p15:clr>
        </p15:guide>
        <p15:guide id="2" pos="29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694E"/>
                </a:solidFill>
                <a:latin typeface="Californian FB" panose="0207040306080B0302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94755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00694E"/>
                </a:solidFill>
                <a:latin typeface="Californian FB" panose="0207040306080B0302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8961120" y="0"/>
            <a:ext cx="182880" cy="685800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031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AEE65B7-3897-4CE5-B7B1-A5D4B41F2A2E}" type="datetime1">
              <a:rPr lang="en-US" altLang="en-US">
                <a:solidFill>
                  <a:prstClr val="black"/>
                </a:solidFill>
                <a:ea typeface="MS PGothic" panose="020B0600070205080204" pitchFamily="34" charset="-128"/>
              </a:rPr>
              <a:pPr>
                <a:defRPr/>
              </a:pPr>
              <a:t>8/7/2017</a:t>
            </a:fld>
            <a:endParaRPr lang="en-US" altLang="en-US">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solidFill>
              <a:ea typeface="MS PGothic" panose="020B0600070205080204" pitchFamily="34" charset="-128"/>
            </a:endParaRPr>
          </a:p>
        </p:txBody>
      </p:sp>
      <p:sp>
        <p:nvSpPr>
          <p:cNvPr id="6" name="Slide Number Placeholder 5"/>
          <p:cNvSpPr>
            <a:spLocks noGrp="1"/>
          </p:cNvSpPr>
          <p:nvPr>
            <p:ph type="sldNum" sz="quarter" idx="12"/>
          </p:nvPr>
        </p:nvSpPr>
        <p:spPr>
          <a:xfrm>
            <a:off x="7239000" y="6553200"/>
            <a:ext cx="1905000" cy="457200"/>
          </a:xfrm>
          <a:prstGeom prst="rect">
            <a:avLst/>
          </a:prstGeom>
        </p:spPr>
        <p:txBody>
          <a:bodyPr/>
          <a:lstStyle>
            <a:lvl1pPr>
              <a:defRPr/>
            </a:lvl1pPr>
          </a:lstStyle>
          <a:p>
            <a:pPr>
              <a:defRPr/>
            </a:pPr>
            <a:fld id="{B9BD7900-9147-4A2D-8480-FB0C9D724284}"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85208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6"/>
            <a:ext cx="7886700" cy="1325563"/>
          </a:xfrm>
        </p:spPr>
        <p:txBody>
          <a:bodyPr>
            <a:normAutofit/>
          </a:bodyPr>
          <a:lstStyle>
            <a:lvl1pPr>
              <a:defRPr sz="4000" b="1">
                <a:solidFill>
                  <a:srgbClr val="00694E"/>
                </a:solidFill>
                <a:latin typeface="Californian FB" panose="0207040306080B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7999922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00694E"/>
                </a:solidFill>
                <a:latin typeface="Californian FB" panose="0207040306080B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776F6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Slide Number Placeholder 5"/>
          <p:cNvSpPr txBox="1">
            <a:spLocks/>
          </p:cNvSpPr>
          <p:nvPr userDrawn="1"/>
        </p:nvSpPr>
        <p:spPr>
          <a:xfrm>
            <a:off x="6047448" y="64292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776F6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Rectangle 8"/>
          <p:cNvSpPr/>
          <p:nvPr userDrawn="1"/>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12691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750319"/>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750319"/>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Title 1"/>
          <p:cNvSpPr>
            <a:spLocks noGrp="1"/>
          </p:cNvSpPr>
          <p:nvPr>
            <p:ph type="title"/>
          </p:nvPr>
        </p:nvSpPr>
        <p:spPr>
          <a:xfrm>
            <a:off x="553344" y="365126"/>
            <a:ext cx="7886700" cy="1325563"/>
          </a:xfrm>
        </p:spPr>
        <p:txBody>
          <a:bodyPr>
            <a:normAutofit/>
          </a:bodyPr>
          <a:lstStyle>
            <a:lvl1pPr>
              <a:defRPr sz="4000" b="1">
                <a:solidFill>
                  <a:srgbClr val="00694E"/>
                </a:solidFill>
                <a:latin typeface="Californian FB" panose="0207040306080B0302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5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solidFill>
            <a:srgbClr val="00694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solidFill>
            <a:srgbClr val="00694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553344" y="365126"/>
            <a:ext cx="7886700" cy="1325563"/>
          </a:xfrm>
        </p:spPr>
        <p:txBody>
          <a:bodyPr>
            <a:normAutofit/>
          </a:bodyPr>
          <a:lstStyle>
            <a:lvl1pPr>
              <a:defRPr sz="4000" b="1">
                <a:solidFill>
                  <a:srgbClr val="00694E"/>
                </a:solidFill>
                <a:latin typeface="Californian FB" panose="0207040306080B030204" pitchFamily="18" charset="0"/>
              </a:defRPr>
            </a:lvl1pPr>
          </a:lstStyle>
          <a:p>
            <a:r>
              <a:rPr lang="en-US" dirty="0" smtClean="0"/>
              <a:t>Click to edit Master title style</a:t>
            </a:r>
            <a:endParaRPr lang="en-US" dirty="0"/>
          </a:p>
        </p:txBody>
      </p:sp>
      <p:sp>
        <p:nvSpPr>
          <p:cNvPr id="14" name="Rectangle 13"/>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01004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53617"/>
            <a:ext cx="7886700" cy="1325563"/>
          </a:xfrm>
        </p:spPr>
        <p:txBody>
          <a:bodyPr/>
          <a:lstStyle>
            <a:lvl1pPr>
              <a:defRPr>
                <a:solidFill>
                  <a:srgbClr val="00694E"/>
                </a:solidFill>
                <a:latin typeface="Californian FB" panose="0207040306080B030204" pitchFamily="18" charset="0"/>
              </a:defRPr>
            </a:lvl1pPr>
          </a:lstStyle>
          <a:p>
            <a:r>
              <a:rPr lang="en-US" dirty="0" smtClean="0"/>
              <a:t>Click to edit Master title style</a:t>
            </a:r>
            <a:endParaRPr lang="en-US" dirty="0"/>
          </a:p>
        </p:txBody>
      </p:sp>
      <p:sp>
        <p:nvSpPr>
          <p:cNvPr id="10" name="Rectangle 9"/>
          <p:cNvSpPr/>
          <p:nvPr userDrawn="1"/>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45363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56399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00694E"/>
          </a:solidFill>
        </p:spPr>
        <p:txBody>
          <a:bodyPr anchor="b"/>
          <a:lstStyle>
            <a:lvl1pP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73903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00694E"/>
          </a:solidFill>
        </p:spPr>
        <p:txBody>
          <a:bodyPr anchor="b"/>
          <a:lstStyle>
            <a:lvl1pPr>
              <a:defRPr sz="3200">
                <a:solidFill>
                  <a:schemeClr val="bg1"/>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7471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p:nvPr userDrawn="1"/>
        </p:nvPicPr>
        <p:blipFill>
          <a:blip r:embed="rId14" cstate="print">
            <a:extLst>
              <a:ext uri="{28A0092B-C50C-407E-A947-70E740481C1C}">
                <a14:useLocalDpi xmlns:a14="http://schemas.microsoft.com/office/drawing/2010/main" val="0"/>
              </a:ext>
            </a:extLst>
          </a:blip>
          <a:stretch>
            <a:fillRect/>
          </a:stretch>
        </p:blipFill>
        <p:spPr>
          <a:xfrm>
            <a:off x="282421" y="5983988"/>
            <a:ext cx="2626995" cy="714375"/>
          </a:xfrm>
          <a:prstGeom prst="rect">
            <a:avLst/>
          </a:prstGeom>
          <a:ln>
            <a:noFill/>
          </a:ln>
          <a:effectLst/>
        </p:spPr>
      </p:pic>
      <p:sp>
        <p:nvSpPr>
          <p:cNvPr id="8" name="Slide Number Placeholder 5"/>
          <p:cNvSpPr txBox="1">
            <a:spLocks/>
          </p:cNvSpPr>
          <p:nvPr userDrawn="1"/>
        </p:nvSpPr>
        <p:spPr>
          <a:xfrm>
            <a:off x="6047448" y="64292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776F6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9AE96C-178F-4579-987E-146274CDF160}" type="slidenum">
              <a:rPr lang="en-US" smtClean="0"/>
              <a:pPr/>
              <a:t>‹#›</a:t>
            </a:fld>
            <a:endParaRPr lang="en-US" dirty="0"/>
          </a:p>
        </p:txBody>
      </p:sp>
    </p:spTree>
    <p:extLst>
      <p:ext uri="{BB962C8B-B14F-4D97-AF65-F5344CB8AC3E}">
        <p14:creationId xmlns:p14="http://schemas.microsoft.com/office/powerpoint/2010/main" val="1601359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ohio.edu/hr/employment/leaving/upload/Termination-Schedule-Spreadshee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hio.edu/hr/employment/sear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593.0321/stclairr@ohio.edu" TargetMode="External"/><Relationship Id="rId2" Type="http://schemas.openxmlformats.org/officeDocument/2006/relationships/hyperlink" Target="mailto:stclairr@ohio.edu" TargetMode="External"/><Relationship Id="rId1" Type="http://schemas.openxmlformats.org/officeDocument/2006/relationships/slideLayout" Target="../slideLayouts/slideLayout2.xml"/><Relationship Id="rId4" Type="http://schemas.openxmlformats.org/officeDocument/2006/relationships/hyperlink" Target="mailto:wortmann@ohio.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hensel@ohio.edu" TargetMode="External"/><Relationship Id="rId2" Type="http://schemas.openxmlformats.org/officeDocument/2006/relationships/hyperlink" Target="mailto:finney@ohio.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scottg@ohio.edu" TargetMode="External"/><Relationship Id="rId2" Type="http://schemas.openxmlformats.org/officeDocument/2006/relationships/hyperlink" Target="mailto:taylorp@ohio.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ohio.edu/sites/default/files/sites/finance/coa/files/training-curriculum.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OA@ohio.edu" TargetMode="External"/><Relationship Id="rId2" Type="http://schemas.openxmlformats.org/officeDocument/2006/relationships/hyperlink" Target="https://www.ohio.edu/finance/co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compensation@ohio.edu" TargetMode="External"/><Relationship Id="rId2" Type="http://schemas.openxmlformats.org/officeDocument/2006/relationships/hyperlink" Target="mailto:payroll@ohio.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financecustomercare@ohio.ed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mailto:AE-Purchasing@ohio.edu" TargetMode="External"/><Relationship Id="rId2" Type="http://schemas.openxmlformats.org/officeDocument/2006/relationships/hyperlink" Target="https://www.ohio.edu/finance/purchasing/preferred-supplier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ohio.edu/hr/payroll/hiring_students.cf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78878"/>
            <a:ext cx="7886700" cy="2852737"/>
          </a:xfrm>
        </p:spPr>
        <p:txBody>
          <a:bodyPr/>
          <a:lstStyle/>
          <a:p>
            <a:pPr algn="r"/>
            <a:r>
              <a:rPr lang="en-US" dirty="0" smtClean="0"/>
              <a:t>Business Forum</a:t>
            </a:r>
            <a:endParaRPr lang="en-US" dirty="0"/>
          </a:p>
        </p:txBody>
      </p:sp>
      <p:sp>
        <p:nvSpPr>
          <p:cNvPr id="4" name="Subtitle 2"/>
          <p:cNvSpPr txBox="1">
            <a:spLocks/>
          </p:cNvSpPr>
          <p:nvPr/>
        </p:nvSpPr>
        <p:spPr>
          <a:xfrm>
            <a:off x="1640984" y="3440672"/>
            <a:ext cx="6821694"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smtClean="0"/>
              <a:t>Monday, August 7, 2017</a:t>
            </a:r>
          </a:p>
          <a:p>
            <a:pPr algn="r"/>
            <a:r>
              <a:rPr lang="en-US" dirty="0" smtClean="0"/>
              <a:t>Baker University Center 240</a:t>
            </a:r>
            <a:endParaRPr lang="en-US" dirty="0"/>
          </a:p>
        </p:txBody>
      </p:sp>
    </p:spTree>
    <p:extLst>
      <p:ext uri="{BB962C8B-B14F-4D97-AF65-F5344CB8AC3E}">
        <p14:creationId xmlns:p14="http://schemas.microsoft.com/office/powerpoint/2010/main" val="56276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46183"/>
            <a:ext cx="7886700" cy="1325563"/>
          </a:xfrm>
        </p:spPr>
        <p:txBody>
          <a:bodyPr>
            <a:normAutofit/>
          </a:bodyPr>
          <a:lstStyle/>
          <a:p>
            <a:r>
              <a:rPr lang="en-US" sz="3200" dirty="0"/>
              <a:t>Guide to Terminations, Resignations, and Retirements</a:t>
            </a:r>
          </a:p>
        </p:txBody>
      </p:sp>
      <p:sp>
        <p:nvSpPr>
          <p:cNvPr id="3" name="Content Placeholder 2"/>
          <p:cNvSpPr>
            <a:spLocks noGrp="1"/>
          </p:cNvSpPr>
          <p:nvPr>
            <p:ph idx="1"/>
          </p:nvPr>
        </p:nvSpPr>
        <p:spPr>
          <a:xfrm>
            <a:off x="628650" y="1400619"/>
            <a:ext cx="7886700" cy="4351338"/>
          </a:xfrm>
        </p:spPr>
        <p:txBody>
          <a:bodyPr/>
          <a:lstStyle/>
          <a:p>
            <a:pPr>
              <a:lnSpc>
                <a:spcPct val="120000"/>
              </a:lnSpc>
            </a:pPr>
            <a:r>
              <a:rPr lang="en-US" sz="2400" dirty="0"/>
              <a:t>D</a:t>
            </a:r>
            <a:r>
              <a:rPr lang="en-US" sz="2400" dirty="0" smtClean="0"/>
              <a:t>elineates </a:t>
            </a:r>
            <a:r>
              <a:rPr lang="en-US" sz="2400" dirty="0"/>
              <a:t>mass termination schedules and associated lookback </a:t>
            </a:r>
            <a:r>
              <a:rPr lang="en-US" sz="2400" dirty="0" smtClean="0"/>
              <a:t>periods</a:t>
            </a:r>
          </a:p>
          <a:p>
            <a:pPr>
              <a:lnSpc>
                <a:spcPct val="120000"/>
              </a:lnSpc>
            </a:pPr>
            <a:r>
              <a:rPr lang="en-US" sz="2400" dirty="0" smtClean="0"/>
              <a:t>Provides </a:t>
            </a:r>
            <a:r>
              <a:rPr lang="en-US" sz="2400" dirty="0"/>
              <a:t>information regarding termination of TERM and TEMPORARY employees and </a:t>
            </a:r>
            <a:endParaRPr lang="en-US" sz="2400" dirty="0" smtClean="0"/>
          </a:p>
          <a:p>
            <a:pPr>
              <a:lnSpc>
                <a:spcPct val="120000"/>
              </a:lnSpc>
            </a:pPr>
            <a:r>
              <a:rPr lang="en-US" sz="2400" dirty="0"/>
              <a:t>P</a:t>
            </a:r>
            <a:r>
              <a:rPr lang="en-US" sz="2400" dirty="0" smtClean="0"/>
              <a:t>rovides </a:t>
            </a:r>
            <a:r>
              <a:rPr lang="en-US" sz="2400" dirty="0"/>
              <a:t>guidance on notifying </a:t>
            </a:r>
            <a:r>
              <a:rPr lang="en-US" sz="2400" dirty="0" smtClean="0"/>
              <a:t>Human Resources </a:t>
            </a:r>
            <a:r>
              <a:rPr lang="en-US" sz="2400" dirty="0"/>
              <a:t>of resignations and </a:t>
            </a:r>
            <a:r>
              <a:rPr lang="en-US" sz="2400" dirty="0" smtClean="0"/>
              <a:t>retirements</a:t>
            </a:r>
          </a:p>
          <a:p>
            <a:pPr>
              <a:lnSpc>
                <a:spcPct val="120000"/>
              </a:lnSpc>
            </a:pPr>
            <a:r>
              <a:rPr lang="en-US" sz="2400" dirty="0">
                <a:hlinkClick r:id="rId2"/>
              </a:rPr>
              <a:t>https://</a:t>
            </a:r>
            <a:r>
              <a:rPr lang="en-US" sz="2400" dirty="0" smtClean="0">
                <a:hlinkClick r:id="rId2"/>
              </a:rPr>
              <a:t>www.ohio.edu/hr/employment/leaving/upload/Termination-Schedule-Spreadsheet.pdf</a:t>
            </a:r>
            <a:endParaRPr lang="en-US" sz="2400" dirty="0" smtClean="0"/>
          </a:p>
          <a:p>
            <a:pPr>
              <a:lnSpc>
                <a:spcPct val="120000"/>
              </a:lnSpc>
            </a:pPr>
            <a:endParaRPr lang="en-US" sz="2400" dirty="0"/>
          </a:p>
        </p:txBody>
      </p:sp>
    </p:spTree>
    <p:extLst>
      <p:ext uri="{BB962C8B-B14F-4D97-AF65-F5344CB8AC3E}">
        <p14:creationId xmlns:p14="http://schemas.microsoft.com/office/powerpoint/2010/main" val="41264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Committee Training </a:t>
            </a:r>
            <a:endParaRPr lang="en-US" dirty="0"/>
          </a:p>
        </p:txBody>
      </p:sp>
      <p:sp>
        <p:nvSpPr>
          <p:cNvPr id="3" name="Content Placeholder 2"/>
          <p:cNvSpPr>
            <a:spLocks noGrp="1"/>
          </p:cNvSpPr>
          <p:nvPr>
            <p:ph idx="1"/>
          </p:nvPr>
        </p:nvSpPr>
        <p:spPr/>
        <p:txBody>
          <a:bodyPr/>
          <a:lstStyle/>
          <a:p>
            <a:r>
              <a:rPr lang="en-US" u="sng" dirty="0"/>
              <a:t>Module </a:t>
            </a:r>
            <a:r>
              <a:rPr lang="en-US" u="sng" dirty="0" smtClean="0"/>
              <a:t>1</a:t>
            </a:r>
            <a:endParaRPr lang="en-US" dirty="0" smtClean="0"/>
          </a:p>
          <a:p>
            <a:pPr lvl="1"/>
            <a:r>
              <a:rPr lang="en-US" dirty="0" smtClean="0"/>
              <a:t>geared </a:t>
            </a:r>
            <a:r>
              <a:rPr lang="en-US" dirty="0"/>
              <a:t>towards search committee </a:t>
            </a:r>
            <a:r>
              <a:rPr lang="en-US" dirty="0" smtClean="0"/>
              <a:t>chairs</a:t>
            </a:r>
          </a:p>
          <a:p>
            <a:pPr lvl="1"/>
            <a:r>
              <a:rPr lang="en-US" dirty="0" smtClean="0"/>
              <a:t>focuses </a:t>
            </a:r>
            <a:r>
              <a:rPr lang="en-US" dirty="0"/>
              <a:t>on </a:t>
            </a:r>
            <a:r>
              <a:rPr lang="en-US" dirty="0" smtClean="0"/>
              <a:t>recruitment, establishing </a:t>
            </a:r>
            <a:r>
              <a:rPr lang="en-US" dirty="0"/>
              <a:t>inclusive search committees, introducing bias, and writing inclusive job </a:t>
            </a:r>
            <a:r>
              <a:rPr lang="en-US" dirty="0" smtClean="0"/>
              <a:t>descriptions</a:t>
            </a:r>
          </a:p>
          <a:p>
            <a:r>
              <a:rPr lang="en-US" u="sng" dirty="0" smtClean="0"/>
              <a:t>Module 2</a:t>
            </a:r>
          </a:p>
          <a:p>
            <a:pPr lvl="1"/>
            <a:r>
              <a:rPr lang="en-US" dirty="0" smtClean="0"/>
              <a:t>geared </a:t>
            </a:r>
            <a:r>
              <a:rPr lang="en-US" dirty="0"/>
              <a:t>towards search committee </a:t>
            </a:r>
            <a:r>
              <a:rPr lang="en-US" dirty="0" smtClean="0"/>
              <a:t>members</a:t>
            </a:r>
          </a:p>
          <a:p>
            <a:pPr lvl="1"/>
            <a:r>
              <a:rPr lang="en-US" dirty="0" smtClean="0"/>
              <a:t>focuses </a:t>
            </a:r>
            <a:r>
              <a:rPr lang="en-US" dirty="0"/>
              <a:t>on inclusive candidate evaluation and selection </a:t>
            </a:r>
            <a:r>
              <a:rPr lang="en-US" dirty="0" smtClean="0"/>
              <a:t>processes</a:t>
            </a:r>
          </a:p>
          <a:p>
            <a:pPr lvl="1"/>
            <a:r>
              <a:rPr lang="en-US" dirty="0" smtClean="0"/>
              <a:t>discusses </a:t>
            </a:r>
            <a:r>
              <a:rPr lang="en-US" dirty="0"/>
              <a:t>the impact of bias during these </a:t>
            </a:r>
            <a:r>
              <a:rPr lang="en-US" dirty="0" smtClean="0"/>
              <a:t>stages</a:t>
            </a:r>
            <a:endParaRPr lang="en-US" dirty="0"/>
          </a:p>
        </p:txBody>
      </p:sp>
    </p:spTree>
    <p:extLst>
      <p:ext uri="{BB962C8B-B14F-4D97-AF65-F5344CB8AC3E}">
        <p14:creationId xmlns:p14="http://schemas.microsoft.com/office/powerpoint/2010/main" val="267853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Committee Training</a:t>
            </a:r>
            <a:endParaRPr lang="en-US" dirty="0"/>
          </a:p>
        </p:txBody>
      </p:sp>
      <p:sp>
        <p:nvSpPr>
          <p:cNvPr id="3" name="Content Placeholder 2"/>
          <p:cNvSpPr>
            <a:spLocks noGrp="1"/>
          </p:cNvSpPr>
          <p:nvPr>
            <p:ph idx="1"/>
          </p:nvPr>
        </p:nvSpPr>
        <p:spPr/>
        <p:txBody>
          <a:bodyPr/>
          <a:lstStyle/>
          <a:p>
            <a:pPr marL="0" indent="0">
              <a:buNone/>
            </a:pPr>
            <a:r>
              <a:rPr lang="en-US" dirty="0" smtClean="0"/>
              <a:t>VIP Access to ongoing developmental opportunities</a:t>
            </a:r>
          </a:p>
          <a:p>
            <a:r>
              <a:rPr lang="en-US" dirty="0" smtClean="0"/>
              <a:t>Monthly Newsletter</a:t>
            </a:r>
          </a:p>
          <a:p>
            <a:r>
              <a:rPr lang="en-US" dirty="0" smtClean="0"/>
              <a:t>Monthly Lunch and Learns </a:t>
            </a:r>
          </a:p>
          <a:p>
            <a:r>
              <a:rPr lang="en-US" dirty="0" smtClean="0"/>
              <a:t>Topics include:</a:t>
            </a:r>
          </a:p>
          <a:p>
            <a:pPr lvl="1"/>
            <a:r>
              <a:rPr lang="en-US" dirty="0" smtClean="0"/>
              <a:t>“Fit” – the good and the bad</a:t>
            </a:r>
          </a:p>
          <a:p>
            <a:pPr lvl="1"/>
            <a:r>
              <a:rPr lang="en-US" dirty="0" smtClean="0"/>
              <a:t>Flex options and recruiting</a:t>
            </a:r>
          </a:p>
          <a:p>
            <a:pPr lvl="1"/>
            <a:r>
              <a:rPr lang="en-US" dirty="0" smtClean="0"/>
              <a:t>Micro aggressions</a:t>
            </a:r>
          </a:p>
          <a:p>
            <a:pPr lvl="1"/>
            <a:r>
              <a:rPr lang="en-US" dirty="0" smtClean="0"/>
              <a:t>Recruiting workshop</a:t>
            </a:r>
          </a:p>
          <a:p>
            <a:pPr lvl="1"/>
            <a:r>
              <a:rPr lang="en-US" dirty="0" smtClean="0"/>
              <a:t>The use of social media in recruitment and selection</a:t>
            </a:r>
          </a:p>
          <a:p>
            <a:pPr lvl="1"/>
            <a:endParaRPr lang="en-US" dirty="0"/>
          </a:p>
        </p:txBody>
      </p:sp>
    </p:spTree>
    <p:extLst>
      <p:ext uri="{BB962C8B-B14F-4D97-AF65-F5344CB8AC3E}">
        <p14:creationId xmlns:p14="http://schemas.microsoft.com/office/powerpoint/2010/main" val="137440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Committee Training</a:t>
            </a:r>
            <a:endParaRPr lang="en-US" dirty="0"/>
          </a:p>
        </p:txBody>
      </p:sp>
      <p:sp>
        <p:nvSpPr>
          <p:cNvPr id="3" name="Content Placeholder 2"/>
          <p:cNvSpPr>
            <a:spLocks noGrp="1"/>
          </p:cNvSpPr>
          <p:nvPr>
            <p:ph idx="1"/>
          </p:nvPr>
        </p:nvSpPr>
        <p:spPr>
          <a:xfrm>
            <a:off x="628650" y="1360967"/>
            <a:ext cx="7886700" cy="4815996"/>
          </a:xfrm>
        </p:spPr>
        <p:txBody>
          <a:bodyPr/>
          <a:lstStyle/>
          <a:p>
            <a:endParaRPr lang="en-US" dirty="0" smtClean="0"/>
          </a:p>
          <a:p>
            <a:r>
              <a:rPr lang="en-US" dirty="0" smtClean="0"/>
              <a:t>Sessions offered monthly by Human Resources</a:t>
            </a:r>
            <a:endParaRPr lang="en-US" dirty="0"/>
          </a:p>
          <a:p>
            <a:pPr lvl="1"/>
            <a:r>
              <a:rPr lang="en-US" dirty="0" smtClean="0">
                <a:hlinkClick r:id="rId2"/>
              </a:rPr>
              <a:t>https</a:t>
            </a:r>
            <a:r>
              <a:rPr lang="en-US" dirty="0">
                <a:hlinkClick r:id="rId2"/>
              </a:rPr>
              <a:t>://www.ohio.edu/hr/employment/search</a:t>
            </a:r>
            <a:r>
              <a:rPr lang="en-US" dirty="0" smtClean="0">
                <a:hlinkClick r:id="rId2"/>
              </a:rPr>
              <a:t>/</a:t>
            </a:r>
            <a:endParaRPr lang="en-US" dirty="0" smtClean="0"/>
          </a:p>
          <a:p>
            <a:pPr lvl="1"/>
            <a:r>
              <a:rPr lang="en-US" dirty="0" smtClean="0"/>
              <a:t>Click on “Upcoming Sessions” to sign up</a:t>
            </a:r>
          </a:p>
          <a:p>
            <a:pPr marL="457200" lvl="1" indent="0">
              <a:buNone/>
            </a:pPr>
            <a:endParaRPr lang="en-US" dirty="0" smtClean="0"/>
          </a:p>
          <a:p>
            <a:r>
              <a:rPr lang="en-US" dirty="0" smtClean="0"/>
              <a:t>Sessions for your college/department/office can also be scheduled by contacting your HR Liaison </a:t>
            </a:r>
          </a:p>
          <a:p>
            <a:endParaRPr lang="en-US" dirty="0"/>
          </a:p>
        </p:txBody>
      </p:sp>
    </p:spTree>
    <p:extLst>
      <p:ext uri="{BB962C8B-B14F-4D97-AF65-F5344CB8AC3E}">
        <p14:creationId xmlns:p14="http://schemas.microsoft.com/office/powerpoint/2010/main" val="296646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20425"/>
            <a:ext cx="7886700" cy="1325563"/>
          </a:xfrm>
        </p:spPr>
        <p:txBody>
          <a:bodyPr/>
          <a:lstStyle/>
          <a:p>
            <a:r>
              <a:rPr lang="en-US" dirty="0" smtClean="0"/>
              <a:t>Questions?</a:t>
            </a:r>
            <a:endParaRPr lang="en-US" dirty="0"/>
          </a:p>
        </p:txBody>
      </p:sp>
      <p:sp>
        <p:nvSpPr>
          <p:cNvPr id="3" name="Content Placeholder 2"/>
          <p:cNvSpPr>
            <a:spLocks noGrp="1"/>
          </p:cNvSpPr>
          <p:nvPr>
            <p:ph idx="1"/>
          </p:nvPr>
        </p:nvSpPr>
        <p:spPr>
          <a:xfrm>
            <a:off x="628650" y="1233377"/>
            <a:ext cx="7886700" cy="4550735"/>
          </a:xfrm>
        </p:spPr>
        <p:txBody>
          <a:bodyPr>
            <a:normAutofit lnSpcReduction="10000"/>
          </a:bodyPr>
          <a:lstStyle/>
          <a:p>
            <a:pPr marL="0" indent="0">
              <a:buNone/>
            </a:pPr>
            <a:r>
              <a:rPr lang="en-US" dirty="0" smtClean="0"/>
              <a:t>Please contact Employee Service Center Partner Group Co-Chairs: </a:t>
            </a:r>
          </a:p>
          <a:p>
            <a:pPr marL="0" indent="0">
              <a:buNone/>
            </a:pPr>
            <a:endParaRPr lang="en-US" dirty="0"/>
          </a:p>
          <a:p>
            <a:pPr marL="0" indent="0">
              <a:buNone/>
            </a:pPr>
            <a:r>
              <a:rPr lang="en-US" dirty="0" smtClean="0"/>
              <a:t>Rosanna Howard </a:t>
            </a:r>
          </a:p>
          <a:p>
            <a:pPr marL="0" indent="0">
              <a:buNone/>
            </a:pPr>
            <a:r>
              <a:rPr lang="en-US" dirty="0" smtClean="0"/>
              <a:t>740-593-0321</a:t>
            </a:r>
            <a:endParaRPr lang="en-US" u="sng" dirty="0"/>
          </a:p>
          <a:p>
            <a:pPr marL="0" indent="0">
              <a:buNone/>
            </a:pPr>
            <a:r>
              <a:rPr lang="en-US" u="sng" dirty="0" smtClean="0">
                <a:hlinkClick r:id="rId2"/>
              </a:rPr>
              <a:t>stclairr@ohio.edu</a:t>
            </a:r>
            <a:endParaRPr lang="en-US" u="sng" dirty="0" smtClean="0">
              <a:hlinkClick r:id="rId3"/>
            </a:endParaRPr>
          </a:p>
          <a:p>
            <a:pPr marL="0" indent="0">
              <a:buNone/>
            </a:pPr>
            <a:endParaRPr lang="en-US" dirty="0"/>
          </a:p>
          <a:p>
            <a:pPr marL="0" indent="0">
              <a:buNone/>
            </a:pPr>
            <a:r>
              <a:rPr lang="en-US" dirty="0" smtClean="0"/>
              <a:t>Nick Wortman</a:t>
            </a:r>
          </a:p>
          <a:p>
            <a:pPr marL="0" indent="0">
              <a:buNone/>
            </a:pPr>
            <a:r>
              <a:rPr lang="en-US" dirty="0" smtClean="0"/>
              <a:t>740-597-2542 </a:t>
            </a:r>
          </a:p>
          <a:p>
            <a:pPr marL="0" indent="0">
              <a:buNone/>
            </a:pPr>
            <a:r>
              <a:rPr lang="en-US" dirty="0" smtClean="0">
                <a:hlinkClick r:id="rId4"/>
              </a:rPr>
              <a:t>wortmann@ohio.edu</a:t>
            </a:r>
            <a:endParaRPr lang="en-US" dirty="0" smtClean="0"/>
          </a:p>
          <a:p>
            <a:pPr marL="0" indent="0">
              <a:buNone/>
            </a:pPr>
            <a:endParaRPr lang="en-US" dirty="0" smtClean="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67935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78878"/>
            <a:ext cx="7886700" cy="2852737"/>
          </a:xfrm>
        </p:spPr>
        <p:txBody>
          <a:bodyPr/>
          <a:lstStyle/>
          <a:p>
            <a:pPr algn="r"/>
            <a:r>
              <a:rPr lang="en-US" dirty="0" smtClean="0"/>
              <a:t>Budget Partner Group</a:t>
            </a:r>
            <a:endParaRPr lang="en-US" dirty="0"/>
          </a:p>
        </p:txBody>
      </p:sp>
      <p:sp>
        <p:nvSpPr>
          <p:cNvPr id="4" name="Subtitle 2"/>
          <p:cNvSpPr txBox="1">
            <a:spLocks/>
          </p:cNvSpPr>
          <p:nvPr/>
        </p:nvSpPr>
        <p:spPr>
          <a:xfrm>
            <a:off x="1219200" y="3440672"/>
            <a:ext cx="724347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smtClean="0"/>
              <a:t>Mike Finney, Chief Financial and Administrative Officer, Voinovich School of Leadership and Public Affairs</a:t>
            </a:r>
          </a:p>
          <a:p>
            <a:pPr algn="r"/>
            <a:r>
              <a:rPr lang="en-US" dirty="0" smtClean="0"/>
              <a:t>Katie Hensel, Budget Director, Budget Planning and Analysis</a:t>
            </a:r>
          </a:p>
        </p:txBody>
      </p:sp>
    </p:spTree>
    <p:extLst>
      <p:ext uri="{BB962C8B-B14F-4D97-AF65-F5344CB8AC3E}">
        <p14:creationId xmlns:p14="http://schemas.microsoft.com/office/powerpoint/2010/main" val="342751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10" y="322800"/>
            <a:ext cx="7886700" cy="1325563"/>
          </a:xfrm>
        </p:spPr>
        <p:txBody>
          <a:bodyPr/>
          <a:lstStyle/>
          <a:p>
            <a:r>
              <a:rPr lang="en-US" dirty="0" smtClean="0"/>
              <a:t>Agenda</a:t>
            </a:r>
            <a:endParaRPr lang="en-US" dirty="0"/>
          </a:p>
        </p:txBody>
      </p:sp>
      <p:sp>
        <p:nvSpPr>
          <p:cNvPr id="3" name="Content Placeholder 2"/>
          <p:cNvSpPr>
            <a:spLocks noGrp="1"/>
          </p:cNvSpPr>
          <p:nvPr>
            <p:ph idx="1"/>
          </p:nvPr>
        </p:nvSpPr>
        <p:spPr>
          <a:xfrm>
            <a:off x="628650" y="1497833"/>
            <a:ext cx="7886700" cy="4351338"/>
          </a:xfrm>
        </p:spPr>
        <p:txBody>
          <a:bodyPr>
            <a:normAutofit lnSpcReduction="10000"/>
          </a:bodyPr>
          <a:lstStyle/>
          <a:p>
            <a:pPr>
              <a:lnSpc>
                <a:spcPct val="120000"/>
              </a:lnSpc>
            </a:pPr>
            <a:r>
              <a:rPr lang="en-US" dirty="0"/>
              <a:t>Budget Partner Group Charge</a:t>
            </a:r>
          </a:p>
          <a:p>
            <a:pPr>
              <a:lnSpc>
                <a:spcPct val="120000"/>
              </a:lnSpc>
            </a:pPr>
            <a:r>
              <a:rPr lang="en-US" dirty="0" smtClean="0"/>
              <a:t>Budget Partner Group Representation</a:t>
            </a:r>
          </a:p>
          <a:p>
            <a:pPr>
              <a:lnSpc>
                <a:spcPct val="120000"/>
              </a:lnSpc>
            </a:pPr>
            <a:r>
              <a:rPr lang="en-US" dirty="0" smtClean="0"/>
              <a:t>FY18 Budget Partner Group Goals</a:t>
            </a:r>
          </a:p>
          <a:p>
            <a:pPr>
              <a:lnSpc>
                <a:spcPct val="120000"/>
              </a:lnSpc>
            </a:pPr>
            <a:r>
              <a:rPr lang="en-US" dirty="0" smtClean="0"/>
              <a:t>Measuring Success in Achieving FY18 Goals</a:t>
            </a:r>
          </a:p>
          <a:p>
            <a:pPr>
              <a:lnSpc>
                <a:spcPct val="120000"/>
              </a:lnSpc>
            </a:pPr>
            <a:r>
              <a:rPr lang="en-US" dirty="0"/>
              <a:t>Upcoming Areas of Focus</a:t>
            </a:r>
          </a:p>
          <a:p>
            <a:pPr>
              <a:lnSpc>
                <a:spcPct val="120000"/>
              </a:lnSpc>
            </a:pPr>
            <a:r>
              <a:rPr lang="en-US" dirty="0" smtClean="0"/>
              <a:t>FY18 </a:t>
            </a:r>
            <a:r>
              <a:rPr lang="en-US" dirty="0"/>
              <a:t>Budget Update</a:t>
            </a:r>
          </a:p>
          <a:p>
            <a:pPr>
              <a:lnSpc>
                <a:spcPct val="120000"/>
              </a:lnSpc>
            </a:pPr>
            <a:r>
              <a:rPr lang="en-US" dirty="0"/>
              <a:t>FY19 Budget </a:t>
            </a:r>
            <a:r>
              <a:rPr lang="en-US" dirty="0" smtClean="0"/>
              <a:t>Implications</a:t>
            </a:r>
          </a:p>
          <a:p>
            <a:pPr>
              <a:lnSpc>
                <a:spcPct val="120000"/>
              </a:lnSpc>
            </a:pPr>
            <a:endParaRPr lang="en-US" dirty="0">
              <a:solidFill>
                <a:srgbClr val="776F67"/>
              </a:solidFill>
            </a:endParaRPr>
          </a:p>
        </p:txBody>
      </p:sp>
    </p:spTree>
    <p:extLst>
      <p:ext uri="{BB962C8B-B14F-4D97-AF65-F5344CB8AC3E}">
        <p14:creationId xmlns:p14="http://schemas.microsoft.com/office/powerpoint/2010/main" val="341051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6"/>
            <a:ext cx="7886700" cy="1325563"/>
          </a:xfrm>
        </p:spPr>
        <p:txBody>
          <a:bodyPr>
            <a:normAutofit/>
          </a:bodyPr>
          <a:lstStyle/>
          <a:p>
            <a:r>
              <a:rPr lang="en-US" sz="3600" dirty="0" smtClean="0"/>
              <a:t>Budget Partner Group Charge</a:t>
            </a:r>
            <a:endParaRPr lang="en-US" sz="3600" dirty="0"/>
          </a:p>
        </p:txBody>
      </p:sp>
      <p:sp>
        <p:nvSpPr>
          <p:cNvPr id="3" name="Content Placeholder 2"/>
          <p:cNvSpPr>
            <a:spLocks noGrp="1"/>
          </p:cNvSpPr>
          <p:nvPr>
            <p:ph idx="1"/>
          </p:nvPr>
        </p:nvSpPr>
        <p:spPr>
          <a:xfrm>
            <a:off x="628650" y="1825625"/>
            <a:ext cx="7811394" cy="3788594"/>
          </a:xfrm>
        </p:spPr>
        <p:txBody>
          <a:bodyPr>
            <a:normAutofit/>
          </a:bodyPr>
          <a:lstStyle/>
          <a:p>
            <a:pPr marL="0" indent="0">
              <a:buNone/>
            </a:pPr>
            <a:r>
              <a:rPr lang="en-US" dirty="0" smtClean="0"/>
              <a:t>To facilitate productive communications between the planning units and the Office of Budget Planning and Analysis to enhance the tools, training, and resources that make the annual budgeting process efficient and meaningful.</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409009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6"/>
            <a:ext cx="7886700" cy="1325563"/>
          </a:xfrm>
        </p:spPr>
        <p:txBody>
          <a:bodyPr>
            <a:normAutofit/>
          </a:bodyPr>
          <a:lstStyle/>
          <a:p>
            <a:r>
              <a:rPr lang="en-US" sz="3600" dirty="0" smtClean="0"/>
              <a:t>Budget Partner Group Representation</a:t>
            </a:r>
            <a:endParaRPr lang="en-US" sz="3600" dirty="0"/>
          </a:p>
        </p:txBody>
      </p:sp>
      <p:sp>
        <p:nvSpPr>
          <p:cNvPr id="3" name="Content Placeholder 2"/>
          <p:cNvSpPr>
            <a:spLocks noGrp="1"/>
          </p:cNvSpPr>
          <p:nvPr>
            <p:ph idx="1"/>
          </p:nvPr>
        </p:nvSpPr>
        <p:spPr>
          <a:xfrm>
            <a:off x="628650" y="1825624"/>
            <a:ext cx="7811394" cy="4192403"/>
          </a:xfrm>
        </p:spPr>
        <p:txBody>
          <a:bodyPr>
            <a:normAutofit/>
          </a:bodyPr>
          <a:lstStyle/>
          <a:p>
            <a:pPr marL="0" indent="0">
              <a:buNone/>
            </a:pPr>
            <a:r>
              <a:rPr lang="en-US" sz="2400" dirty="0" smtClean="0"/>
              <a:t>The Budget Partner Group is </a:t>
            </a:r>
            <a:r>
              <a:rPr lang="en-US" sz="2400" dirty="0"/>
              <a:t>co-chaired by the Director of Budget Planning </a:t>
            </a:r>
            <a:r>
              <a:rPr lang="en-US" sz="2400" dirty="0" smtClean="0"/>
              <a:t>and </a:t>
            </a:r>
            <a:r>
              <a:rPr lang="en-US" sz="2400" dirty="0"/>
              <a:t>Analysis and a member of the RC Strategy Group, as selected by the RC Strategy Chair. The RC Strategy Group Co-chair will serve a </a:t>
            </a:r>
            <a:r>
              <a:rPr lang="en-US" sz="2400" dirty="0" smtClean="0"/>
              <a:t>two-year </a:t>
            </a:r>
            <a:r>
              <a:rPr lang="en-US" sz="2400" dirty="0"/>
              <a:t>term. All campus planning units will have one member on the committee. </a:t>
            </a:r>
            <a:endParaRPr lang="en-US" sz="2400" dirty="0" smtClean="0"/>
          </a:p>
          <a:p>
            <a:pPr marL="0" indent="0">
              <a:buNone/>
            </a:pPr>
            <a:endParaRPr lang="en-US" sz="2400" dirty="0" smtClean="0"/>
          </a:p>
          <a:p>
            <a:pPr marL="0" indent="0">
              <a:buNone/>
            </a:pPr>
            <a:r>
              <a:rPr lang="en-US" sz="2400" b="1" dirty="0" smtClean="0">
                <a:solidFill>
                  <a:srgbClr val="00694E"/>
                </a:solidFill>
              </a:rPr>
              <a:t>New RC-Strategy Co-Chair</a:t>
            </a:r>
            <a:r>
              <a:rPr lang="en-US" sz="2400" dirty="0" smtClean="0"/>
              <a:t>: </a:t>
            </a:r>
          </a:p>
          <a:p>
            <a:pPr marL="0" indent="0">
              <a:buNone/>
            </a:pPr>
            <a:r>
              <a:rPr lang="en-US" sz="2400" dirty="0" smtClean="0"/>
              <a:t>Mike Finney, CFAO of the Voinovich School of Leadership and Public Affairs</a:t>
            </a:r>
          </a:p>
        </p:txBody>
      </p:sp>
    </p:spTree>
    <p:extLst>
      <p:ext uri="{BB962C8B-B14F-4D97-AF65-F5344CB8AC3E}">
        <p14:creationId xmlns:p14="http://schemas.microsoft.com/office/powerpoint/2010/main" val="223868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6"/>
            <a:ext cx="7886700" cy="1325563"/>
          </a:xfrm>
        </p:spPr>
        <p:txBody>
          <a:bodyPr>
            <a:normAutofit/>
          </a:bodyPr>
          <a:lstStyle/>
          <a:p>
            <a:r>
              <a:rPr lang="en-US" sz="3600" dirty="0" smtClean="0"/>
              <a:t>FY18 Budget Partner Group Goals</a:t>
            </a:r>
            <a:endParaRPr lang="en-US" sz="3600" dirty="0"/>
          </a:p>
        </p:txBody>
      </p:sp>
      <p:sp>
        <p:nvSpPr>
          <p:cNvPr id="3" name="Content Placeholder 2"/>
          <p:cNvSpPr>
            <a:spLocks noGrp="1"/>
          </p:cNvSpPr>
          <p:nvPr>
            <p:ph idx="1"/>
          </p:nvPr>
        </p:nvSpPr>
        <p:spPr>
          <a:xfrm>
            <a:off x="628650" y="1825625"/>
            <a:ext cx="7811394" cy="3788594"/>
          </a:xfrm>
        </p:spPr>
        <p:txBody>
          <a:bodyPr>
            <a:normAutofit fontScale="92500" lnSpcReduction="10000"/>
          </a:bodyPr>
          <a:lstStyle/>
          <a:p>
            <a:pPr lvl="0"/>
            <a:r>
              <a:rPr lang="en-US" dirty="0" smtClean="0"/>
              <a:t>Enhance </a:t>
            </a:r>
            <a:r>
              <a:rPr lang="en-US" dirty="0"/>
              <a:t>existing tools </a:t>
            </a:r>
            <a:r>
              <a:rPr lang="en-US" dirty="0" smtClean="0"/>
              <a:t>and develop </a:t>
            </a:r>
            <a:r>
              <a:rPr lang="en-US" dirty="0"/>
              <a:t>new tools that facilitate efficient </a:t>
            </a:r>
            <a:r>
              <a:rPr lang="en-US" dirty="0" smtClean="0"/>
              <a:t>budgeting </a:t>
            </a:r>
            <a:r>
              <a:rPr lang="en-US" dirty="0"/>
              <a:t>under the new Chart of Accounts</a:t>
            </a:r>
          </a:p>
          <a:p>
            <a:pPr lvl="0"/>
            <a:r>
              <a:rPr lang="en-US" dirty="0"/>
              <a:t>Train members on how to effectively budget with the new Chart of Accounts</a:t>
            </a:r>
          </a:p>
          <a:p>
            <a:pPr lvl="0"/>
            <a:r>
              <a:rPr lang="en-US" dirty="0"/>
              <a:t>Facilitate dialogue among members to encourage the sharing of ideas and techniques used across the University </a:t>
            </a:r>
            <a:r>
              <a:rPr lang="en-US" dirty="0" smtClean="0"/>
              <a:t>for effective budgeting</a:t>
            </a:r>
            <a:endParaRPr lang="en-US" dirty="0"/>
          </a:p>
          <a:p>
            <a:pPr lvl="0"/>
            <a:r>
              <a:rPr lang="en-US" dirty="0"/>
              <a:t>Better communicate the status of the University’s </a:t>
            </a:r>
            <a:r>
              <a:rPr lang="en-US" dirty="0" smtClean="0"/>
              <a:t>strategic </a:t>
            </a:r>
            <a:r>
              <a:rPr lang="en-US" dirty="0"/>
              <a:t>priorities and </a:t>
            </a:r>
            <a:r>
              <a:rPr lang="en-US" dirty="0" smtClean="0"/>
              <a:t>budget process</a:t>
            </a:r>
            <a:endParaRPr lang="en-US"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159620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10" y="322800"/>
            <a:ext cx="7886700" cy="1325563"/>
          </a:xfrm>
        </p:spPr>
        <p:txBody>
          <a:bodyPr/>
          <a:lstStyle/>
          <a:p>
            <a:r>
              <a:rPr lang="en-US" dirty="0" smtClean="0"/>
              <a:t>Agenda</a:t>
            </a:r>
            <a:endParaRPr lang="en-US" dirty="0"/>
          </a:p>
        </p:txBody>
      </p:sp>
      <p:sp>
        <p:nvSpPr>
          <p:cNvPr id="3" name="Content Placeholder 2"/>
          <p:cNvSpPr>
            <a:spLocks noGrp="1"/>
          </p:cNvSpPr>
          <p:nvPr>
            <p:ph idx="1"/>
          </p:nvPr>
        </p:nvSpPr>
        <p:spPr>
          <a:xfrm>
            <a:off x="628650" y="1497833"/>
            <a:ext cx="7886700" cy="4351338"/>
          </a:xfrm>
        </p:spPr>
        <p:txBody>
          <a:bodyPr>
            <a:normAutofit/>
          </a:bodyPr>
          <a:lstStyle/>
          <a:p>
            <a:pPr>
              <a:lnSpc>
                <a:spcPct val="120000"/>
              </a:lnSpc>
            </a:pPr>
            <a:r>
              <a:rPr lang="en-US" dirty="0" smtClean="0"/>
              <a:t>Intro/Welcome</a:t>
            </a:r>
          </a:p>
          <a:p>
            <a:pPr>
              <a:lnSpc>
                <a:spcPct val="120000"/>
              </a:lnSpc>
            </a:pPr>
            <a:r>
              <a:rPr lang="en-US" dirty="0" smtClean="0"/>
              <a:t>Employee Service Center Partner Group</a:t>
            </a:r>
          </a:p>
          <a:p>
            <a:pPr>
              <a:lnSpc>
                <a:spcPct val="120000"/>
              </a:lnSpc>
            </a:pPr>
            <a:r>
              <a:rPr lang="en-US" dirty="0" smtClean="0"/>
              <a:t>Budget Partner Group</a:t>
            </a:r>
          </a:p>
          <a:p>
            <a:pPr>
              <a:lnSpc>
                <a:spcPct val="120000"/>
              </a:lnSpc>
            </a:pPr>
            <a:r>
              <a:rPr lang="en-US" dirty="0" smtClean="0"/>
              <a:t>Hospitality Partner Group</a:t>
            </a:r>
          </a:p>
          <a:p>
            <a:pPr>
              <a:lnSpc>
                <a:spcPct val="120000"/>
              </a:lnSpc>
            </a:pPr>
            <a:r>
              <a:rPr lang="en-US" dirty="0" smtClean="0"/>
              <a:t>Key Announcements</a:t>
            </a:r>
          </a:p>
          <a:p>
            <a:pPr>
              <a:lnSpc>
                <a:spcPct val="120000"/>
              </a:lnSpc>
            </a:pPr>
            <a:endParaRPr lang="en-US" dirty="0">
              <a:solidFill>
                <a:srgbClr val="776F67"/>
              </a:solidFill>
            </a:endParaRPr>
          </a:p>
        </p:txBody>
      </p:sp>
    </p:spTree>
    <p:extLst>
      <p:ext uri="{BB962C8B-B14F-4D97-AF65-F5344CB8AC3E}">
        <p14:creationId xmlns:p14="http://schemas.microsoft.com/office/powerpoint/2010/main" val="262624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6"/>
            <a:ext cx="7886700" cy="1325563"/>
          </a:xfrm>
        </p:spPr>
        <p:txBody>
          <a:bodyPr>
            <a:normAutofit/>
          </a:bodyPr>
          <a:lstStyle/>
          <a:p>
            <a:r>
              <a:rPr lang="en-US" sz="3200" dirty="0" smtClean="0"/>
              <a:t>Measuring Success in </a:t>
            </a:r>
            <a:r>
              <a:rPr lang="en-US" sz="3400" dirty="0" smtClean="0"/>
              <a:t>Achieving</a:t>
            </a:r>
            <a:r>
              <a:rPr lang="en-US" sz="3200" dirty="0" smtClean="0"/>
              <a:t> FY18 Goals</a:t>
            </a:r>
            <a:endParaRPr lang="en-US" sz="3200" dirty="0"/>
          </a:p>
        </p:txBody>
      </p:sp>
      <p:sp>
        <p:nvSpPr>
          <p:cNvPr id="3" name="Content Placeholder 2"/>
          <p:cNvSpPr>
            <a:spLocks noGrp="1"/>
          </p:cNvSpPr>
          <p:nvPr>
            <p:ph idx="1"/>
          </p:nvPr>
        </p:nvSpPr>
        <p:spPr>
          <a:xfrm>
            <a:off x="678426" y="1445342"/>
            <a:ext cx="7761618" cy="4168877"/>
          </a:xfrm>
        </p:spPr>
        <p:txBody>
          <a:bodyPr>
            <a:normAutofit fontScale="92500" lnSpcReduction="20000"/>
          </a:bodyPr>
          <a:lstStyle/>
          <a:p>
            <a:pPr marL="0" indent="0">
              <a:buNone/>
            </a:pPr>
            <a:r>
              <a:rPr lang="en-US" sz="2600" dirty="0" smtClean="0"/>
              <a:t>Conduct annual survey to determine if BPA guidance and budget tools have:</a:t>
            </a:r>
          </a:p>
          <a:p>
            <a:pPr marL="457200" indent="-457200">
              <a:buFont typeface="+mj-lt"/>
              <a:buAutoNum type="arabicPeriod"/>
            </a:pPr>
            <a:r>
              <a:rPr lang="en-US" sz="2600" dirty="0"/>
              <a:t>S</a:t>
            </a:r>
            <a:r>
              <a:rPr lang="en-US" sz="2600" dirty="0" smtClean="0"/>
              <a:t>aved planning units time and effort when creating their FY19 budgets?</a:t>
            </a:r>
          </a:p>
          <a:p>
            <a:pPr marL="457200" indent="-457200">
              <a:buFont typeface="+mj-lt"/>
              <a:buAutoNum type="arabicPeriod"/>
            </a:pPr>
            <a:r>
              <a:rPr lang="en-US" sz="2600" dirty="0" smtClean="0"/>
              <a:t>Assisted planning units in developing their FY19 budgets based on the new COA?</a:t>
            </a:r>
          </a:p>
          <a:p>
            <a:pPr marL="457200" indent="-457200">
              <a:buFont typeface="+mj-lt"/>
              <a:buAutoNum type="arabicPeriod"/>
            </a:pPr>
            <a:r>
              <a:rPr lang="en-US" sz="2600" dirty="0" smtClean="0"/>
              <a:t>Assisted planning units in successfully meeting budget reporting deadlines?</a:t>
            </a:r>
          </a:p>
          <a:p>
            <a:pPr marL="0" indent="0">
              <a:buNone/>
            </a:pPr>
            <a:endParaRPr lang="en-US" sz="2600" dirty="0" smtClean="0"/>
          </a:p>
          <a:p>
            <a:pPr marL="0" indent="0">
              <a:buNone/>
            </a:pPr>
            <a:r>
              <a:rPr lang="en-US" sz="2600" dirty="0" smtClean="0"/>
              <a:t>Other measures of success:</a:t>
            </a:r>
          </a:p>
          <a:p>
            <a:r>
              <a:rPr lang="en-US" sz="2600" dirty="0" smtClean="0"/>
              <a:t>Monitor the budget to actual year end balances with the hope of increasing accuracy over time.</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783586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6"/>
            <a:ext cx="7886700" cy="1325563"/>
          </a:xfrm>
        </p:spPr>
        <p:txBody>
          <a:bodyPr>
            <a:normAutofit/>
          </a:bodyPr>
          <a:lstStyle/>
          <a:p>
            <a:r>
              <a:rPr lang="en-US" sz="3200" dirty="0" smtClean="0"/>
              <a:t>Upcoming Areas of Focus</a:t>
            </a:r>
            <a:endParaRPr lang="en-US" sz="3200" dirty="0"/>
          </a:p>
        </p:txBody>
      </p:sp>
      <p:sp>
        <p:nvSpPr>
          <p:cNvPr id="3" name="Content Placeholder 2"/>
          <p:cNvSpPr>
            <a:spLocks noGrp="1"/>
          </p:cNvSpPr>
          <p:nvPr>
            <p:ph idx="1"/>
          </p:nvPr>
        </p:nvSpPr>
        <p:spPr>
          <a:xfrm>
            <a:off x="628650" y="1690689"/>
            <a:ext cx="7811394" cy="3788594"/>
          </a:xfrm>
        </p:spPr>
        <p:txBody>
          <a:bodyPr>
            <a:normAutofit/>
          </a:bodyPr>
          <a:lstStyle/>
          <a:p>
            <a:r>
              <a:rPr lang="en-US" sz="2400" dirty="0" smtClean="0">
                <a:solidFill>
                  <a:srgbClr val="00694E"/>
                </a:solidFill>
              </a:rPr>
              <a:t>FY19 Budget Development</a:t>
            </a:r>
          </a:p>
          <a:p>
            <a:r>
              <a:rPr lang="en-US" sz="2400" dirty="0" smtClean="0">
                <a:solidFill>
                  <a:srgbClr val="00694E"/>
                </a:solidFill>
              </a:rPr>
              <a:t>Chart of Accounts – facilitate COA planning and transition issues that result from the November conversion</a:t>
            </a:r>
          </a:p>
          <a:p>
            <a:pPr marL="0" indent="0">
              <a:buNone/>
            </a:pPr>
            <a:endParaRPr lang="en-US" sz="2400" b="1" dirty="0" smtClean="0"/>
          </a:p>
          <a:p>
            <a:pPr marL="0" indent="0">
              <a:buNone/>
            </a:pPr>
            <a:r>
              <a:rPr lang="en-US" sz="2400" b="1" dirty="0" smtClean="0"/>
              <a:t>Templates and Tool Development</a:t>
            </a:r>
            <a:r>
              <a:rPr lang="en-US" sz="2400" dirty="0" smtClean="0"/>
              <a:t>:</a:t>
            </a:r>
            <a:endParaRPr lang="en-US" sz="2400" dirty="0"/>
          </a:p>
          <a:p>
            <a:pPr lvl="1"/>
            <a:r>
              <a:rPr lang="en-US" sz="2000" dirty="0" smtClean="0"/>
              <a:t>COA Salary Diagnostic</a:t>
            </a:r>
            <a:endParaRPr lang="en-US" sz="2000" dirty="0"/>
          </a:p>
          <a:p>
            <a:pPr marL="0" indent="0">
              <a:buNone/>
            </a:pPr>
            <a:r>
              <a:rPr lang="en-US" sz="2400" b="1" dirty="0" smtClean="0"/>
              <a:t>Training &amp; Reporting</a:t>
            </a:r>
            <a:r>
              <a:rPr lang="en-US" sz="2400" dirty="0" smtClean="0"/>
              <a:t>:</a:t>
            </a:r>
          </a:p>
          <a:p>
            <a:pPr lvl="1"/>
            <a:r>
              <a:rPr lang="en-US" sz="2000" dirty="0" smtClean="0"/>
              <a:t>Budgeting with the new COA</a:t>
            </a:r>
          </a:p>
          <a:p>
            <a:pPr lvl="1"/>
            <a:r>
              <a:rPr lang="en-US" sz="2000" dirty="0" smtClean="0"/>
              <a:t>OBI Financial Reports: TBS View</a:t>
            </a:r>
          </a:p>
          <a:p>
            <a:pPr marL="0" indent="0">
              <a:buNone/>
            </a:pPr>
            <a:endParaRPr lang="en-US" sz="2400" dirty="0" smtClean="0"/>
          </a:p>
        </p:txBody>
      </p:sp>
    </p:spTree>
    <p:extLst>
      <p:ext uri="{BB962C8B-B14F-4D97-AF65-F5344CB8AC3E}">
        <p14:creationId xmlns:p14="http://schemas.microsoft.com/office/powerpoint/2010/main" val="421010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46183"/>
            <a:ext cx="7886700" cy="1325563"/>
          </a:xfrm>
        </p:spPr>
        <p:txBody>
          <a:bodyPr>
            <a:normAutofit/>
          </a:bodyPr>
          <a:lstStyle/>
          <a:p>
            <a:r>
              <a:rPr lang="en-US" sz="3200" dirty="0" smtClean="0"/>
              <a:t>FY 18 Budget Update</a:t>
            </a:r>
            <a:endParaRPr lang="en-US" sz="3200" dirty="0"/>
          </a:p>
        </p:txBody>
      </p:sp>
      <p:sp>
        <p:nvSpPr>
          <p:cNvPr id="3" name="Content Placeholder 2"/>
          <p:cNvSpPr>
            <a:spLocks noGrp="1"/>
          </p:cNvSpPr>
          <p:nvPr>
            <p:ph idx="1"/>
          </p:nvPr>
        </p:nvSpPr>
        <p:spPr>
          <a:xfrm>
            <a:off x="628650" y="1400619"/>
            <a:ext cx="7886700" cy="4351338"/>
          </a:xfrm>
        </p:spPr>
        <p:txBody>
          <a:bodyPr>
            <a:normAutofit fontScale="92500"/>
          </a:bodyPr>
          <a:lstStyle/>
          <a:p>
            <a:pPr marL="0" indent="0">
              <a:buNone/>
            </a:pPr>
            <a:r>
              <a:rPr lang="en-US" sz="2400" b="1" dirty="0" smtClean="0">
                <a:solidFill>
                  <a:srgbClr val="00694E"/>
                </a:solidFill>
              </a:rPr>
              <a:t>The FY18 Budget Planning, Revenue Assumptions</a:t>
            </a:r>
            <a:r>
              <a:rPr lang="en-US" sz="2400" dirty="0" smtClean="0"/>
              <a:t>:</a:t>
            </a:r>
          </a:p>
          <a:p>
            <a:r>
              <a:rPr lang="en-US" sz="2400" dirty="0" smtClean="0"/>
              <a:t>200 Fewer Undergraduate Students (Athens Main)</a:t>
            </a:r>
          </a:p>
          <a:p>
            <a:r>
              <a:rPr lang="en-US" sz="2400" dirty="0" smtClean="0"/>
              <a:t>0% Tuition Growth for Continuing Students</a:t>
            </a:r>
          </a:p>
          <a:p>
            <a:r>
              <a:rPr lang="en-US" sz="2400" dirty="0" smtClean="0"/>
              <a:t>1.3% (CPI) Tuition Growth for 2017-18 Guarantee Cohort</a:t>
            </a:r>
          </a:p>
          <a:p>
            <a:r>
              <a:rPr lang="en-US" sz="2400" dirty="0" smtClean="0"/>
              <a:t>0% SSI</a:t>
            </a:r>
          </a:p>
          <a:p>
            <a:pPr marL="0" indent="0">
              <a:buNone/>
            </a:pPr>
            <a:endParaRPr lang="en-US" sz="2400" dirty="0"/>
          </a:p>
          <a:p>
            <a:pPr marL="0" indent="0">
              <a:buNone/>
            </a:pPr>
            <a:r>
              <a:rPr lang="en-US" sz="2400" b="1" dirty="0" smtClean="0">
                <a:solidFill>
                  <a:srgbClr val="00694E"/>
                </a:solidFill>
              </a:rPr>
              <a:t>Final State Operating Budget and Enrollment Updates</a:t>
            </a:r>
            <a:r>
              <a:rPr lang="en-US" sz="2400" dirty="0" smtClean="0"/>
              <a:t>:</a:t>
            </a:r>
          </a:p>
          <a:p>
            <a:r>
              <a:rPr lang="en-US" sz="2400" dirty="0" smtClean="0"/>
              <a:t>Continuation of an Undergraduate Tuition Freeze</a:t>
            </a:r>
          </a:p>
          <a:p>
            <a:r>
              <a:rPr lang="en-US" sz="2400" dirty="0" smtClean="0"/>
              <a:t>0% SSI</a:t>
            </a:r>
          </a:p>
          <a:p>
            <a:r>
              <a:rPr lang="en-US" sz="2400" dirty="0" smtClean="0"/>
              <a:t>Fall 2017 Enrollment: Projecting more than 250 fewer students</a:t>
            </a:r>
            <a:endParaRPr lang="en-US" sz="2400" dirty="0"/>
          </a:p>
          <a:p>
            <a:pPr marL="0" indent="0">
              <a:buNone/>
            </a:pPr>
            <a:endParaRPr lang="en-US" sz="2400" dirty="0"/>
          </a:p>
          <a:p>
            <a:pPr marL="0" indent="0">
              <a:buNone/>
            </a:pPr>
            <a:endParaRPr lang="en-US" sz="2000" dirty="0"/>
          </a:p>
        </p:txBody>
      </p:sp>
    </p:spTree>
    <p:extLst>
      <p:ext uri="{BB962C8B-B14F-4D97-AF65-F5344CB8AC3E}">
        <p14:creationId xmlns:p14="http://schemas.microsoft.com/office/powerpoint/2010/main" val="393396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46183"/>
            <a:ext cx="7886700" cy="1325563"/>
          </a:xfrm>
        </p:spPr>
        <p:txBody>
          <a:bodyPr>
            <a:normAutofit/>
          </a:bodyPr>
          <a:lstStyle/>
          <a:p>
            <a:r>
              <a:rPr lang="en-US" sz="3200" dirty="0" smtClean="0"/>
              <a:t>FY 19 Budget Implications</a:t>
            </a:r>
            <a:endParaRPr lang="en-US" sz="3200" dirty="0"/>
          </a:p>
        </p:txBody>
      </p:sp>
      <p:sp>
        <p:nvSpPr>
          <p:cNvPr id="3" name="Content Placeholder 2"/>
          <p:cNvSpPr>
            <a:spLocks noGrp="1"/>
          </p:cNvSpPr>
          <p:nvPr>
            <p:ph idx="1"/>
          </p:nvPr>
        </p:nvSpPr>
        <p:spPr>
          <a:xfrm>
            <a:off x="628650" y="1400619"/>
            <a:ext cx="7886700" cy="4351338"/>
          </a:xfrm>
        </p:spPr>
        <p:txBody>
          <a:bodyPr>
            <a:normAutofit/>
          </a:bodyPr>
          <a:lstStyle/>
          <a:p>
            <a:pPr marL="0" indent="0">
              <a:buNone/>
            </a:pPr>
            <a:r>
              <a:rPr lang="en-US" sz="2400" dirty="0" smtClean="0"/>
              <a:t>The FY19 Budget Planning, Preliminary Assumptions:</a:t>
            </a:r>
          </a:p>
          <a:p>
            <a:r>
              <a:rPr lang="en-US" sz="2400" dirty="0" smtClean="0"/>
              <a:t>0% Tuition Growth for Continuing Students</a:t>
            </a:r>
          </a:p>
          <a:p>
            <a:r>
              <a:rPr lang="en-US" sz="2400" dirty="0" smtClean="0"/>
              <a:t>5-Year (CPI) Tuition Growth for 2018-19 Guarantee Cohort</a:t>
            </a:r>
          </a:p>
          <a:p>
            <a:r>
              <a:rPr lang="en-US" sz="2400" dirty="0" smtClean="0"/>
              <a:t>0% SSI</a:t>
            </a:r>
          </a:p>
          <a:p>
            <a:r>
              <a:rPr lang="en-US" sz="2400" dirty="0" smtClean="0"/>
              <a:t>Athens Main UG Enrollment: PENDING</a:t>
            </a:r>
          </a:p>
          <a:p>
            <a:pPr marL="0" indent="0">
              <a:buNone/>
            </a:pPr>
            <a:endParaRPr lang="en-US" sz="2400" dirty="0" smtClean="0"/>
          </a:p>
          <a:p>
            <a:pPr marL="0" indent="0">
              <a:buNone/>
            </a:pPr>
            <a:r>
              <a:rPr lang="en-US" sz="2400" dirty="0" smtClean="0"/>
              <a:t>FY19 will likely be a continuation of the FY18 Budget Process in which new revenues and strategic realignments of budget priorities will be essential tools in the planning process.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000" dirty="0"/>
          </a:p>
        </p:txBody>
      </p:sp>
    </p:spTree>
    <p:extLst>
      <p:ext uri="{BB962C8B-B14F-4D97-AF65-F5344CB8AC3E}">
        <p14:creationId xmlns:p14="http://schemas.microsoft.com/office/powerpoint/2010/main" val="3224914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20425"/>
            <a:ext cx="7886700" cy="1325563"/>
          </a:xfrm>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Please contact Budget Partner Group Co-chairs:</a:t>
            </a:r>
          </a:p>
          <a:p>
            <a:pPr marL="0" indent="0">
              <a:buNone/>
            </a:pPr>
            <a:r>
              <a:rPr lang="en-US" dirty="0" smtClean="0"/>
              <a:t>Mike Finney</a:t>
            </a:r>
            <a:r>
              <a:rPr lang="en-US" dirty="0"/>
              <a:t>	</a:t>
            </a:r>
            <a:r>
              <a:rPr lang="en-US" dirty="0" smtClean="0">
                <a:hlinkClick r:id="rId2"/>
              </a:rPr>
              <a:t>finney@ohio.edu</a:t>
            </a:r>
            <a:r>
              <a:rPr lang="en-US" dirty="0" smtClean="0"/>
              <a:t> </a:t>
            </a:r>
          </a:p>
          <a:p>
            <a:pPr marL="0" indent="0">
              <a:buNone/>
            </a:pPr>
            <a:r>
              <a:rPr lang="en-US" dirty="0" smtClean="0"/>
              <a:t>Katie Hensel	</a:t>
            </a:r>
            <a:r>
              <a:rPr lang="en-US" dirty="0" smtClean="0">
                <a:hlinkClick r:id="rId3"/>
              </a:rPr>
              <a:t>hensel@ohio.edu</a:t>
            </a:r>
            <a:r>
              <a:rPr lang="en-US" dirty="0" smtClean="0"/>
              <a:t> </a:t>
            </a:r>
            <a:endParaRPr lang="en-US" dirty="0"/>
          </a:p>
        </p:txBody>
      </p:sp>
    </p:spTree>
    <p:extLst>
      <p:ext uri="{BB962C8B-B14F-4D97-AF65-F5344CB8AC3E}">
        <p14:creationId xmlns:p14="http://schemas.microsoft.com/office/powerpoint/2010/main" val="545794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78878"/>
            <a:ext cx="8101012" cy="2852737"/>
          </a:xfrm>
        </p:spPr>
        <p:txBody>
          <a:bodyPr/>
          <a:lstStyle/>
          <a:p>
            <a:pPr algn="r"/>
            <a:r>
              <a:rPr lang="en-US" dirty="0" smtClean="0"/>
              <a:t>Hospitality Partner Group</a:t>
            </a:r>
            <a:endParaRPr lang="en-US" dirty="0"/>
          </a:p>
        </p:txBody>
      </p:sp>
      <p:sp>
        <p:nvSpPr>
          <p:cNvPr id="3" name="Subtitle 2"/>
          <p:cNvSpPr txBox="1">
            <a:spLocks/>
          </p:cNvSpPr>
          <p:nvPr/>
        </p:nvSpPr>
        <p:spPr>
          <a:xfrm>
            <a:off x="623889" y="3440672"/>
            <a:ext cx="783879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smtClean="0"/>
              <a:t>Phil Taylor, Chief Operating Officer, College of Business</a:t>
            </a:r>
          </a:p>
          <a:p>
            <a:pPr algn="r"/>
            <a:r>
              <a:rPr lang="en-US" dirty="0" smtClean="0"/>
              <a:t>Gwyn Scott, Associate Vice President for Auxiliaries</a:t>
            </a:r>
          </a:p>
        </p:txBody>
      </p:sp>
    </p:spTree>
    <p:extLst>
      <p:ext uri="{BB962C8B-B14F-4D97-AF65-F5344CB8AC3E}">
        <p14:creationId xmlns:p14="http://schemas.microsoft.com/office/powerpoint/2010/main" val="15701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46183"/>
            <a:ext cx="7886700" cy="1325563"/>
          </a:xfrm>
        </p:spPr>
        <p:txBody>
          <a:bodyPr>
            <a:normAutofit/>
          </a:bodyPr>
          <a:lstStyle/>
          <a:p>
            <a:r>
              <a:rPr lang="en-US" sz="3200" dirty="0" smtClean="0"/>
              <a:t>Hospitality Partner </a:t>
            </a:r>
            <a:r>
              <a:rPr lang="en-US" sz="3200" dirty="0"/>
              <a:t>Group </a:t>
            </a:r>
            <a:r>
              <a:rPr lang="en-US" sz="3200" dirty="0" smtClean="0"/>
              <a:t>Vision</a:t>
            </a:r>
            <a:endParaRPr lang="en-US" sz="3200" dirty="0"/>
          </a:p>
        </p:txBody>
      </p:sp>
      <p:sp>
        <p:nvSpPr>
          <p:cNvPr id="3" name="Content Placeholder 2"/>
          <p:cNvSpPr>
            <a:spLocks noGrp="1"/>
          </p:cNvSpPr>
          <p:nvPr>
            <p:ph idx="1"/>
          </p:nvPr>
        </p:nvSpPr>
        <p:spPr>
          <a:xfrm>
            <a:off x="628650" y="1400619"/>
            <a:ext cx="7886700" cy="4351338"/>
          </a:xfrm>
        </p:spPr>
        <p:txBody>
          <a:bodyPr>
            <a:normAutofit/>
          </a:bodyPr>
          <a:lstStyle/>
          <a:p>
            <a:pPr marL="0" indent="0" algn="r">
              <a:buNone/>
            </a:pPr>
            <a:endParaRPr lang="en-US" dirty="0" smtClean="0"/>
          </a:p>
          <a:p>
            <a:pPr marL="0" indent="0" algn="r">
              <a:buNone/>
            </a:pPr>
            <a:endParaRPr lang="en-US" dirty="0"/>
          </a:p>
          <a:p>
            <a:pPr marL="0" indent="0" algn="r">
              <a:buNone/>
            </a:pPr>
            <a:endParaRPr lang="en-US" dirty="0"/>
          </a:p>
          <a:p>
            <a:pPr marL="0" indent="0" algn="r">
              <a:buNone/>
            </a:pPr>
            <a:r>
              <a:rPr lang="en-US" sz="3200" dirty="0" smtClean="0"/>
              <a:t>Enhance University stakeholders’ awareness of the impact of event and service excellence in creating “Bobcat-brand” ambassadors.</a:t>
            </a:r>
            <a:endParaRPr lang="en-US" sz="3200" dirty="0"/>
          </a:p>
        </p:txBody>
      </p:sp>
    </p:spTree>
    <p:extLst>
      <p:ext uri="{BB962C8B-B14F-4D97-AF65-F5344CB8AC3E}">
        <p14:creationId xmlns:p14="http://schemas.microsoft.com/office/powerpoint/2010/main" val="4294647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Representation	</a:t>
            </a:r>
            <a:endParaRPr lang="en-US" dirty="0"/>
          </a:p>
        </p:txBody>
      </p:sp>
      <p:sp>
        <p:nvSpPr>
          <p:cNvPr id="3" name="Content Placeholder 2"/>
          <p:cNvSpPr>
            <a:spLocks noGrp="1"/>
          </p:cNvSpPr>
          <p:nvPr>
            <p:ph idx="1"/>
          </p:nvPr>
        </p:nvSpPr>
        <p:spPr>
          <a:xfrm>
            <a:off x="391885" y="1170432"/>
            <a:ext cx="8585859" cy="4841939"/>
          </a:xfrm>
        </p:spPr>
        <p:txBody>
          <a:bodyPr>
            <a:normAutofit/>
          </a:bodyPr>
          <a:lstStyle/>
          <a:p>
            <a:pPr marL="457200" lvl="1" indent="0">
              <a:buNone/>
            </a:pPr>
            <a:endParaRPr lang="en-US" sz="2000" dirty="0" smtClean="0"/>
          </a:p>
          <a:p>
            <a:pPr lvl="1"/>
            <a:r>
              <a:rPr lang="en-US" sz="2000" dirty="0" smtClean="0"/>
              <a:t>Janice Bailey-Magill, Russ </a:t>
            </a:r>
            <a:r>
              <a:rPr lang="en-US" sz="2000" dirty="0"/>
              <a:t>College of Engineering and Technology</a:t>
            </a:r>
            <a:endParaRPr lang="en-US" sz="2000" dirty="0" smtClean="0"/>
          </a:p>
          <a:p>
            <a:pPr lvl="1"/>
            <a:r>
              <a:rPr lang="en-US" sz="2000" dirty="0" smtClean="0"/>
              <a:t>Emily Chapman, Scripps </a:t>
            </a:r>
            <a:r>
              <a:rPr lang="en-US" sz="2000" dirty="0"/>
              <a:t>College of Communication</a:t>
            </a:r>
            <a:endParaRPr lang="en-US" sz="2000" dirty="0" smtClean="0"/>
          </a:p>
          <a:p>
            <a:pPr lvl="1"/>
            <a:r>
              <a:rPr lang="en-US" sz="2000" dirty="0" smtClean="0"/>
              <a:t>Michael </a:t>
            </a:r>
            <a:r>
              <a:rPr lang="en-US" sz="2000" dirty="0" err="1" smtClean="0"/>
              <a:t>DePerro</a:t>
            </a:r>
            <a:r>
              <a:rPr lang="en-US" sz="2000" dirty="0" smtClean="0"/>
              <a:t>, College </a:t>
            </a:r>
            <a:r>
              <a:rPr lang="en-US" sz="2000" dirty="0"/>
              <a:t>of Business </a:t>
            </a:r>
            <a:endParaRPr lang="en-US" sz="2000" dirty="0" smtClean="0"/>
          </a:p>
          <a:p>
            <a:pPr lvl="1"/>
            <a:r>
              <a:rPr lang="en-US" sz="2000" dirty="0" smtClean="0"/>
              <a:t>Dusty </a:t>
            </a:r>
            <a:r>
              <a:rPr lang="en-US" sz="2000" dirty="0" err="1" smtClean="0"/>
              <a:t>Kilgour</a:t>
            </a:r>
            <a:r>
              <a:rPr lang="en-US" sz="2000" dirty="0" smtClean="0"/>
              <a:t>, Division </a:t>
            </a:r>
            <a:r>
              <a:rPr lang="en-US" sz="2000" dirty="0"/>
              <a:t>of Student </a:t>
            </a:r>
            <a:r>
              <a:rPr lang="en-US" sz="2000" dirty="0" smtClean="0"/>
              <a:t>Affairs - Event Services</a:t>
            </a:r>
          </a:p>
          <a:p>
            <a:pPr lvl="1"/>
            <a:r>
              <a:rPr lang="en-US" sz="2000" dirty="0"/>
              <a:t>Beth </a:t>
            </a:r>
            <a:r>
              <a:rPr lang="en-US" sz="2000" dirty="0" err="1" smtClean="0"/>
              <a:t>Lydic</a:t>
            </a:r>
            <a:r>
              <a:rPr lang="en-US" sz="2000" dirty="0" smtClean="0"/>
              <a:t>, Patton </a:t>
            </a:r>
            <a:r>
              <a:rPr lang="en-US" sz="2000" dirty="0"/>
              <a:t>College of </a:t>
            </a:r>
            <a:r>
              <a:rPr lang="en-US" sz="2000" dirty="0" smtClean="0"/>
              <a:t>Education</a:t>
            </a:r>
          </a:p>
          <a:p>
            <a:pPr lvl="1"/>
            <a:r>
              <a:rPr lang="en-US" sz="2000" dirty="0"/>
              <a:t>Tina </a:t>
            </a:r>
            <a:r>
              <a:rPr lang="en-US" sz="2000" dirty="0" smtClean="0"/>
              <a:t>Payne, Division </a:t>
            </a:r>
            <a:r>
              <a:rPr lang="en-US" sz="2000" dirty="0"/>
              <a:t>of Finance and Administration</a:t>
            </a:r>
            <a:endParaRPr lang="en-US" sz="2000" dirty="0" smtClean="0"/>
          </a:p>
          <a:p>
            <a:pPr lvl="1"/>
            <a:r>
              <a:rPr lang="en-US" sz="2000" dirty="0" smtClean="0"/>
              <a:t>Pete Trentacoste, Division </a:t>
            </a:r>
            <a:r>
              <a:rPr lang="en-US" sz="2000" dirty="0"/>
              <a:t>of Student </a:t>
            </a:r>
            <a:r>
              <a:rPr lang="en-US" sz="2000" dirty="0" smtClean="0"/>
              <a:t>Affairs - Housing and Residence Life</a:t>
            </a:r>
          </a:p>
          <a:p>
            <a:pPr lvl="1"/>
            <a:r>
              <a:rPr lang="en-US" sz="2000" dirty="0"/>
              <a:t>Megan </a:t>
            </a:r>
            <a:r>
              <a:rPr lang="en-US" sz="2000" dirty="0" smtClean="0"/>
              <a:t>Vogel, Division </a:t>
            </a:r>
            <a:r>
              <a:rPr lang="en-US" sz="2000" dirty="0"/>
              <a:t>of Student Affairs</a:t>
            </a:r>
            <a:endParaRPr lang="en-US" sz="2000" dirty="0" smtClean="0"/>
          </a:p>
          <a:p>
            <a:pPr lvl="1"/>
            <a:r>
              <a:rPr lang="en-US" sz="2000" dirty="0"/>
              <a:t>Kathy </a:t>
            </a:r>
            <a:r>
              <a:rPr lang="en-US" sz="2000" dirty="0" smtClean="0"/>
              <a:t>White, Honors </a:t>
            </a:r>
            <a:r>
              <a:rPr lang="en-US" sz="2000" dirty="0"/>
              <a:t>Tutorial College</a:t>
            </a:r>
          </a:p>
          <a:p>
            <a:pPr marL="0" indent="0">
              <a:buNone/>
            </a:pPr>
            <a:r>
              <a:rPr lang="en-US" sz="2000" dirty="0" smtClean="0"/>
              <a:t>Co-chairs</a:t>
            </a:r>
          </a:p>
          <a:p>
            <a:pPr lvl="1"/>
            <a:r>
              <a:rPr lang="en-US" sz="2000" dirty="0" smtClean="0"/>
              <a:t>Phil Taylor, College </a:t>
            </a:r>
            <a:r>
              <a:rPr lang="en-US" sz="2000" dirty="0"/>
              <a:t>of Business</a:t>
            </a:r>
            <a:endParaRPr lang="en-US" sz="2000" dirty="0" smtClean="0"/>
          </a:p>
          <a:p>
            <a:pPr lvl="1"/>
            <a:r>
              <a:rPr lang="en-US" sz="2000" dirty="0" smtClean="0"/>
              <a:t>Gwyn Scott, Division </a:t>
            </a:r>
            <a:r>
              <a:rPr lang="en-US" sz="2000" dirty="0"/>
              <a:t>of Student </a:t>
            </a:r>
            <a:r>
              <a:rPr lang="en-US" sz="2000" dirty="0" smtClean="0"/>
              <a:t>Affairs - Auxiliaries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92140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46183"/>
            <a:ext cx="7886700" cy="1325563"/>
          </a:xfrm>
        </p:spPr>
        <p:txBody>
          <a:bodyPr>
            <a:normAutofit/>
          </a:bodyPr>
          <a:lstStyle/>
          <a:p>
            <a:r>
              <a:rPr lang="en-US" sz="3200" dirty="0" smtClean="0"/>
              <a:t>Hospitality </a:t>
            </a:r>
            <a:r>
              <a:rPr lang="en-US" sz="3200" dirty="0"/>
              <a:t>Partner Group </a:t>
            </a:r>
            <a:r>
              <a:rPr lang="en-US" sz="3200" dirty="0" smtClean="0"/>
              <a:t>Charge</a:t>
            </a:r>
            <a:endParaRPr lang="en-US" sz="3200" dirty="0"/>
          </a:p>
        </p:txBody>
      </p:sp>
      <p:sp>
        <p:nvSpPr>
          <p:cNvPr id="3" name="Content Placeholder 2"/>
          <p:cNvSpPr>
            <a:spLocks noGrp="1"/>
          </p:cNvSpPr>
          <p:nvPr>
            <p:ph idx="1"/>
          </p:nvPr>
        </p:nvSpPr>
        <p:spPr>
          <a:xfrm>
            <a:off x="628650" y="1400619"/>
            <a:ext cx="7886700" cy="4351338"/>
          </a:xfrm>
        </p:spPr>
        <p:txBody>
          <a:bodyPr/>
          <a:lstStyle/>
          <a:p>
            <a:pPr marL="0" indent="0">
              <a:spcBef>
                <a:spcPts val="1800"/>
              </a:spcBef>
              <a:buNone/>
            </a:pPr>
            <a:r>
              <a:rPr lang="en-US" sz="3200" dirty="0" smtClean="0"/>
              <a:t>The Hospitality Partner Group will </a:t>
            </a:r>
            <a:r>
              <a:rPr lang="en-US" sz="3200" dirty="0"/>
              <a:t>c</a:t>
            </a:r>
            <a:r>
              <a:rPr lang="en-US" sz="3200" dirty="0" smtClean="0"/>
              <a:t>ollaborate to successfully represent Ohio University to internal and external clients and guests.</a:t>
            </a:r>
            <a:r>
              <a:rPr lang="en-US" sz="2400" dirty="0"/>
              <a:t/>
            </a:r>
            <a:br>
              <a:rPr lang="en-US" sz="2400" dirty="0"/>
            </a:br>
            <a:endParaRPr lang="en-US" sz="2400" dirty="0"/>
          </a:p>
        </p:txBody>
      </p:sp>
    </p:spTree>
    <p:extLst>
      <p:ext uri="{BB962C8B-B14F-4D97-AF65-F5344CB8AC3E}">
        <p14:creationId xmlns:p14="http://schemas.microsoft.com/office/powerpoint/2010/main" val="1172936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Hospitality Partner Group Goals</a:t>
            </a:r>
            <a:endParaRPr lang="en-US" dirty="0"/>
          </a:p>
        </p:txBody>
      </p:sp>
      <p:sp>
        <p:nvSpPr>
          <p:cNvPr id="3" name="Content Placeholder 2"/>
          <p:cNvSpPr>
            <a:spLocks noGrp="1"/>
          </p:cNvSpPr>
          <p:nvPr>
            <p:ph idx="1"/>
          </p:nvPr>
        </p:nvSpPr>
        <p:spPr>
          <a:xfrm>
            <a:off x="415348" y="1403932"/>
            <a:ext cx="8024696" cy="4351338"/>
          </a:xfrm>
        </p:spPr>
        <p:txBody>
          <a:bodyPr>
            <a:normAutofit/>
          </a:bodyPr>
          <a:lstStyle/>
          <a:p>
            <a:pPr algn="r"/>
            <a:endParaRPr lang="en-US" dirty="0" smtClean="0"/>
          </a:p>
          <a:p>
            <a:r>
              <a:rPr lang="en-US" dirty="0" smtClean="0"/>
              <a:t>Centralize event scheduling and resource support</a:t>
            </a:r>
          </a:p>
          <a:p>
            <a:r>
              <a:rPr lang="en-US" dirty="0" smtClean="0"/>
              <a:t>Create an intuitive solution for guests to connect with centralized event planning services  </a:t>
            </a:r>
          </a:p>
          <a:p>
            <a:r>
              <a:rPr lang="en-US" dirty="0" smtClean="0"/>
              <a:t>Coordinate communication and engagement efforts to gather feedback, promote initiatives and evaluate enhanced customer experience strategy</a:t>
            </a:r>
            <a:endParaRPr lang="en-US" dirty="0"/>
          </a:p>
        </p:txBody>
      </p:sp>
    </p:spTree>
    <p:extLst>
      <p:ext uri="{BB962C8B-B14F-4D97-AF65-F5344CB8AC3E}">
        <p14:creationId xmlns:p14="http://schemas.microsoft.com/office/powerpoint/2010/main" val="273862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78878"/>
            <a:ext cx="7886700" cy="2852737"/>
          </a:xfrm>
        </p:spPr>
        <p:txBody>
          <a:bodyPr/>
          <a:lstStyle/>
          <a:p>
            <a:pPr algn="r"/>
            <a:r>
              <a:rPr lang="en-US" dirty="0" smtClean="0"/>
              <a:t>Employee Service Center Partner Group</a:t>
            </a:r>
            <a:endParaRPr lang="en-US" dirty="0"/>
          </a:p>
        </p:txBody>
      </p:sp>
      <p:sp>
        <p:nvSpPr>
          <p:cNvPr id="4" name="Subtitle 2"/>
          <p:cNvSpPr txBox="1">
            <a:spLocks/>
          </p:cNvSpPr>
          <p:nvPr/>
        </p:nvSpPr>
        <p:spPr>
          <a:xfrm>
            <a:off x="623889" y="3440672"/>
            <a:ext cx="783879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smtClean="0"/>
              <a:t>Rosanna Howard, Director of Operations and Budget, Regional Campuses</a:t>
            </a:r>
          </a:p>
          <a:p>
            <a:pPr algn="r"/>
            <a:r>
              <a:rPr lang="en-US" dirty="0" smtClean="0"/>
              <a:t>Nick Wortman, Director of HR Services, Human Resources </a:t>
            </a:r>
          </a:p>
        </p:txBody>
      </p:sp>
    </p:spTree>
    <p:extLst>
      <p:ext uri="{BB962C8B-B14F-4D97-AF65-F5344CB8AC3E}">
        <p14:creationId xmlns:p14="http://schemas.microsoft.com/office/powerpoint/2010/main" val="2264759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20425"/>
            <a:ext cx="7886700" cy="1325563"/>
          </a:xfrm>
        </p:spPr>
        <p:txBody>
          <a:bodyPr/>
          <a:lstStyle/>
          <a:p>
            <a:r>
              <a:rPr lang="en-US" dirty="0" smtClean="0"/>
              <a:t>Questions?</a:t>
            </a:r>
            <a:endParaRPr lang="en-US" dirty="0"/>
          </a:p>
        </p:txBody>
      </p:sp>
      <p:sp>
        <p:nvSpPr>
          <p:cNvPr id="3" name="Content Placeholder 2"/>
          <p:cNvSpPr>
            <a:spLocks noGrp="1"/>
          </p:cNvSpPr>
          <p:nvPr>
            <p:ph idx="1"/>
          </p:nvPr>
        </p:nvSpPr>
        <p:spPr>
          <a:xfrm>
            <a:off x="628650" y="1233377"/>
            <a:ext cx="7886700" cy="4550735"/>
          </a:xfrm>
        </p:spPr>
        <p:txBody>
          <a:bodyPr>
            <a:normAutofit/>
          </a:bodyPr>
          <a:lstStyle/>
          <a:p>
            <a:pPr marL="0" indent="0">
              <a:buNone/>
            </a:pPr>
            <a:r>
              <a:rPr lang="en-US" dirty="0" smtClean="0"/>
              <a:t>Please contact Hospitality Partner Group Co-Chairs: </a:t>
            </a:r>
          </a:p>
          <a:p>
            <a:pPr marL="0" indent="0">
              <a:buNone/>
            </a:pPr>
            <a:endParaRPr lang="en-US" dirty="0"/>
          </a:p>
          <a:p>
            <a:pPr marL="0" indent="0">
              <a:buNone/>
            </a:pPr>
            <a:r>
              <a:rPr lang="en-US" dirty="0" smtClean="0"/>
              <a:t>Phil Taylor</a:t>
            </a:r>
          </a:p>
          <a:p>
            <a:pPr marL="0" indent="0">
              <a:buNone/>
            </a:pPr>
            <a:r>
              <a:rPr lang="en-US" u="sng" dirty="0" smtClean="0">
                <a:hlinkClick r:id="rId2"/>
              </a:rPr>
              <a:t>taylorp@ohio.edu</a:t>
            </a:r>
            <a:r>
              <a:rPr lang="en-US" u="sng" dirty="0" smtClean="0"/>
              <a:t> </a:t>
            </a:r>
          </a:p>
          <a:p>
            <a:pPr marL="0" indent="0">
              <a:buNone/>
            </a:pPr>
            <a:endParaRPr lang="en-US" dirty="0"/>
          </a:p>
          <a:p>
            <a:pPr marL="0" indent="0">
              <a:buNone/>
            </a:pPr>
            <a:r>
              <a:rPr lang="en-US" dirty="0" smtClean="0"/>
              <a:t>Gwyn Scott</a:t>
            </a:r>
          </a:p>
          <a:p>
            <a:pPr marL="0" indent="0">
              <a:buNone/>
            </a:pPr>
            <a:r>
              <a:rPr lang="en-US" smtClean="0"/>
              <a:t>740-593-4155 </a:t>
            </a:r>
            <a:endParaRPr lang="en-US" dirty="0" smtClean="0"/>
          </a:p>
          <a:p>
            <a:pPr marL="0" indent="0">
              <a:buNone/>
            </a:pPr>
            <a:r>
              <a:rPr lang="en-US" dirty="0" smtClean="0">
                <a:hlinkClick r:id="rId3"/>
              </a:rPr>
              <a:t>scottg@ohio.edu</a:t>
            </a:r>
            <a:r>
              <a:rPr lang="en-US" dirty="0" smtClean="0"/>
              <a:t> </a:t>
            </a:r>
          </a:p>
          <a:p>
            <a:pPr marL="0" indent="0">
              <a:buNone/>
            </a:pPr>
            <a:endParaRPr lang="en-US" dirty="0" smtClean="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607329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37" y="378878"/>
            <a:ext cx="8718486" cy="2852737"/>
          </a:xfrm>
        </p:spPr>
        <p:txBody>
          <a:bodyPr>
            <a:normAutofit/>
          </a:bodyPr>
          <a:lstStyle/>
          <a:p>
            <a:pPr algn="r"/>
            <a:r>
              <a:rPr lang="en-US" sz="4800" dirty="0" smtClean="0"/>
              <a:t>Financial System Enhancements</a:t>
            </a:r>
            <a:br>
              <a:rPr lang="en-US" sz="4800" dirty="0" smtClean="0"/>
            </a:br>
            <a:r>
              <a:rPr lang="en-US" sz="4800" dirty="0" smtClean="0"/>
              <a:t/>
            </a:r>
            <a:br>
              <a:rPr lang="en-US" sz="4800" dirty="0" smtClean="0"/>
            </a:br>
            <a:endParaRPr lang="en-US" sz="4800" dirty="0"/>
          </a:p>
        </p:txBody>
      </p:sp>
      <p:sp>
        <p:nvSpPr>
          <p:cNvPr id="4" name="Subtitle 2"/>
          <p:cNvSpPr txBox="1">
            <a:spLocks/>
          </p:cNvSpPr>
          <p:nvPr/>
        </p:nvSpPr>
        <p:spPr>
          <a:xfrm>
            <a:off x="932507" y="3440672"/>
            <a:ext cx="8012316"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1200"/>
              </a:spcBef>
            </a:pPr>
            <a:r>
              <a:rPr lang="en-US" sz="2000" dirty="0" smtClean="0"/>
              <a:t>Renee Mascari: </a:t>
            </a:r>
            <a:r>
              <a:rPr lang="en-US" sz="2000" b="0" dirty="0"/>
              <a:t>Manager, Project </a:t>
            </a:r>
            <a:r>
              <a:rPr lang="en-US" sz="2000" b="0"/>
              <a:t>Management </a:t>
            </a:r>
            <a:r>
              <a:rPr lang="en-US" sz="2000" b="0" smtClean="0"/>
              <a:t>Group</a:t>
            </a:r>
          </a:p>
          <a:p>
            <a:pPr algn="r">
              <a:spcBef>
                <a:spcPts val="1200"/>
              </a:spcBef>
            </a:pPr>
            <a:r>
              <a:rPr lang="en-US" sz="2000" smtClean="0"/>
              <a:t>Leigh </a:t>
            </a:r>
            <a:r>
              <a:rPr lang="en-US" sz="2000" dirty="0"/>
              <a:t>Casal: </a:t>
            </a:r>
            <a:r>
              <a:rPr lang="en-US" sz="2000" b="0" dirty="0"/>
              <a:t>Change Management Associate, Finance &amp; Administration</a:t>
            </a:r>
            <a:endParaRPr lang="en-US" sz="3200" b="0" dirty="0"/>
          </a:p>
        </p:txBody>
      </p:sp>
    </p:spTree>
    <p:extLst>
      <p:ext uri="{BB962C8B-B14F-4D97-AF65-F5344CB8AC3E}">
        <p14:creationId xmlns:p14="http://schemas.microsoft.com/office/powerpoint/2010/main" val="730961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10" y="322800"/>
            <a:ext cx="7886700" cy="1325563"/>
          </a:xfrm>
        </p:spPr>
        <p:txBody>
          <a:bodyPr/>
          <a:lstStyle/>
          <a:p>
            <a:r>
              <a:rPr lang="en-US" dirty="0" smtClean="0"/>
              <a:t>Agenda</a:t>
            </a:r>
            <a:endParaRPr lang="en-US" dirty="0"/>
          </a:p>
        </p:txBody>
      </p:sp>
      <p:sp>
        <p:nvSpPr>
          <p:cNvPr id="3" name="Content Placeholder 2"/>
          <p:cNvSpPr>
            <a:spLocks noGrp="1"/>
          </p:cNvSpPr>
          <p:nvPr>
            <p:ph idx="1"/>
          </p:nvPr>
        </p:nvSpPr>
        <p:spPr>
          <a:xfrm>
            <a:off x="628650" y="1497833"/>
            <a:ext cx="7886700" cy="4351338"/>
          </a:xfrm>
        </p:spPr>
        <p:txBody>
          <a:bodyPr>
            <a:normAutofit/>
          </a:bodyPr>
          <a:lstStyle/>
          <a:p>
            <a:r>
              <a:rPr lang="en-US" dirty="0"/>
              <a:t>Conversion Schedule &amp; Mapping Deadlines</a:t>
            </a:r>
          </a:p>
          <a:p>
            <a:pPr>
              <a:lnSpc>
                <a:spcPct val="120000"/>
              </a:lnSpc>
            </a:pPr>
            <a:r>
              <a:rPr lang="en-US" dirty="0" smtClean="0"/>
              <a:t>Training &amp; Readiness</a:t>
            </a:r>
          </a:p>
          <a:p>
            <a:pPr>
              <a:lnSpc>
                <a:spcPct val="120000"/>
              </a:lnSpc>
            </a:pPr>
            <a:r>
              <a:rPr lang="en-US" dirty="0" smtClean="0"/>
              <a:t>Upcoming communication</a:t>
            </a:r>
          </a:p>
          <a:p>
            <a:pPr>
              <a:lnSpc>
                <a:spcPct val="120000"/>
              </a:lnSpc>
            </a:pPr>
            <a:r>
              <a:rPr lang="en-US" dirty="0" smtClean="0"/>
              <a:t>Near-term focus recap</a:t>
            </a:r>
          </a:p>
          <a:p>
            <a:pPr>
              <a:lnSpc>
                <a:spcPct val="120000"/>
              </a:lnSpc>
            </a:pPr>
            <a:r>
              <a:rPr lang="en-US" dirty="0" smtClean="0"/>
              <a:t>Questions</a:t>
            </a:r>
          </a:p>
        </p:txBody>
      </p:sp>
    </p:spTree>
    <p:extLst>
      <p:ext uri="{BB962C8B-B14F-4D97-AF65-F5344CB8AC3E}">
        <p14:creationId xmlns:p14="http://schemas.microsoft.com/office/powerpoint/2010/main" val="99279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Ledger Mapping Updates</a:t>
            </a:r>
            <a:endParaRPr lang="en-US" dirty="0"/>
          </a:p>
        </p:txBody>
      </p:sp>
      <p:sp>
        <p:nvSpPr>
          <p:cNvPr id="3" name="Content Placeholder 2"/>
          <p:cNvSpPr>
            <a:spLocks noGrp="1"/>
          </p:cNvSpPr>
          <p:nvPr>
            <p:ph idx="1"/>
          </p:nvPr>
        </p:nvSpPr>
        <p:spPr>
          <a:xfrm>
            <a:off x="553344" y="1477108"/>
            <a:ext cx="7886700" cy="4365746"/>
          </a:xfrm>
        </p:spPr>
        <p:txBody>
          <a:bodyPr>
            <a:normAutofit lnSpcReduction="10000"/>
          </a:bodyPr>
          <a:lstStyle/>
          <a:p>
            <a:pPr>
              <a:spcBef>
                <a:spcPts val="1800"/>
              </a:spcBef>
            </a:pPr>
            <a:r>
              <a:rPr lang="en-US" b="1" dirty="0"/>
              <a:t>Finalizing hierarchies and segment </a:t>
            </a:r>
            <a:r>
              <a:rPr lang="en-US" b="1" dirty="0" smtClean="0"/>
              <a:t>definitions</a:t>
            </a:r>
          </a:p>
          <a:p>
            <a:pPr>
              <a:spcBef>
                <a:spcPts val="1800"/>
              </a:spcBef>
            </a:pPr>
            <a:r>
              <a:rPr lang="en-US" b="1" dirty="0"/>
              <a:t>Refining </a:t>
            </a:r>
            <a:r>
              <a:rPr lang="en-US" b="1" dirty="0" smtClean="0"/>
              <a:t>conversion reports in </a:t>
            </a:r>
            <a:r>
              <a:rPr lang="en-US" b="1" dirty="0"/>
              <a:t>the effort to streamline understanding of old to new accounting </a:t>
            </a:r>
            <a:r>
              <a:rPr lang="en-US" b="1" dirty="0" smtClean="0"/>
              <a:t>structure </a:t>
            </a:r>
            <a:r>
              <a:rPr lang="en-US" b="1" dirty="0"/>
              <a:t>p</a:t>
            </a:r>
            <a:r>
              <a:rPr lang="en-US" b="1" dirty="0" smtClean="0"/>
              <a:t>roject </a:t>
            </a:r>
            <a:r>
              <a:rPr lang="en-US" b="1" dirty="0"/>
              <a:t>team continues development on core financial reporting</a:t>
            </a:r>
            <a:endParaRPr lang="en-US" b="1" dirty="0" smtClean="0"/>
          </a:p>
          <a:p>
            <a:pPr>
              <a:spcBef>
                <a:spcPts val="1800"/>
              </a:spcBef>
            </a:pPr>
            <a:r>
              <a:rPr lang="en-US" b="1" dirty="0" smtClean="0"/>
              <a:t>GL Conversion </a:t>
            </a:r>
            <a:r>
              <a:rPr lang="en-US" b="1" dirty="0"/>
              <a:t>Timeline &amp; Important Dates</a:t>
            </a:r>
          </a:p>
          <a:p>
            <a:pPr lvl="1">
              <a:lnSpc>
                <a:spcPct val="120000"/>
              </a:lnSpc>
              <a:spcBef>
                <a:spcPts val="0"/>
              </a:spcBef>
            </a:pPr>
            <a:r>
              <a:rPr lang="en-US" dirty="0" smtClean="0"/>
              <a:t>Conversion </a:t>
            </a:r>
            <a:r>
              <a:rPr lang="en-US" dirty="0"/>
              <a:t>Results in </a:t>
            </a:r>
            <a:r>
              <a:rPr lang="en-US" dirty="0" smtClean="0"/>
              <a:t>OBITST 		</a:t>
            </a:r>
            <a:r>
              <a:rPr lang="en-US" b="1" dirty="0" smtClean="0"/>
              <a:t>August </a:t>
            </a:r>
            <a:r>
              <a:rPr lang="en-US" b="1" dirty="0"/>
              <a:t>21</a:t>
            </a:r>
          </a:p>
          <a:p>
            <a:pPr lvl="1">
              <a:lnSpc>
                <a:spcPct val="120000"/>
              </a:lnSpc>
              <a:spcBef>
                <a:spcPts val="0"/>
              </a:spcBef>
            </a:pPr>
            <a:r>
              <a:rPr lang="en-US" dirty="0"/>
              <a:t>Mapping </a:t>
            </a:r>
            <a:r>
              <a:rPr lang="en-US" dirty="0" smtClean="0"/>
              <a:t>changes due </a:t>
            </a:r>
            <a:r>
              <a:rPr lang="en-US" dirty="0"/>
              <a:t>for </a:t>
            </a:r>
            <a:r>
              <a:rPr lang="en-US" dirty="0" smtClean="0"/>
              <a:t>September 	</a:t>
            </a:r>
            <a:r>
              <a:rPr lang="en-US" b="1" dirty="0" smtClean="0"/>
              <a:t>September 7</a:t>
            </a:r>
          </a:p>
          <a:p>
            <a:pPr lvl="1">
              <a:lnSpc>
                <a:spcPct val="120000"/>
              </a:lnSpc>
              <a:spcBef>
                <a:spcPts val="0"/>
              </a:spcBef>
            </a:pPr>
            <a:r>
              <a:rPr lang="en-US" dirty="0"/>
              <a:t>Conversion Results in </a:t>
            </a:r>
            <a:r>
              <a:rPr lang="en-US" dirty="0" smtClean="0"/>
              <a:t>OBITST 		</a:t>
            </a:r>
            <a:r>
              <a:rPr lang="en-US" b="1" dirty="0" smtClean="0"/>
              <a:t>October 2</a:t>
            </a:r>
            <a:endParaRPr lang="en-US" b="1" dirty="0"/>
          </a:p>
          <a:p>
            <a:pPr lvl="1">
              <a:lnSpc>
                <a:spcPct val="120000"/>
              </a:lnSpc>
              <a:spcBef>
                <a:spcPts val="0"/>
              </a:spcBef>
            </a:pPr>
            <a:r>
              <a:rPr lang="en-US" dirty="0"/>
              <a:t>Mapping </a:t>
            </a:r>
            <a:r>
              <a:rPr lang="en-US" dirty="0" smtClean="0"/>
              <a:t>changes </a:t>
            </a:r>
            <a:r>
              <a:rPr lang="en-US" dirty="0"/>
              <a:t>due for </a:t>
            </a:r>
            <a:r>
              <a:rPr lang="en-US" dirty="0" smtClean="0"/>
              <a:t>go-live 	</a:t>
            </a:r>
            <a:r>
              <a:rPr lang="en-US" b="1" dirty="0" smtClean="0"/>
              <a:t>October 12</a:t>
            </a:r>
          </a:p>
          <a:p>
            <a:endParaRPr lang="en-US" dirty="0" smtClean="0"/>
          </a:p>
          <a:p>
            <a:endParaRPr lang="en-US" dirty="0"/>
          </a:p>
          <a:p>
            <a:endParaRPr lang="en-US" dirty="0"/>
          </a:p>
        </p:txBody>
      </p:sp>
    </p:spTree>
    <p:extLst>
      <p:ext uri="{BB962C8B-B14F-4D97-AF65-F5344CB8AC3E}">
        <p14:creationId xmlns:p14="http://schemas.microsoft.com/office/powerpoint/2010/main" val="260746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0000"/>
              </a:lnSpc>
            </a:pPr>
            <a:r>
              <a:rPr lang="en-US" dirty="0" smtClean="0"/>
              <a:t>Grants Mapping Updates</a:t>
            </a:r>
            <a:endParaRPr lang="en-US" dirty="0"/>
          </a:p>
        </p:txBody>
      </p:sp>
      <p:sp>
        <p:nvSpPr>
          <p:cNvPr id="3" name="Content Placeholder 2"/>
          <p:cNvSpPr>
            <a:spLocks noGrp="1"/>
          </p:cNvSpPr>
          <p:nvPr>
            <p:ph idx="1"/>
          </p:nvPr>
        </p:nvSpPr>
        <p:spPr>
          <a:xfrm>
            <a:off x="553344" y="1483880"/>
            <a:ext cx="7886700" cy="4351338"/>
          </a:xfrm>
        </p:spPr>
        <p:txBody>
          <a:bodyPr>
            <a:normAutofit fontScale="77500" lnSpcReduction="20000"/>
          </a:bodyPr>
          <a:lstStyle/>
          <a:p>
            <a:pPr>
              <a:lnSpc>
                <a:spcPct val="110000"/>
              </a:lnSpc>
            </a:pPr>
            <a:r>
              <a:rPr lang="en-US" b="1" dirty="0"/>
              <a:t>Sponsored projects</a:t>
            </a:r>
          </a:p>
          <a:p>
            <a:pPr lvl="1">
              <a:lnSpc>
                <a:spcPct val="110000"/>
              </a:lnSpc>
              <a:spcBef>
                <a:spcPts val="0"/>
              </a:spcBef>
            </a:pPr>
            <a:r>
              <a:rPr lang="en-US" dirty="0" smtClean="0"/>
              <a:t>Team is currently performing SIT testing</a:t>
            </a:r>
          </a:p>
          <a:p>
            <a:pPr>
              <a:lnSpc>
                <a:spcPct val="110000"/>
              </a:lnSpc>
            </a:pPr>
            <a:r>
              <a:rPr lang="en-US" b="1" dirty="0" smtClean="0"/>
              <a:t>Capital projects </a:t>
            </a:r>
          </a:p>
          <a:p>
            <a:pPr lvl="1">
              <a:lnSpc>
                <a:spcPct val="110000"/>
              </a:lnSpc>
              <a:spcBef>
                <a:spcPts val="0"/>
              </a:spcBef>
            </a:pPr>
            <a:r>
              <a:rPr lang="en-US" dirty="0"/>
              <a:t>F</a:t>
            </a:r>
            <a:r>
              <a:rPr lang="en-US" dirty="0" smtClean="0"/>
              <a:t>inalize </a:t>
            </a:r>
            <a:r>
              <a:rPr lang="en-US" dirty="0"/>
              <a:t>object codes </a:t>
            </a:r>
            <a:r>
              <a:rPr lang="en-US" dirty="0" smtClean="0"/>
              <a:t>defining accounting processes, and developing reporting requirements.</a:t>
            </a:r>
            <a:endParaRPr lang="en-US" dirty="0"/>
          </a:p>
          <a:p>
            <a:pPr lvl="1">
              <a:lnSpc>
                <a:spcPct val="110000"/>
              </a:lnSpc>
              <a:spcBef>
                <a:spcPts val="1000"/>
              </a:spcBef>
            </a:pPr>
            <a:r>
              <a:rPr lang="en-US" dirty="0" smtClean="0"/>
              <a:t>Team is </a:t>
            </a:r>
            <a:r>
              <a:rPr lang="en-US" dirty="0"/>
              <a:t>currently performing SIT testing</a:t>
            </a:r>
          </a:p>
          <a:p>
            <a:pPr>
              <a:lnSpc>
                <a:spcPct val="110000"/>
              </a:lnSpc>
            </a:pPr>
            <a:r>
              <a:rPr lang="en-US" b="1" dirty="0" smtClean="0"/>
              <a:t>Internal </a:t>
            </a:r>
            <a:r>
              <a:rPr lang="en-US" b="1" dirty="0"/>
              <a:t>Awards</a:t>
            </a:r>
          </a:p>
          <a:p>
            <a:pPr lvl="1">
              <a:lnSpc>
                <a:spcPct val="110000"/>
              </a:lnSpc>
              <a:spcBef>
                <a:spcPts val="0"/>
              </a:spcBef>
            </a:pPr>
            <a:r>
              <a:rPr lang="en-US" dirty="0" smtClean="0"/>
              <a:t>A subset of Internal Awards is available with the current conversion</a:t>
            </a:r>
          </a:p>
          <a:p>
            <a:pPr lvl="1">
              <a:lnSpc>
                <a:spcPct val="110000"/>
              </a:lnSpc>
              <a:spcBef>
                <a:spcPts val="1000"/>
              </a:spcBef>
            </a:pPr>
            <a:r>
              <a:rPr lang="en-US" dirty="0" smtClean="0"/>
              <a:t>Meeting with individuals from Planning Units to review their Internal Award mapping approach</a:t>
            </a:r>
          </a:p>
          <a:p>
            <a:pPr>
              <a:lnSpc>
                <a:spcPct val="120000"/>
              </a:lnSpc>
            </a:pPr>
            <a:r>
              <a:rPr lang="en-US" dirty="0"/>
              <a:t>Access to view Grants mapping will be provided </a:t>
            </a:r>
            <a:r>
              <a:rPr lang="en-US" dirty="0" smtClean="0"/>
              <a:t>to Planning Units in </a:t>
            </a:r>
            <a:r>
              <a:rPr lang="en-US" dirty="0"/>
              <a:t>August</a:t>
            </a:r>
          </a:p>
          <a:p>
            <a:pPr lvl="1"/>
            <a:endParaRPr lang="en-US" dirty="0" smtClean="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852679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83275"/>
            <a:ext cx="7886700" cy="1325563"/>
          </a:xfrm>
        </p:spPr>
        <p:txBody>
          <a:bodyPr>
            <a:normAutofit/>
          </a:bodyPr>
          <a:lstStyle/>
          <a:p>
            <a:pPr>
              <a:lnSpc>
                <a:spcPct val="120000"/>
              </a:lnSpc>
            </a:pPr>
            <a:r>
              <a:rPr lang="en-US" dirty="0" smtClean="0"/>
              <a:t>Tentative Mapping Schedule</a:t>
            </a:r>
            <a:endParaRPr lang="en-US" dirty="0"/>
          </a:p>
        </p:txBody>
      </p:sp>
      <p:pic>
        <p:nvPicPr>
          <p:cNvPr id="7" name="Picture 6"/>
          <p:cNvPicPr>
            <a:picLocks noChangeAspect="1"/>
          </p:cNvPicPr>
          <p:nvPr/>
        </p:nvPicPr>
        <p:blipFill>
          <a:blip r:embed="rId2"/>
          <a:stretch>
            <a:fillRect/>
          </a:stretch>
        </p:blipFill>
        <p:spPr>
          <a:xfrm>
            <a:off x="263803" y="1002618"/>
            <a:ext cx="8668138" cy="4973216"/>
          </a:xfrm>
          <a:prstGeom prst="rect">
            <a:avLst/>
          </a:prstGeom>
        </p:spPr>
      </p:pic>
    </p:spTree>
    <p:extLst>
      <p:ext uri="{BB962C8B-B14F-4D97-AF65-F5344CB8AC3E}">
        <p14:creationId xmlns:p14="http://schemas.microsoft.com/office/powerpoint/2010/main" val="4236873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&amp; Readiness</a:t>
            </a:r>
            <a:endParaRPr lang="en-US" dirty="0"/>
          </a:p>
        </p:txBody>
      </p:sp>
      <p:sp>
        <p:nvSpPr>
          <p:cNvPr id="3" name="Content Placeholder 2"/>
          <p:cNvSpPr>
            <a:spLocks noGrp="1"/>
          </p:cNvSpPr>
          <p:nvPr>
            <p:ph idx="1"/>
          </p:nvPr>
        </p:nvSpPr>
        <p:spPr>
          <a:xfrm>
            <a:off x="645583" y="1520825"/>
            <a:ext cx="7886700" cy="4351338"/>
          </a:xfrm>
        </p:spPr>
        <p:txBody>
          <a:bodyPr/>
          <a:lstStyle/>
          <a:p>
            <a:r>
              <a:rPr lang="en-US" dirty="0" smtClean="0"/>
              <a:t>Training </a:t>
            </a:r>
            <a:r>
              <a:rPr lang="en-US" dirty="0"/>
              <a:t>Schedule &amp; Curriculum developed</a:t>
            </a:r>
            <a:endParaRPr lang="en-US" sz="3600" dirty="0"/>
          </a:p>
          <a:p>
            <a:pPr lvl="1"/>
            <a:r>
              <a:rPr lang="en-US" dirty="0"/>
              <a:t>Training topics and timelines in August Compass &amp; </a:t>
            </a:r>
            <a:r>
              <a:rPr lang="en-US" i="1" dirty="0"/>
              <a:t>Business Matters</a:t>
            </a:r>
            <a:r>
              <a:rPr lang="en-US" dirty="0"/>
              <a:t> </a:t>
            </a:r>
            <a:endParaRPr lang="en-US" sz="3200" dirty="0"/>
          </a:p>
          <a:p>
            <a:pPr>
              <a:spcBef>
                <a:spcPts val="1200"/>
              </a:spcBef>
            </a:pPr>
            <a:r>
              <a:rPr lang="en-US" dirty="0"/>
              <a:t>One-on-One meetings:</a:t>
            </a:r>
            <a:endParaRPr lang="en-US" sz="3600" dirty="0"/>
          </a:p>
          <a:p>
            <a:pPr lvl="1"/>
            <a:r>
              <a:rPr lang="en-US" dirty="0"/>
              <a:t>Review training schedule and finalize </a:t>
            </a:r>
            <a:r>
              <a:rPr lang="en-US" dirty="0" smtClean="0"/>
              <a:t>who </a:t>
            </a:r>
            <a:r>
              <a:rPr lang="en-US" dirty="0"/>
              <a:t>should attend</a:t>
            </a:r>
            <a:endParaRPr lang="en-US" sz="3000" dirty="0"/>
          </a:p>
          <a:p>
            <a:pPr lvl="1"/>
            <a:r>
              <a:rPr lang="en-US" dirty="0"/>
              <a:t>Discuss strategy and support for casual users</a:t>
            </a:r>
            <a:endParaRPr lang="en-US" sz="3000" dirty="0"/>
          </a:p>
        </p:txBody>
      </p:sp>
    </p:spTree>
    <p:extLst>
      <p:ext uri="{BB962C8B-B14F-4D97-AF65-F5344CB8AC3E}">
        <p14:creationId xmlns:p14="http://schemas.microsoft.com/office/powerpoint/2010/main" val="4192181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91994"/>
            <a:ext cx="7886700" cy="1325563"/>
          </a:xfrm>
        </p:spPr>
        <p:txBody>
          <a:bodyPr/>
          <a:lstStyle/>
          <a:p>
            <a:r>
              <a:rPr lang="en-US" dirty="0" smtClean="0"/>
              <a:t>Training Timeline</a:t>
            </a:r>
            <a:endParaRPr lang="en-US" dirty="0"/>
          </a:p>
        </p:txBody>
      </p:sp>
      <p:graphicFrame>
        <p:nvGraphicFramePr>
          <p:cNvPr id="4" name="Table 3"/>
          <p:cNvGraphicFramePr>
            <a:graphicFrameLocks noGrp="1"/>
          </p:cNvGraphicFramePr>
          <p:nvPr/>
        </p:nvGraphicFramePr>
        <p:xfrm>
          <a:off x="665018" y="1417557"/>
          <a:ext cx="7775026" cy="3247006"/>
        </p:xfrm>
        <a:graphic>
          <a:graphicData uri="http://schemas.openxmlformats.org/drawingml/2006/table">
            <a:tbl>
              <a:tblPr firstRow="1" bandRow="1">
                <a:tableStyleId>{5C22544A-7EE6-4342-B048-85BDC9FD1C3A}</a:tableStyleId>
              </a:tblPr>
              <a:tblGrid>
                <a:gridCol w="3887513">
                  <a:extLst>
                    <a:ext uri="{9D8B030D-6E8A-4147-A177-3AD203B41FA5}">
                      <a16:colId xmlns:a16="http://schemas.microsoft.com/office/drawing/2014/main" val="4129117063"/>
                    </a:ext>
                  </a:extLst>
                </a:gridCol>
                <a:gridCol w="3887513">
                  <a:extLst>
                    <a:ext uri="{9D8B030D-6E8A-4147-A177-3AD203B41FA5}">
                      <a16:colId xmlns:a16="http://schemas.microsoft.com/office/drawing/2014/main" val="2010686272"/>
                    </a:ext>
                  </a:extLst>
                </a:gridCol>
              </a:tblGrid>
              <a:tr h="466283">
                <a:tc>
                  <a:txBody>
                    <a:bodyPr/>
                    <a:lstStyle/>
                    <a:p>
                      <a:r>
                        <a:rPr lang="en-US" dirty="0" smtClean="0"/>
                        <a:t>Course</a:t>
                      </a:r>
                      <a:endParaRPr lang="en-US" dirty="0"/>
                    </a:p>
                  </a:txBody>
                  <a:tcPr/>
                </a:tc>
                <a:tc>
                  <a:txBody>
                    <a:bodyPr/>
                    <a:lstStyle/>
                    <a:p>
                      <a:r>
                        <a:rPr lang="en-US" dirty="0" smtClean="0"/>
                        <a:t>Delivery</a:t>
                      </a:r>
                      <a:endParaRPr lang="en-US" dirty="0"/>
                    </a:p>
                  </a:txBody>
                  <a:tcPr/>
                </a:tc>
                <a:extLst>
                  <a:ext uri="{0D108BD9-81ED-4DB2-BD59-A6C34878D82A}">
                    <a16:rowId xmlns:a16="http://schemas.microsoft.com/office/drawing/2014/main" val="3246223563"/>
                  </a:ext>
                </a:extLst>
              </a:tr>
              <a:tr h="466283">
                <a:tc>
                  <a:txBody>
                    <a:bodyPr/>
                    <a:lstStyle/>
                    <a:p>
                      <a:r>
                        <a:rPr lang="en-US" dirty="0" smtClean="0"/>
                        <a:t>COA Fundamentals</a:t>
                      </a:r>
                      <a:endParaRPr lang="en-US" dirty="0"/>
                    </a:p>
                  </a:txBody>
                  <a:tcPr/>
                </a:tc>
                <a:tc>
                  <a:txBody>
                    <a:bodyPr/>
                    <a:lstStyle/>
                    <a:p>
                      <a:r>
                        <a:rPr lang="en-US" dirty="0" smtClean="0"/>
                        <a:t>Mid-September – Early October 2017</a:t>
                      </a:r>
                      <a:endParaRPr lang="en-US" dirty="0"/>
                    </a:p>
                  </a:txBody>
                  <a:tcPr/>
                </a:tc>
                <a:extLst>
                  <a:ext uri="{0D108BD9-81ED-4DB2-BD59-A6C34878D82A}">
                    <a16:rowId xmlns:a16="http://schemas.microsoft.com/office/drawing/2014/main" val="3179672446"/>
                  </a:ext>
                </a:extLst>
              </a:tr>
              <a:tr h="466283">
                <a:tc>
                  <a:txBody>
                    <a:bodyPr/>
                    <a:lstStyle/>
                    <a:p>
                      <a:r>
                        <a:rPr lang="en-US" dirty="0" smtClean="0"/>
                        <a:t>Accounting with the new COA</a:t>
                      </a:r>
                      <a:endParaRPr lang="en-US" dirty="0"/>
                    </a:p>
                  </a:txBody>
                  <a:tcPr/>
                </a:tc>
                <a:tc>
                  <a:txBody>
                    <a:bodyPr/>
                    <a:lstStyle/>
                    <a:p>
                      <a:r>
                        <a:rPr lang="en-US" dirty="0" smtClean="0"/>
                        <a:t>Late September – Mid-October</a:t>
                      </a:r>
                      <a:r>
                        <a:rPr lang="en-US" baseline="0" dirty="0" smtClean="0"/>
                        <a:t> 2017</a:t>
                      </a:r>
                      <a:endParaRPr lang="en-US" dirty="0"/>
                    </a:p>
                  </a:txBody>
                  <a:tcPr/>
                </a:tc>
                <a:extLst>
                  <a:ext uri="{0D108BD9-81ED-4DB2-BD59-A6C34878D82A}">
                    <a16:rowId xmlns:a16="http://schemas.microsoft.com/office/drawing/2014/main" val="2978204008"/>
                  </a:ext>
                </a:extLst>
              </a:tr>
              <a:tr h="449308">
                <a:tc>
                  <a:txBody>
                    <a:bodyPr/>
                    <a:lstStyle/>
                    <a:p>
                      <a:r>
                        <a:rPr lang="en-US" dirty="0" smtClean="0"/>
                        <a:t>Grants Accounting</a:t>
                      </a:r>
                      <a:r>
                        <a:rPr lang="en-US" baseline="0" dirty="0" smtClean="0"/>
                        <a:t> Fundamentals</a:t>
                      </a:r>
                      <a:endParaRPr lang="en-US" dirty="0"/>
                    </a:p>
                  </a:txBody>
                  <a:tcPr/>
                </a:tc>
                <a:tc>
                  <a:txBody>
                    <a:bodyPr/>
                    <a:lstStyle/>
                    <a:p>
                      <a:r>
                        <a:rPr lang="en-US" dirty="0" smtClean="0"/>
                        <a:t>October</a:t>
                      </a:r>
                      <a:r>
                        <a:rPr lang="en-US" baseline="0" dirty="0" smtClean="0"/>
                        <a:t> 2017</a:t>
                      </a:r>
                      <a:endParaRPr lang="en-US" dirty="0"/>
                    </a:p>
                  </a:txBody>
                  <a:tcPr/>
                </a:tc>
                <a:extLst>
                  <a:ext uri="{0D108BD9-81ED-4DB2-BD59-A6C34878D82A}">
                    <a16:rowId xmlns:a16="http://schemas.microsoft.com/office/drawing/2014/main" val="3667968906"/>
                  </a:ext>
                </a:extLst>
              </a:tr>
              <a:tr h="466283">
                <a:tc>
                  <a:txBody>
                    <a:bodyPr/>
                    <a:lstStyle/>
                    <a:p>
                      <a:r>
                        <a:rPr lang="en-US" dirty="0" smtClean="0"/>
                        <a:t>Report Fundamentals</a:t>
                      </a:r>
                      <a:endParaRPr lang="en-US" dirty="0"/>
                    </a:p>
                  </a:txBody>
                  <a:tcPr/>
                </a:tc>
                <a:tc>
                  <a:txBody>
                    <a:bodyPr/>
                    <a:lstStyle/>
                    <a:p>
                      <a:r>
                        <a:rPr lang="en-US" dirty="0" smtClean="0"/>
                        <a:t>Mid-Late</a:t>
                      </a:r>
                      <a:r>
                        <a:rPr lang="en-US" baseline="0" dirty="0" smtClean="0"/>
                        <a:t> October 2017</a:t>
                      </a:r>
                      <a:endParaRPr lang="en-US" dirty="0"/>
                    </a:p>
                  </a:txBody>
                  <a:tcPr/>
                </a:tc>
                <a:extLst>
                  <a:ext uri="{0D108BD9-81ED-4DB2-BD59-A6C34878D82A}">
                    <a16:rowId xmlns:a16="http://schemas.microsoft.com/office/drawing/2014/main" val="2244251511"/>
                  </a:ext>
                </a:extLst>
              </a:tr>
              <a:tr h="466283">
                <a:tc>
                  <a:txBody>
                    <a:bodyPr/>
                    <a:lstStyle/>
                    <a:p>
                      <a:r>
                        <a:rPr lang="en-US" dirty="0" smtClean="0"/>
                        <a:t>Faculty Specific Training</a:t>
                      </a:r>
                      <a:endParaRPr lang="en-US" dirty="0"/>
                    </a:p>
                  </a:txBody>
                  <a:tcPr/>
                </a:tc>
                <a:tc>
                  <a:txBody>
                    <a:bodyPr/>
                    <a:lstStyle/>
                    <a:p>
                      <a:r>
                        <a:rPr lang="en-US" dirty="0" smtClean="0"/>
                        <a:t>November 2017</a:t>
                      </a:r>
                      <a:endParaRPr lang="en-US" dirty="0"/>
                    </a:p>
                  </a:txBody>
                  <a:tcPr/>
                </a:tc>
                <a:extLst>
                  <a:ext uri="{0D108BD9-81ED-4DB2-BD59-A6C34878D82A}">
                    <a16:rowId xmlns:a16="http://schemas.microsoft.com/office/drawing/2014/main" val="1374282263"/>
                  </a:ext>
                </a:extLst>
              </a:tr>
              <a:tr h="466283">
                <a:tc>
                  <a:txBody>
                    <a:bodyPr/>
                    <a:lstStyle/>
                    <a:p>
                      <a:r>
                        <a:rPr lang="en-US" dirty="0" smtClean="0"/>
                        <a:t>Casual User Training</a:t>
                      </a:r>
                      <a:endParaRPr lang="en-US" dirty="0"/>
                    </a:p>
                  </a:txBody>
                  <a:tcPr/>
                </a:tc>
                <a:tc>
                  <a:txBody>
                    <a:bodyPr/>
                    <a:lstStyle/>
                    <a:p>
                      <a:r>
                        <a:rPr lang="en-US" dirty="0" smtClean="0"/>
                        <a:t>November 2017</a:t>
                      </a:r>
                      <a:endParaRPr lang="en-US" dirty="0"/>
                    </a:p>
                  </a:txBody>
                  <a:tcPr/>
                </a:tc>
                <a:extLst>
                  <a:ext uri="{0D108BD9-81ED-4DB2-BD59-A6C34878D82A}">
                    <a16:rowId xmlns:a16="http://schemas.microsoft.com/office/drawing/2014/main" val="2793535774"/>
                  </a:ext>
                </a:extLst>
              </a:tr>
            </a:tbl>
          </a:graphicData>
        </a:graphic>
      </p:graphicFrame>
      <p:sp>
        <p:nvSpPr>
          <p:cNvPr id="5" name="TextBox 4"/>
          <p:cNvSpPr txBox="1"/>
          <p:nvPr/>
        </p:nvSpPr>
        <p:spPr>
          <a:xfrm>
            <a:off x="553344" y="5011387"/>
            <a:ext cx="7410203" cy="369332"/>
          </a:xfrm>
          <a:prstGeom prst="rect">
            <a:avLst/>
          </a:prstGeom>
          <a:noFill/>
        </p:spPr>
        <p:txBody>
          <a:bodyPr wrap="square" rtlCol="0">
            <a:spAutoFit/>
          </a:bodyPr>
          <a:lstStyle/>
          <a:p>
            <a:r>
              <a:rPr lang="en-US" dirty="0" smtClean="0"/>
              <a:t>Detailed curriculum published on COA website: </a:t>
            </a:r>
            <a:r>
              <a:rPr lang="en-US" dirty="0" smtClean="0">
                <a:hlinkClick r:id="rId2"/>
              </a:rPr>
              <a:t>Campus Involvement</a:t>
            </a:r>
            <a:endParaRPr lang="en-US" dirty="0"/>
          </a:p>
        </p:txBody>
      </p:sp>
    </p:spTree>
    <p:extLst>
      <p:ext uri="{BB962C8B-B14F-4D97-AF65-F5344CB8AC3E}">
        <p14:creationId xmlns:p14="http://schemas.microsoft.com/office/powerpoint/2010/main" val="2540273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0000"/>
              </a:lnSpc>
            </a:pPr>
            <a:r>
              <a:rPr lang="en-US" dirty="0" smtClean="0"/>
              <a:t>Upcoming Communication</a:t>
            </a:r>
            <a:endParaRPr lang="en-US" dirty="0"/>
          </a:p>
        </p:txBody>
      </p:sp>
      <p:sp>
        <p:nvSpPr>
          <p:cNvPr id="3" name="Content Placeholder 2"/>
          <p:cNvSpPr>
            <a:spLocks noGrp="1"/>
          </p:cNvSpPr>
          <p:nvPr>
            <p:ph idx="1"/>
          </p:nvPr>
        </p:nvSpPr>
        <p:spPr>
          <a:xfrm>
            <a:off x="553344" y="1483880"/>
            <a:ext cx="7886700" cy="4351338"/>
          </a:xfrm>
        </p:spPr>
        <p:txBody>
          <a:bodyPr>
            <a:normAutofit/>
          </a:bodyPr>
          <a:lstStyle/>
          <a:p>
            <a:pPr>
              <a:lnSpc>
                <a:spcPct val="100000"/>
              </a:lnSpc>
            </a:pPr>
            <a:r>
              <a:rPr lang="en-US" dirty="0" smtClean="0"/>
              <a:t>Screenshots of </a:t>
            </a:r>
            <a:r>
              <a:rPr lang="en-US" dirty="0" err="1" smtClean="0"/>
              <a:t>Bobcat</a:t>
            </a:r>
            <a:r>
              <a:rPr lang="en-US" i="1" dirty="0" err="1" smtClean="0"/>
              <a:t>BUY</a:t>
            </a:r>
            <a:r>
              <a:rPr lang="en-US" dirty="0" smtClean="0"/>
              <a:t>, Concur, and Workforce</a:t>
            </a:r>
          </a:p>
          <a:p>
            <a:pPr>
              <a:lnSpc>
                <a:spcPct val="100000"/>
              </a:lnSpc>
            </a:pPr>
            <a:r>
              <a:rPr lang="en-US" dirty="0"/>
              <a:t>Project-Task-Award</a:t>
            </a:r>
          </a:p>
          <a:p>
            <a:pPr>
              <a:lnSpc>
                <a:spcPct val="100000"/>
              </a:lnSpc>
            </a:pPr>
            <a:r>
              <a:rPr lang="en-US" dirty="0" smtClean="0"/>
              <a:t>Object Codes &amp; Definitions</a:t>
            </a:r>
          </a:p>
          <a:p>
            <a:pPr>
              <a:lnSpc>
                <a:spcPct val="100000"/>
              </a:lnSpc>
            </a:pPr>
            <a:r>
              <a:rPr lang="en-US" dirty="0"/>
              <a:t>Invitations to register for </a:t>
            </a:r>
            <a:r>
              <a:rPr lang="en-US" dirty="0" smtClean="0"/>
              <a:t>training</a:t>
            </a:r>
          </a:p>
          <a:p>
            <a:pPr>
              <a:lnSpc>
                <a:spcPct val="100000"/>
              </a:lnSpc>
            </a:pPr>
            <a:endParaRPr lang="en-US" dirty="0"/>
          </a:p>
          <a:p>
            <a:pPr>
              <a:lnSpc>
                <a:spcPct val="100000"/>
              </a:lnSpc>
            </a:pPr>
            <a:r>
              <a:rPr lang="en-US" dirty="0" smtClean="0"/>
              <a:t>Planning Unit Mappers:</a:t>
            </a:r>
          </a:p>
          <a:p>
            <a:pPr lvl="1">
              <a:lnSpc>
                <a:spcPct val="100000"/>
              </a:lnSpc>
            </a:pPr>
            <a:r>
              <a:rPr lang="en-US" dirty="0" smtClean="0"/>
              <a:t>Notification when converted data is available</a:t>
            </a:r>
          </a:p>
          <a:p>
            <a:pPr lvl="1">
              <a:lnSpc>
                <a:spcPct val="100000"/>
              </a:lnSpc>
            </a:pPr>
            <a:r>
              <a:rPr lang="en-US" dirty="0" smtClean="0"/>
              <a:t>Access to view Grants Dashboards</a:t>
            </a:r>
            <a:endParaRPr lang="en-US" dirty="0"/>
          </a:p>
          <a:p>
            <a:pPr>
              <a:lnSpc>
                <a:spcPct val="100000"/>
              </a:lnSpc>
            </a:pPr>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430918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0000"/>
              </a:lnSpc>
            </a:pPr>
            <a:r>
              <a:rPr lang="en-US" dirty="0" smtClean="0"/>
              <a:t>Near-term Focus:</a:t>
            </a:r>
            <a:endParaRPr lang="en-US" dirty="0"/>
          </a:p>
        </p:txBody>
      </p:sp>
      <p:sp>
        <p:nvSpPr>
          <p:cNvPr id="3" name="Content Placeholder 2"/>
          <p:cNvSpPr>
            <a:spLocks noGrp="1"/>
          </p:cNvSpPr>
          <p:nvPr>
            <p:ph idx="1"/>
          </p:nvPr>
        </p:nvSpPr>
        <p:spPr>
          <a:xfrm>
            <a:off x="553344" y="1483880"/>
            <a:ext cx="7886700" cy="4351338"/>
          </a:xfrm>
        </p:spPr>
        <p:txBody>
          <a:bodyPr>
            <a:normAutofit fontScale="92500" lnSpcReduction="10000"/>
          </a:bodyPr>
          <a:lstStyle/>
          <a:p>
            <a:pPr>
              <a:lnSpc>
                <a:spcPct val="100000"/>
              </a:lnSpc>
            </a:pPr>
            <a:r>
              <a:rPr lang="en-US" dirty="0"/>
              <a:t>I</a:t>
            </a:r>
            <a:r>
              <a:rPr lang="en-US" dirty="0" smtClean="0"/>
              <a:t>mprove </a:t>
            </a:r>
            <a:r>
              <a:rPr lang="en-US" dirty="0"/>
              <a:t>conversion process and develop complete cutover plan/timeline</a:t>
            </a:r>
          </a:p>
          <a:p>
            <a:pPr>
              <a:lnSpc>
                <a:spcPct val="100000"/>
              </a:lnSpc>
            </a:pPr>
            <a:r>
              <a:rPr lang="en-US" dirty="0"/>
              <a:t>T</a:t>
            </a:r>
            <a:r>
              <a:rPr lang="en-US" dirty="0" smtClean="0"/>
              <a:t>raining </a:t>
            </a:r>
            <a:r>
              <a:rPr lang="en-US" dirty="0"/>
              <a:t>development and defining go-live and post implementation support</a:t>
            </a:r>
          </a:p>
          <a:p>
            <a:pPr>
              <a:lnSpc>
                <a:spcPct val="100000"/>
              </a:lnSpc>
            </a:pPr>
            <a:r>
              <a:rPr lang="en-US" dirty="0"/>
              <a:t>Continue to update mapping to reflect campus changes</a:t>
            </a:r>
          </a:p>
          <a:p>
            <a:pPr>
              <a:lnSpc>
                <a:spcPct val="100000"/>
              </a:lnSpc>
            </a:pPr>
            <a:r>
              <a:rPr lang="en-US" dirty="0" smtClean="0"/>
              <a:t>Development of </a:t>
            </a:r>
            <a:r>
              <a:rPr lang="en-US" dirty="0"/>
              <a:t>report definitions for General Ledger and Grants dashboards</a:t>
            </a:r>
          </a:p>
          <a:p>
            <a:pPr>
              <a:lnSpc>
                <a:spcPct val="100000"/>
              </a:lnSpc>
            </a:pPr>
            <a:r>
              <a:rPr lang="en-US" dirty="0"/>
              <a:t>D</a:t>
            </a:r>
            <a:r>
              <a:rPr lang="en-US" dirty="0" smtClean="0"/>
              <a:t>evelopment </a:t>
            </a:r>
            <a:r>
              <a:rPr lang="en-US" dirty="0"/>
              <a:t>of integrations and remediation as items are discovered in </a:t>
            </a:r>
            <a:r>
              <a:rPr lang="en-US" dirty="0" smtClean="0"/>
              <a:t>testing</a:t>
            </a:r>
          </a:p>
          <a:p>
            <a:pPr>
              <a:lnSpc>
                <a:spcPct val="100000"/>
              </a:lnSpc>
            </a:pPr>
            <a:r>
              <a:rPr lang="en-US" dirty="0" smtClean="0"/>
              <a:t>Developing FAQs &amp; Updating COA Website</a:t>
            </a:r>
            <a:endParaRPr lang="en-US" dirty="0"/>
          </a:p>
          <a:p>
            <a:pPr>
              <a:lnSpc>
                <a:spcPct val="100000"/>
              </a:lnSpc>
            </a:pPr>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82286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10" y="322800"/>
            <a:ext cx="7886700" cy="1325563"/>
          </a:xfrm>
        </p:spPr>
        <p:txBody>
          <a:bodyPr/>
          <a:lstStyle/>
          <a:p>
            <a:r>
              <a:rPr lang="en-US" dirty="0" smtClean="0"/>
              <a:t>Agenda</a:t>
            </a:r>
            <a:endParaRPr lang="en-US" dirty="0"/>
          </a:p>
        </p:txBody>
      </p:sp>
      <p:sp>
        <p:nvSpPr>
          <p:cNvPr id="3" name="Content Placeholder 2"/>
          <p:cNvSpPr>
            <a:spLocks noGrp="1"/>
          </p:cNvSpPr>
          <p:nvPr>
            <p:ph idx="1"/>
          </p:nvPr>
        </p:nvSpPr>
        <p:spPr>
          <a:xfrm>
            <a:off x="628650" y="1497833"/>
            <a:ext cx="7886700" cy="4351338"/>
          </a:xfrm>
        </p:spPr>
        <p:txBody>
          <a:bodyPr>
            <a:normAutofit lnSpcReduction="10000"/>
          </a:bodyPr>
          <a:lstStyle/>
          <a:p>
            <a:pPr>
              <a:lnSpc>
                <a:spcPct val="120000"/>
              </a:lnSpc>
            </a:pPr>
            <a:r>
              <a:rPr lang="en-US" dirty="0" smtClean="0"/>
              <a:t>Partner Group Charge</a:t>
            </a:r>
          </a:p>
          <a:p>
            <a:pPr>
              <a:lnSpc>
                <a:spcPct val="120000"/>
              </a:lnSpc>
            </a:pPr>
            <a:r>
              <a:rPr lang="en-US" dirty="0" smtClean="0"/>
              <a:t>Representation</a:t>
            </a:r>
          </a:p>
          <a:p>
            <a:pPr>
              <a:lnSpc>
                <a:spcPct val="120000"/>
              </a:lnSpc>
            </a:pPr>
            <a:r>
              <a:rPr lang="en-US" dirty="0" smtClean="0"/>
              <a:t>Goals</a:t>
            </a:r>
          </a:p>
          <a:p>
            <a:pPr>
              <a:lnSpc>
                <a:spcPct val="120000"/>
              </a:lnSpc>
            </a:pPr>
            <a:r>
              <a:rPr lang="en-US" dirty="0" smtClean="0"/>
              <a:t>Temporary Staffing Vendor Selection Process </a:t>
            </a:r>
          </a:p>
          <a:p>
            <a:pPr>
              <a:lnSpc>
                <a:spcPct val="120000"/>
              </a:lnSpc>
            </a:pPr>
            <a:r>
              <a:rPr lang="en-US" dirty="0" smtClean="0"/>
              <a:t>Student Hiring Open Paperwork Sessions</a:t>
            </a:r>
            <a:endParaRPr lang="en-US" dirty="0"/>
          </a:p>
          <a:p>
            <a:pPr>
              <a:lnSpc>
                <a:spcPct val="120000"/>
              </a:lnSpc>
            </a:pPr>
            <a:r>
              <a:rPr lang="en-US" dirty="0" smtClean="0"/>
              <a:t>Guide for Terminations and Separations</a:t>
            </a:r>
          </a:p>
          <a:p>
            <a:pPr>
              <a:lnSpc>
                <a:spcPct val="120000"/>
              </a:lnSpc>
            </a:pPr>
            <a:r>
              <a:rPr lang="en-US" dirty="0" smtClean="0"/>
              <a:t>Search Committee Training</a:t>
            </a:r>
          </a:p>
        </p:txBody>
      </p:sp>
    </p:spTree>
    <p:extLst>
      <p:ext uri="{BB962C8B-B14F-4D97-AF65-F5344CB8AC3E}">
        <p14:creationId xmlns:p14="http://schemas.microsoft.com/office/powerpoint/2010/main" val="1713737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038" y="709158"/>
            <a:ext cx="7886700" cy="650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694E"/>
                </a:solidFill>
                <a:latin typeface="Californian FB" panose="0207040306080B030204" pitchFamily="18" charset="0"/>
                <a:ea typeface="+mj-ea"/>
                <a:cs typeface="+mj-cs"/>
              </a:defRPr>
            </a:lvl1pPr>
          </a:lstStyle>
          <a:p>
            <a:r>
              <a:rPr lang="en-US" dirty="0" smtClean="0"/>
              <a:t>COA Resources</a:t>
            </a:r>
            <a:endParaRPr lang="en-US" dirty="0"/>
          </a:p>
        </p:txBody>
      </p:sp>
      <p:sp>
        <p:nvSpPr>
          <p:cNvPr id="5" name="Content Placeholder 2"/>
          <p:cNvSpPr txBox="1">
            <a:spLocks/>
          </p:cNvSpPr>
          <p:nvPr/>
        </p:nvSpPr>
        <p:spPr>
          <a:xfrm>
            <a:off x="553344" y="1360032"/>
            <a:ext cx="78867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smtClean="0"/>
              <a:t>COA Website:</a:t>
            </a:r>
          </a:p>
          <a:p>
            <a:pPr marL="0" indent="0">
              <a:buFont typeface="Arial" panose="020B0604020202020204" pitchFamily="34" charset="0"/>
              <a:buNone/>
            </a:pPr>
            <a:r>
              <a:rPr lang="en-US" dirty="0" smtClean="0">
                <a:hlinkClick r:id="rId2"/>
              </a:rPr>
              <a:t>https://www.ohio.edu/finance/coa/</a:t>
            </a:r>
            <a:r>
              <a:rPr lang="en-US" dirty="0" smtClean="0"/>
              <a:t> </a:t>
            </a:r>
          </a:p>
          <a:p>
            <a:pPr marL="0" indent="0">
              <a:buFont typeface="Arial" panose="020B0604020202020204" pitchFamily="34" charset="0"/>
              <a:buNone/>
            </a:pPr>
            <a:endParaRPr lang="en-US" i="1" dirty="0" smtClean="0"/>
          </a:p>
          <a:p>
            <a:pPr marL="0" indent="0">
              <a:buFont typeface="Arial" panose="020B0604020202020204" pitchFamily="34" charset="0"/>
              <a:buNone/>
            </a:pPr>
            <a:r>
              <a:rPr lang="en-US" i="1" dirty="0" smtClean="0"/>
              <a:t>All COA information posted on website</a:t>
            </a:r>
          </a:p>
          <a:p>
            <a:pPr lvl="1"/>
            <a:r>
              <a:rPr lang="en-US" dirty="0" smtClean="0"/>
              <a:t>Utilize site to check on COA project news and updates.</a:t>
            </a:r>
          </a:p>
          <a:p>
            <a:pPr lvl="1"/>
            <a:r>
              <a:rPr lang="en-US" dirty="0" smtClean="0"/>
              <a:t>FAQs</a:t>
            </a:r>
          </a:p>
          <a:p>
            <a:pPr lvl="1"/>
            <a:r>
              <a:rPr lang="en-US" dirty="0" smtClean="0"/>
              <a:t>Change Network</a:t>
            </a:r>
          </a:p>
          <a:p>
            <a:pPr lvl="1"/>
            <a:r>
              <a:rPr lang="en-US" dirty="0" smtClean="0"/>
              <a:t>Segment overviews</a:t>
            </a:r>
          </a:p>
          <a:p>
            <a:pPr marL="457200" lvl="1" indent="0">
              <a:buFont typeface="Arial" panose="020B0604020202020204" pitchFamily="34" charset="0"/>
              <a:buNone/>
            </a:pPr>
            <a:endParaRPr lang="en-US" i="1" dirty="0" smtClean="0"/>
          </a:p>
          <a:p>
            <a:pPr marL="0" indent="0">
              <a:buFont typeface="Arial" panose="020B0604020202020204" pitchFamily="34" charset="0"/>
              <a:buNone/>
            </a:pPr>
            <a:r>
              <a:rPr lang="en-US" i="1" dirty="0" smtClean="0"/>
              <a:t>Any questions?</a:t>
            </a:r>
          </a:p>
          <a:p>
            <a:pPr lvl="1"/>
            <a:r>
              <a:rPr lang="en-US" dirty="0" smtClean="0"/>
              <a:t>Email </a:t>
            </a:r>
            <a:r>
              <a:rPr lang="en-US" dirty="0" smtClean="0">
                <a:hlinkClick r:id="rId3"/>
              </a:rPr>
              <a:t>COA@ohio.edu</a:t>
            </a:r>
            <a:r>
              <a:rPr lang="en-US" dirty="0" smtClean="0"/>
              <a:t> </a:t>
            </a:r>
            <a:endParaRPr lang="en-US" dirty="0"/>
          </a:p>
        </p:txBody>
      </p:sp>
    </p:spTree>
    <p:extLst>
      <p:ext uri="{BB962C8B-B14F-4D97-AF65-F5344CB8AC3E}">
        <p14:creationId xmlns:p14="http://schemas.microsoft.com/office/powerpoint/2010/main" val="3086153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34" y="387932"/>
            <a:ext cx="9239003" cy="2852737"/>
          </a:xfrm>
        </p:spPr>
        <p:txBody>
          <a:bodyPr>
            <a:normAutofit/>
          </a:bodyPr>
          <a:lstStyle/>
          <a:p>
            <a:pPr algn="r">
              <a:spcBef>
                <a:spcPts val="600"/>
              </a:spcBef>
              <a:spcAft>
                <a:spcPts val="600"/>
              </a:spcAft>
            </a:pPr>
            <a:r>
              <a:rPr lang="en-US" sz="3600" dirty="0" smtClean="0">
                <a:latin typeface="Frutiger 45 Light" panose="020B0500000000000000" pitchFamily="34" charset="0"/>
              </a:rPr>
              <a:t>Individual Compensation Distribution</a:t>
            </a:r>
            <a:endParaRPr lang="en-US" sz="4800" dirty="0">
              <a:latin typeface="Frutiger 45 Light" panose="020B0500000000000000" pitchFamily="34" charset="0"/>
            </a:endParaRPr>
          </a:p>
        </p:txBody>
      </p:sp>
      <p:sp>
        <p:nvSpPr>
          <p:cNvPr id="4" name="Subtitle 2"/>
          <p:cNvSpPr txBox="1">
            <a:spLocks/>
          </p:cNvSpPr>
          <p:nvPr/>
        </p:nvSpPr>
        <p:spPr>
          <a:xfrm>
            <a:off x="584200" y="3466072"/>
            <a:ext cx="797446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t>Leigh </a:t>
            </a:r>
            <a:r>
              <a:rPr lang="en-US" sz="2000" dirty="0" err="1" smtClean="0"/>
              <a:t>Casal</a:t>
            </a:r>
            <a:r>
              <a:rPr lang="en-US" sz="2000" dirty="0"/>
              <a:t>:</a:t>
            </a:r>
            <a:r>
              <a:rPr lang="en-US" sz="2000" dirty="0" smtClean="0"/>
              <a:t> </a:t>
            </a:r>
            <a:r>
              <a:rPr lang="en-US" sz="1800" b="0" i="1" dirty="0" smtClean="0"/>
              <a:t>Change Management Associate, Finance and Administration</a:t>
            </a:r>
            <a:endParaRPr lang="en-US" sz="2000" b="0" i="1" dirty="0" smtClean="0"/>
          </a:p>
        </p:txBody>
      </p:sp>
    </p:spTree>
    <p:extLst>
      <p:ext uri="{BB962C8B-B14F-4D97-AF65-F5344CB8AC3E}">
        <p14:creationId xmlns:p14="http://schemas.microsoft.com/office/powerpoint/2010/main" val="2735617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0"/>
            <a:ext cx="7886700" cy="1325563"/>
          </a:xfrm>
        </p:spPr>
        <p:txBody>
          <a:bodyPr>
            <a:normAutofit/>
          </a:bodyPr>
          <a:lstStyle/>
          <a:p>
            <a:r>
              <a:rPr lang="en-US" sz="3200" dirty="0" smtClean="0"/>
              <a:t>Project Team</a:t>
            </a:r>
            <a:endParaRPr lang="en-US" sz="3200" dirty="0"/>
          </a:p>
        </p:txBody>
      </p:sp>
      <p:sp>
        <p:nvSpPr>
          <p:cNvPr id="7" name="TextBox 6"/>
          <p:cNvSpPr txBox="1"/>
          <p:nvPr/>
        </p:nvSpPr>
        <p:spPr>
          <a:xfrm>
            <a:off x="449435" y="1227054"/>
            <a:ext cx="4790552" cy="4909036"/>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Human Resources </a:t>
            </a:r>
          </a:p>
          <a:p>
            <a:pPr marL="742950" lvl="1" indent="-285750">
              <a:buFont typeface="Arial" panose="020B0604020202020204" pitchFamily="34" charset="0"/>
              <a:buChar char="•"/>
            </a:pPr>
            <a:r>
              <a:rPr lang="en-US" sz="2000" dirty="0" smtClean="0"/>
              <a:t>Project Sponsor	Colleen </a:t>
            </a:r>
            <a:r>
              <a:rPr lang="en-US" sz="2000" dirty="0" err="1" smtClean="0"/>
              <a:t>Bendl</a:t>
            </a:r>
            <a:endParaRPr lang="en-US" sz="2000" dirty="0" smtClean="0"/>
          </a:p>
          <a:p>
            <a:pPr marL="742950" lvl="1" indent="-285750">
              <a:buFont typeface="Arial" panose="020B0604020202020204" pitchFamily="34" charset="0"/>
              <a:buChar char="•"/>
            </a:pPr>
            <a:r>
              <a:rPr lang="en-US" sz="2000" dirty="0" smtClean="0"/>
              <a:t>Project Manager	</a:t>
            </a:r>
            <a:r>
              <a:rPr lang="en-US" sz="2000" dirty="0" err="1" smtClean="0"/>
              <a:t>Branda</a:t>
            </a:r>
            <a:r>
              <a:rPr lang="en-US" sz="2000" dirty="0" smtClean="0"/>
              <a:t> Lencioni</a:t>
            </a:r>
          </a:p>
          <a:p>
            <a:pPr marL="742950" lvl="1" indent="-285750">
              <a:buFont typeface="Arial" panose="020B0604020202020204" pitchFamily="34" charset="0"/>
              <a:buChar char="•"/>
            </a:pPr>
            <a:r>
              <a:rPr lang="en-US" sz="2000" dirty="0" smtClean="0"/>
              <a:t>Functional Leads	Kelly </a:t>
            </a:r>
            <a:r>
              <a:rPr lang="en-US" sz="2000" dirty="0"/>
              <a:t>Coakley &amp; Bridget </a:t>
            </a:r>
            <a:r>
              <a:rPr lang="en-US" sz="2000" dirty="0" err="1" smtClean="0"/>
              <a:t>Driggs</a:t>
            </a:r>
            <a:endParaRPr lang="en-US" sz="2000" b="1" dirty="0" smtClean="0"/>
          </a:p>
          <a:p>
            <a:pPr marL="285750" indent="-285750">
              <a:spcBef>
                <a:spcPts val="600"/>
              </a:spcBef>
              <a:buFont typeface="Arial" panose="020B0604020202020204" pitchFamily="34" charset="0"/>
              <a:buChar char="•"/>
            </a:pPr>
            <a:r>
              <a:rPr lang="en-US" sz="2000" b="1" dirty="0" smtClean="0"/>
              <a:t>Change Management &amp; Communication </a:t>
            </a:r>
          </a:p>
          <a:p>
            <a:pPr marL="742950" lvl="1" indent="-285750">
              <a:buFont typeface="Arial" panose="020B0604020202020204" pitchFamily="34" charset="0"/>
              <a:buChar char="•"/>
            </a:pPr>
            <a:r>
              <a:rPr lang="en-US" sz="2000" dirty="0" smtClean="0"/>
              <a:t>Leigh Casal</a:t>
            </a:r>
          </a:p>
          <a:p>
            <a:pPr marL="285750" indent="-285750">
              <a:spcBef>
                <a:spcPts val="600"/>
              </a:spcBef>
              <a:buFont typeface="Arial" panose="020B0604020202020204" pitchFamily="34" charset="0"/>
              <a:buChar char="•"/>
            </a:pPr>
            <a:r>
              <a:rPr lang="en-US" sz="2000" b="1" dirty="0" smtClean="0"/>
              <a:t>Financial &amp; Administrative Systems</a:t>
            </a:r>
          </a:p>
          <a:p>
            <a:pPr marL="742950" lvl="1" indent="-285750">
              <a:buFont typeface="Arial" panose="020B0604020202020204" pitchFamily="34" charset="0"/>
              <a:buChar char="•"/>
            </a:pPr>
            <a:r>
              <a:rPr lang="en-US" sz="2000" dirty="0" smtClean="0"/>
              <a:t>Misty Riffle</a:t>
            </a:r>
          </a:p>
          <a:p>
            <a:pPr marL="285750" indent="-285750">
              <a:spcBef>
                <a:spcPts val="600"/>
              </a:spcBef>
              <a:buFont typeface="Arial" panose="020B0604020202020204" pitchFamily="34" charset="0"/>
              <a:buChar char="•"/>
            </a:pPr>
            <a:r>
              <a:rPr lang="en-US" sz="2000" b="1" dirty="0" smtClean="0"/>
              <a:t>Office of Information &amp; Technology</a:t>
            </a:r>
          </a:p>
          <a:p>
            <a:pPr marL="742950" lvl="1" indent="-285750">
              <a:buFont typeface="Arial" panose="020B0604020202020204" pitchFamily="34" charset="0"/>
              <a:buChar char="•"/>
            </a:pPr>
            <a:r>
              <a:rPr lang="en-US" sz="2000" dirty="0" smtClean="0"/>
              <a:t>Laura Dalton</a:t>
            </a:r>
          </a:p>
          <a:p>
            <a:pPr marL="742950" lvl="1" indent="-285750">
              <a:buFont typeface="Arial" panose="020B0604020202020204" pitchFamily="34" charset="0"/>
              <a:buChar char="•"/>
            </a:pPr>
            <a:r>
              <a:rPr lang="en-US" sz="2000" dirty="0" smtClean="0"/>
              <a:t>Becky Brown</a:t>
            </a:r>
          </a:p>
          <a:p>
            <a:pPr marL="742950" lvl="1" indent="-285750">
              <a:buFont typeface="Arial" panose="020B0604020202020204" pitchFamily="34" charset="0"/>
              <a:buChar char="•"/>
            </a:pPr>
            <a:r>
              <a:rPr lang="en-US" sz="2000" dirty="0" smtClean="0"/>
              <a:t>Ruben De </a:t>
            </a:r>
            <a:r>
              <a:rPr lang="en-US" sz="2000" dirty="0"/>
              <a:t>Oliveira</a:t>
            </a:r>
            <a:endParaRPr lang="en-US" sz="2000" b="1" dirty="0"/>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b="1" dirty="0" smtClean="0"/>
          </a:p>
        </p:txBody>
      </p:sp>
      <p:sp>
        <p:nvSpPr>
          <p:cNvPr id="10" name="Rectangle 9"/>
          <p:cNvSpPr/>
          <p:nvPr/>
        </p:nvSpPr>
        <p:spPr>
          <a:xfrm>
            <a:off x="5136077" y="1225106"/>
            <a:ext cx="4572000" cy="1323439"/>
          </a:xfrm>
          <a:prstGeom prst="rect">
            <a:avLst/>
          </a:prstGeom>
        </p:spPr>
        <p:txBody>
          <a:bodyPr>
            <a:spAutoFit/>
          </a:bodyPr>
          <a:lstStyle/>
          <a:p>
            <a:pPr marL="285750" indent="-285750">
              <a:buFont typeface="Arial" panose="020B0604020202020204" pitchFamily="34" charset="0"/>
              <a:buChar char="•"/>
            </a:pPr>
            <a:r>
              <a:rPr lang="en-US" sz="2000" b="1" dirty="0"/>
              <a:t>Advisory Groups:</a:t>
            </a:r>
          </a:p>
          <a:p>
            <a:pPr marL="742950" lvl="1" indent="-285750">
              <a:buFont typeface="Arial" panose="020B0604020202020204" pitchFamily="34" charset="0"/>
              <a:buChar char="•"/>
            </a:pPr>
            <a:r>
              <a:rPr lang="en-US" sz="2000" dirty="0"/>
              <a:t>RC Strategy</a:t>
            </a:r>
          </a:p>
          <a:p>
            <a:pPr marL="742950" lvl="1" indent="-285750">
              <a:buFont typeface="Arial" panose="020B0604020202020204" pitchFamily="34" charset="0"/>
              <a:buChar char="•"/>
            </a:pPr>
            <a:r>
              <a:rPr lang="en-US" sz="2000" dirty="0"/>
              <a:t>Compensation Partner Group</a:t>
            </a:r>
          </a:p>
          <a:p>
            <a:pPr marL="742950" lvl="1" indent="-285750">
              <a:buFont typeface="Arial" panose="020B0604020202020204" pitchFamily="34" charset="0"/>
              <a:buChar char="•"/>
            </a:pPr>
            <a:r>
              <a:rPr lang="en-US" sz="2000" dirty="0"/>
              <a:t>Payroll Partner Group</a:t>
            </a:r>
          </a:p>
        </p:txBody>
      </p:sp>
    </p:spTree>
    <p:extLst>
      <p:ext uri="{BB962C8B-B14F-4D97-AF65-F5344CB8AC3E}">
        <p14:creationId xmlns:p14="http://schemas.microsoft.com/office/powerpoint/2010/main" val="157454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Objectives/Scope</a:t>
            </a:r>
            <a:endParaRPr lang="en-US" dirty="0"/>
          </a:p>
        </p:txBody>
      </p:sp>
      <p:sp>
        <p:nvSpPr>
          <p:cNvPr id="3" name="Content Placeholder 2"/>
          <p:cNvSpPr>
            <a:spLocks noGrp="1"/>
          </p:cNvSpPr>
          <p:nvPr>
            <p:ph idx="1"/>
          </p:nvPr>
        </p:nvSpPr>
        <p:spPr>
          <a:xfrm>
            <a:off x="553344" y="1477108"/>
            <a:ext cx="7886700" cy="4365746"/>
          </a:xfrm>
        </p:spPr>
        <p:txBody>
          <a:bodyPr>
            <a:normAutofit/>
          </a:bodyPr>
          <a:lstStyle/>
          <a:p>
            <a:pPr>
              <a:spcBef>
                <a:spcPts val="1800"/>
              </a:spcBef>
            </a:pPr>
            <a:r>
              <a:rPr lang="en-US" dirty="0" smtClean="0"/>
              <a:t>Replace current </a:t>
            </a:r>
            <a:r>
              <a:rPr lang="en-US" dirty="0"/>
              <a:t>additional compensation and contract </a:t>
            </a:r>
            <a:r>
              <a:rPr lang="en-US" dirty="0" smtClean="0"/>
              <a:t>processes performed in Employee Management System (EMS) in coordination with the Chart of Accounts redesign</a:t>
            </a:r>
          </a:p>
          <a:p>
            <a:pPr>
              <a:spcBef>
                <a:spcPts val="1800"/>
              </a:spcBef>
            </a:pPr>
            <a:r>
              <a:rPr lang="en-US" dirty="0"/>
              <a:t>Implement Oracle functionality: Individual Compensation Distribution (ICD</a:t>
            </a:r>
            <a:r>
              <a:rPr lang="en-US" dirty="0" smtClean="0"/>
              <a:t>)</a:t>
            </a:r>
          </a:p>
          <a:p>
            <a:pPr>
              <a:spcBef>
                <a:spcPts val="1800"/>
              </a:spcBef>
            </a:pPr>
            <a:r>
              <a:rPr lang="en-US" dirty="0"/>
              <a:t>Eliminate paper processes to initiate and approve compensation distributions</a:t>
            </a:r>
          </a:p>
          <a:p>
            <a:pPr>
              <a:spcBef>
                <a:spcPts val="1800"/>
              </a:spcBef>
            </a:pPr>
            <a:endParaRPr lang="en-US" dirty="0"/>
          </a:p>
          <a:p>
            <a:endParaRPr lang="en-US" dirty="0"/>
          </a:p>
          <a:p>
            <a:endParaRPr lang="en-US" dirty="0"/>
          </a:p>
        </p:txBody>
      </p:sp>
    </p:spTree>
    <p:extLst>
      <p:ext uri="{BB962C8B-B14F-4D97-AF65-F5344CB8AC3E}">
        <p14:creationId xmlns:p14="http://schemas.microsoft.com/office/powerpoint/2010/main" val="885346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2395" y="1809949"/>
            <a:ext cx="4263984" cy="4351338"/>
          </a:xfrm>
        </p:spPr>
        <p:txBody>
          <a:bodyPr/>
          <a:lstStyle/>
          <a:p>
            <a:pPr marL="0" indent="0">
              <a:buNone/>
            </a:pPr>
            <a:r>
              <a:rPr lang="en-US" b="1" dirty="0" smtClean="0"/>
              <a:t>Replace EMS functionality:</a:t>
            </a:r>
            <a:endParaRPr lang="en-US" b="1" dirty="0"/>
          </a:p>
          <a:p>
            <a:pPr lvl="1"/>
            <a:r>
              <a:rPr lang="en-US" dirty="0"/>
              <a:t>Academic Term </a:t>
            </a:r>
            <a:r>
              <a:rPr lang="en-US" dirty="0" smtClean="0"/>
              <a:t>Pay </a:t>
            </a:r>
            <a:endParaRPr lang="en-US" dirty="0"/>
          </a:p>
          <a:p>
            <a:pPr lvl="1"/>
            <a:r>
              <a:rPr lang="en-US" dirty="0"/>
              <a:t>Instructional </a:t>
            </a:r>
            <a:r>
              <a:rPr lang="en-US" dirty="0" smtClean="0"/>
              <a:t>Overload </a:t>
            </a:r>
            <a:endParaRPr lang="en-US" dirty="0"/>
          </a:p>
          <a:p>
            <a:pPr lvl="1"/>
            <a:r>
              <a:rPr lang="en-US" dirty="0"/>
              <a:t>Non-Instructional </a:t>
            </a:r>
            <a:r>
              <a:rPr lang="en-US" dirty="0" smtClean="0"/>
              <a:t>Overload</a:t>
            </a:r>
            <a:endParaRPr lang="en-US" dirty="0"/>
          </a:p>
          <a:p>
            <a:pPr lvl="1"/>
            <a:r>
              <a:rPr lang="en-US" dirty="0"/>
              <a:t>Part-Time Contract </a:t>
            </a:r>
            <a:r>
              <a:rPr lang="en-US" dirty="0" smtClean="0"/>
              <a:t>Pay </a:t>
            </a:r>
            <a:endParaRPr lang="en-US" dirty="0"/>
          </a:p>
          <a:p>
            <a:pPr lvl="1"/>
            <a:r>
              <a:rPr lang="en-US" dirty="0"/>
              <a:t>Summer </a:t>
            </a:r>
            <a:r>
              <a:rPr lang="en-US" dirty="0" smtClean="0"/>
              <a:t>Research</a:t>
            </a:r>
            <a:endParaRPr lang="en-US" dirty="0"/>
          </a:p>
          <a:p>
            <a:pPr lvl="1"/>
            <a:r>
              <a:rPr lang="en-US" dirty="0"/>
              <a:t>Summer Term </a:t>
            </a:r>
            <a:r>
              <a:rPr lang="en-US" dirty="0" smtClean="0"/>
              <a:t>Pay</a:t>
            </a:r>
            <a:endParaRPr lang="en-US" dirty="0"/>
          </a:p>
          <a:p>
            <a:pPr lvl="1"/>
            <a:r>
              <a:rPr lang="en-US" dirty="0"/>
              <a:t>Contract </a:t>
            </a:r>
            <a:r>
              <a:rPr lang="en-US" dirty="0" smtClean="0"/>
              <a:t>Pay</a:t>
            </a:r>
            <a:endParaRPr lang="en-US" dirty="0"/>
          </a:p>
          <a:p>
            <a:pPr lvl="1"/>
            <a:r>
              <a:rPr lang="en-US" dirty="0"/>
              <a:t>Early Retiree </a:t>
            </a:r>
            <a:r>
              <a:rPr lang="en-US" dirty="0" smtClean="0"/>
              <a:t>Pay</a:t>
            </a:r>
            <a:endParaRPr lang="en-US" dirty="0"/>
          </a:p>
          <a:p>
            <a:endParaRPr lang="en-US" dirty="0"/>
          </a:p>
        </p:txBody>
      </p:sp>
      <p:sp>
        <p:nvSpPr>
          <p:cNvPr id="3" name="Content Placeholder 2"/>
          <p:cNvSpPr>
            <a:spLocks noGrp="1"/>
          </p:cNvSpPr>
          <p:nvPr>
            <p:ph sz="half" idx="2"/>
          </p:nvPr>
        </p:nvSpPr>
        <p:spPr>
          <a:xfrm>
            <a:off x="4845133" y="1809949"/>
            <a:ext cx="3886200" cy="4351338"/>
          </a:xfrm>
        </p:spPr>
        <p:txBody>
          <a:bodyPr/>
          <a:lstStyle/>
          <a:p>
            <a:pPr marL="0" indent="0">
              <a:buNone/>
            </a:pPr>
            <a:r>
              <a:rPr lang="en-US" b="1" dirty="0" smtClean="0"/>
              <a:t>Added functionality:</a:t>
            </a:r>
          </a:p>
          <a:p>
            <a:pPr lvl="1"/>
            <a:r>
              <a:rPr lang="en-US" dirty="0" smtClean="0"/>
              <a:t>Additional Salary</a:t>
            </a:r>
          </a:p>
          <a:p>
            <a:pPr lvl="1"/>
            <a:r>
              <a:rPr lang="en-US" dirty="0" smtClean="0"/>
              <a:t>Additional Pay</a:t>
            </a:r>
          </a:p>
          <a:p>
            <a:pPr lvl="1"/>
            <a:r>
              <a:rPr lang="en-US" dirty="0" smtClean="0"/>
              <a:t>Fiscal Increments</a:t>
            </a:r>
          </a:p>
          <a:p>
            <a:pPr lvl="1"/>
            <a:r>
              <a:rPr lang="en-US" dirty="0" smtClean="0"/>
              <a:t>Awards</a:t>
            </a:r>
            <a:endParaRPr lang="en-US" dirty="0"/>
          </a:p>
        </p:txBody>
      </p:sp>
      <p:sp>
        <p:nvSpPr>
          <p:cNvPr id="4" name="Title 3"/>
          <p:cNvSpPr>
            <a:spLocks noGrp="1"/>
          </p:cNvSpPr>
          <p:nvPr>
            <p:ph type="title"/>
          </p:nvPr>
        </p:nvSpPr>
        <p:spPr/>
        <p:txBody>
          <a:bodyPr/>
          <a:lstStyle/>
          <a:p>
            <a:r>
              <a:rPr lang="en-US" dirty="0" smtClean="0"/>
              <a:t>Processed to be handled in ICD</a:t>
            </a:r>
            <a:endParaRPr lang="en-US" dirty="0"/>
          </a:p>
        </p:txBody>
      </p:sp>
    </p:spTree>
    <p:extLst>
      <p:ext uri="{BB962C8B-B14F-4D97-AF65-F5344CB8AC3E}">
        <p14:creationId xmlns:p14="http://schemas.microsoft.com/office/powerpoint/2010/main" val="2527956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553344" y="1477108"/>
            <a:ext cx="7886700" cy="4365746"/>
          </a:xfrm>
        </p:spPr>
        <p:txBody>
          <a:bodyPr>
            <a:normAutofit/>
          </a:bodyPr>
          <a:lstStyle/>
          <a:p>
            <a:r>
              <a:rPr lang="en-US" dirty="0" smtClean="0"/>
              <a:t>Cost of remediating EMS for the new Chart of Accounts</a:t>
            </a:r>
          </a:p>
          <a:p>
            <a:r>
              <a:rPr lang="en-US" dirty="0" smtClean="0"/>
              <a:t>Reduction in number of paper processes associated with processing additional compensation (overloads)</a:t>
            </a:r>
          </a:p>
          <a:p>
            <a:r>
              <a:rPr lang="en-US" dirty="0" smtClean="0"/>
              <a:t>Enhanced approval workflow capabilities of ICD</a:t>
            </a:r>
          </a:p>
          <a:p>
            <a:r>
              <a:rPr lang="en-US" dirty="0" smtClean="0"/>
              <a:t>Eliminate system limitations in EMS</a:t>
            </a:r>
          </a:p>
          <a:p>
            <a:r>
              <a:rPr lang="en-US" dirty="0" smtClean="0"/>
              <a:t>Long term strategy of moving Financial and HR related processes into Oracle</a:t>
            </a:r>
            <a:endParaRPr lang="en-US" dirty="0"/>
          </a:p>
          <a:p>
            <a:endParaRPr lang="en-US" dirty="0"/>
          </a:p>
        </p:txBody>
      </p:sp>
    </p:spTree>
    <p:extLst>
      <p:ext uri="{BB962C8B-B14F-4D97-AF65-F5344CB8AC3E}">
        <p14:creationId xmlns:p14="http://schemas.microsoft.com/office/powerpoint/2010/main" val="3821447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0"/>
            <a:ext cx="7886700" cy="1325563"/>
          </a:xfrm>
        </p:spPr>
        <p:txBody>
          <a:bodyPr>
            <a:normAutofit/>
          </a:bodyPr>
          <a:lstStyle/>
          <a:p>
            <a:r>
              <a:rPr lang="en-US" sz="3200" dirty="0" smtClean="0"/>
              <a:t>High Level Timeline</a:t>
            </a:r>
            <a:endParaRPr lang="en-US" sz="3200" dirty="0"/>
          </a:p>
        </p:txBody>
      </p:sp>
      <p:graphicFrame>
        <p:nvGraphicFramePr>
          <p:cNvPr id="5" name="Content Placeholder 4"/>
          <p:cNvGraphicFramePr>
            <a:graphicFrameLocks noGrp="1"/>
          </p:cNvGraphicFramePr>
          <p:nvPr>
            <p:ph idx="1"/>
            <p:extLst/>
          </p:nvPr>
        </p:nvGraphicFramePr>
        <p:xfrm>
          <a:off x="553344" y="1093156"/>
          <a:ext cx="7886700" cy="4690126"/>
        </p:xfrm>
        <a:graphic>
          <a:graphicData uri="http://schemas.openxmlformats.org/drawingml/2006/table">
            <a:tbl>
              <a:tblPr firstRow="1" bandRow="1">
                <a:tableStyleId>{93296810-A885-4BE3-A3E7-6D5BEEA58F35}</a:tableStyleId>
              </a:tblPr>
              <a:tblGrid>
                <a:gridCol w="4719300">
                  <a:extLst>
                    <a:ext uri="{9D8B030D-6E8A-4147-A177-3AD203B41FA5}">
                      <a16:colId xmlns:a16="http://schemas.microsoft.com/office/drawing/2014/main" val="20000"/>
                    </a:ext>
                  </a:extLst>
                </a:gridCol>
                <a:gridCol w="3167400">
                  <a:extLst>
                    <a:ext uri="{9D8B030D-6E8A-4147-A177-3AD203B41FA5}">
                      <a16:colId xmlns:a16="http://schemas.microsoft.com/office/drawing/2014/main" val="20001"/>
                    </a:ext>
                  </a:extLst>
                </a:gridCol>
              </a:tblGrid>
              <a:tr h="670018">
                <a:tc>
                  <a:txBody>
                    <a:bodyPr/>
                    <a:lstStyle/>
                    <a:p>
                      <a:r>
                        <a:rPr lang="en-US" sz="2400" dirty="0" smtClean="0"/>
                        <a:t>Milestone</a:t>
                      </a:r>
                      <a:endParaRPr lang="en-US" sz="2400" dirty="0"/>
                    </a:p>
                  </a:txBody>
                  <a:tcPr anchor="ctr"/>
                </a:tc>
                <a:tc>
                  <a:txBody>
                    <a:bodyPr/>
                    <a:lstStyle/>
                    <a:p>
                      <a:r>
                        <a:rPr lang="en-US" sz="2400" dirty="0" smtClean="0"/>
                        <a:t>Timeframe</a:t>
                      </a:r>
                      <a:endParaRPr lang="en-US" sz="2400" dirty="0"/>
                    </a:p>
                  </a:txBody>
                  <a:tcPr anchor="ctr"/>
                </a:tc>
                <a:extLst>
                  <a:ext uri="{0D108BD9-81ED-4DB2-BD59-A6C34878D82A}">
                    <a16:rowId xmlns:a16="http://schemas.microsoft.com/office/drawing/2014/main" val="10000"/>
                  </a:ext>
                </a:extLst>
              </a:tr>
              <a:tr h="670018">
                <a:tc>
                  <a:txBody>
                    <a:bodyPr/>
                    <a:lstStyle/>
                    <a:p>
                      <a:pPr marL="0" lvl="1">
                        <a:spcBef>
                          <a:spcPts val="200"/>
                        </a:spcBef>
                        <a:spcAft>
                          <a:spcPts val="200"/>
                        </a:spcAft>
                      </a:pPr>
                      <a:r>
                        <a:rPr lang="en-US" sz="2400" dirty="0" smtClean="0"/>
                        <a:t>Project Kick-off</a:t>
                      </a:r>
                      <a:endParaRPr lang="en-US" sz="2400" dirty="0"/>
                    </a:p>
                  </a:txBody>
                  <a:tcPr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400" dirty="0" smtClean="0"/>
                        <a:t>May</a:t>
                      </a:r>
                    </a:p>
                  </a:txBody>
                  <a:tcPr anchor="ctr"/>
                </a:tc>
                <a:extLst>
                  <a:ext uri="{0D108BD9-81ED-4DB2-BD59-A6C34878D82A}">
                    <a16:rowId xmlns:a16="http://schemas.microsoft.com/office/drawing/2014/main" val="10001"/>
                  </a:ext>
                </a:extLst>
              </a:tr>
              <a:tr h="670018">
                <a:tc>
                  <a:txBody>
                    <a:bodyPr/>
                    <a:lstStyle/>
                    <a:p>
                      <a:pPr>
                        <a:spcBef>
                          <a:spcPts val="200"/>
                        </a:spcBef>
                        <a:spcAft>
                          <a:spcPts val="200"/>
                        </a:spcAft>
                      </a:pPr>
                      <a:r>
                        <a:rPr lang="en-US" sz="2400" dirty="0" smtClean="0"/>
                        <a:t>Requirement</a:t>
                      </a:r>
                      <a:r>
                        <a:rPr lang="en-US" sz="2400" baseline="0" dirty="0" smtClean="0"/>
                        <a:t> Gathering</a:t>
                      </a:r>
                      <a:endParaRPr lang="en-US" sz="2400" dirty="0"/>
                    </a:p>
                  </a:txBody>
                  <a:tcPr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400" baseline="0" dirty="0" smtClean="0"/>
                        <a:t>June/July</a:t>
                      </a:r>
                      <a:endParaRPr lang="en-US" sz="2400" dirty="0" smtClean="0"/>
                    </a:p>
                  </a:txBody>
                  <a:tcPr anchor="ctr"/>
                </a:tc>
                <a:extLst>
                  <a:ext uri="{0D108BD9-81ED-4DB2-BD59-A6C34878D82A}">
                    <a16:rowId xmlns:a16="http://schemas.microsoft.com/office/drawing/2014/main" val="10002"/>
                  </a:ext>
                </a:extLst>
              </a:tr>
              <a:tr h="67001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400" dirty="0" smtClean="0"/>
                        <a:t>Build</a:t>
                      </a:r>
                    </a:p>
                  </a:txBody>
                  <a:tcPr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400" dirty="0" smtClean="0"/>
                        <a:t>August</a:t>
                      </a:r>
                    </a:p>
                  </a:txBody>
                  <a:tcPr anchor="ctr"/>
                </a:tc>
                <a:extLst>
                  <a:ext uri="{0D108BD9-81ED-4DB2-BD59-A6C34878D82A}">
                    <a16:rowId xmlns:a16="http://schemas.microsoft.com/office/drawing/2014/main" val="10003"/>
                  </a:ext>
                </a:extLst>
              </a:tr>
              <a:tr h="67001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400" dirty="0" smtClean="0"/>
                        <a:t>Testing</a:t>
                      </a:r>
                      <a:endParaRPr lang="en-US" sz="2400" dirty="0"/>
                    </a:p>
                  </a:txBody>
                  <a:tcPr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400" dirty="0" smtClean="0"/>
                        <a:t>September</a:t>
                      </a:r>
                    </a:p>
                  </a:txBody>
                  <a:tcPr anchor="ctr"/>
                </a:tc>
                <a:extLst>
                  <a:ext uri="{0D108BD9-81ED-4DB2-BD59-A6C34878D82A}">
                    <a16:rowId xmlns:a16="http://schemas.microsoft.com/office/drawing/2014/main" val="10004"/>
                  </a:ext>
                </a:extLst>
              </a:tr>
              <a:tr h="67001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400" dirty="0" smtClean="0"/>
                        <a:t>Training</a:t>
                      </a:r>
                    </a:p>
                  </a:txBody>
                  <a:tcPr anchor="ctr"/>
                </a:tc>
                <a:tc>
                  <a:txBody>
                    <a:bodyPr/>
                    <a:lstStyle/>
                    <a:p>
                      <a:pPr>
                        <a:spcBef>
                          <a:spcPts val="200"/>
                        </a:spcBef>
                        <a:spcAft>
                          <a:spcPts val="200"/>
                        </a:spcAft>
                      </a:pPr>
                      <a:r>
                        <a:rPr lang="en-US" sz="2400" dirty="0" smtClean="0"/>
                        <a:t>October/November</a:t>
                      </a:r>
                      <a:endParaRPr lang="en-US" sz="2400" dirty="0"/>
                    </a:p>
                  </a:txBody>
                  <a:tcPr anchor="ctr"/>
                </a:tc>
                <a:extLst>
                  <a:ext uri="{0D108BD9-81ED-4DB2-BD59-A6C34878D82A}">
                    <a16:rowId xmlns:a16="http://schemas.microsoft.com/office/drawing/2014/main" val="705303221"/>
                  </a:ext>
                </a:extLst>
              </a:tr>
              <a:tr h="67001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400" dirty="0" smtClean="0"/>
                        <a:t>Go-live</a:t>
                      </a:r>
                      <a:endParaRPr lang="en-US" sz="2400" dirty="0"/>
                    </a:p>
                  </a:txBody>
                  <a:tcPr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400" dirty="0" smtClean="0"/>
                        <a:t>November</a:t>
                      </a:r>
                    </a:p>
                  </a:txBody>
                  <a:tcPr anchor="ctr"/>
                </a:tc>
                <a:extLst>
                  <a:ext uri="{0D108BD9-81ED-4DB2-BD59-A6C34878D82A}">
                    <a16:rowId xmlns:a16="http://schemas.microsoft.com/office/drawing/2014/main" val="2071718313"/>
                  </a:ext>
                </a:extLst>
              </a:tr>
            </a:tbl>
          </a:graphicData>
        </a:graphic>
      </p:graphicFrame>
      <p:sp>
        <p:nvSpPr>
          <p:cNvPr id="3" name="Rectangle 2"/>
          <p:cNvSpPr/>
          <p:nvPr/>
        </p:nvSpPr>
        <p:spPr>
          <a:xfrm>
            <a:off x="553344" y="3087584"/>
            <a:ext cx="7886700" cy="712520"/>
          </a:xfrm>
          <a:prstGeom prst="rect">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780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553344" y="1477108"/>
            <a:ext cx="7886700" cy="4365746"/>
          </a:xfrm>
        </p:spPr>
        <p:txBody>
          <a:bodyPr>
            <a:normAutofit/>
          </a:bodyPr>
          <a:lstStyle/>
          <a:p>
            <a:r>
              <a:rPr lang="en-US" dirty="0" smtClean="0"/>
              <a:t>Feedback on Overload policy: Due 8/8</a:t>
            </a:r>
          </a:p>
          <a:p>
            <a:pPr>
              <a:spcBef>
                <a:spcPts val="1200"/>
              </a:spcBef>
            </a:pPr>
            <a:r>
              <a:rPr lang="en-US" dirty="0" smtClean="0"/>
              <a:t>Continue using EMS as usual</a:t>
            </a:r>
          </a:p>
          <a:p>
            <a:pPr>
              <a:spcBef>
                <a:spcPts val="1800"/>
              </a:spcBef>
            </a:pPr>
            <a:r>
              <a:rPr lang="en-US" dirty="0" smtClean="0"/>
              <a:t>Look for communication in September/October regarding:</a:t>
            </a:r>
          </a:p>
          <a:p>
            <a:pPr lvl="1"/>
            <a:r>
              <a:rPr lang="en-US" dirty="0" smtClean="0"/>
              <a:t>Training and access details</a:t>
            </a:r>
          </a:p>
          <a:p>
            <a:pPr lvl="1"/>
            <a:r>
              <a:rPr lang="en-US" dirty="0"/>
              <a:t>R</a:t>
            </a:r>
            <a:r>
              <a:rPr lang="en-US" dirty="0" smtClean="0"/>
              <a:t>ollout schedule</a:t>
            </a:r>
          </a:p>
          <a:p>
            <a:pPr lvl="1"/>
            <a:r>
              <a:rPr lang="en-US" dirty="0"/>
              <a:t>D</a:t>
            </a:r>
            <a:r>
              <a:rPr lang="en-US" dirty="0" smtClean="0"/>
              <a:t>etails regarding when EMS will be retired</a:t>
            </a:r>
            <a:endParaRPr lang="en-US" dirty="0"/>
          </a:p>
          <a:p>
            <a:pPr marL="0" indent="0">
              <a:buNone/>
            </a:pPr>
            <a:endParaRPr lang="en-US" dirty="0"/>
          </a:p>
        </p:txBody>
      </p:sp>
    </p:spTree>
    <p:extLst>
      <p:ext uri="{BB962C8B-B14F-4D97-AF65-F5344CB8AC3E}">
        <p14:creationId xmlns:p14="http://schemas.microsoft.com/office/powerpoint/2010/main" val="302685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038" y="709158"/>
            <a:ext cx="7886700" cy="650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694E"/>
                </a:solidFill>
                <a:latin typeface="Californian FB" panose="0207040306080B030204" pitchFamily="18" charset="0"/>
                <a:ea typeface="+mj-ea"/>
                <a:cs typeface="+mj-cs"/>
              </a:defRPr>
            </a:lvl1pPr>
          </a:lstStyle>
          <a:p>
            <a:r>
              <a:rPr lang="en-US" dirty="0" smtClean="0"/>
              <a:t>Questions</a:t>
            </a:r>
            <a:endParaRPr lang="en-US" dirty="0"/>
          </a:p>
        </p:txBody>
      </p:sp>
      <p:sp>
        <p:nvSpPr>
          <p:cNvPr id="5" name="Content Placeholder 2"/>
          <p:cNvSpPr txBox="1">
            <a:spLocks/>
          </p:cNvSpPr>
          <p:nvPr/>
        </p:nvSpPr>
        <p:spPr>
          <a:xfrm>
            <a:off x="478038" y="1751918"/>
            <a:ext cx="37970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Related to EMS:</a:t>
            </a:r>
          </a:p>
          <a:p>
            <a:pPr marL="457200" lvl="1" indent="0">
              <a:buNone/>
            </a:pPr>
            <a:r>
              <a:rPr lang="en-US" dirty="0" smtClean="0">
                <a:hlinkClick r:id="rId2"/>
              </a:rPr>
              <a:t>payroll@ohio.edu</a:t>
            </a:r>
            <a:endParaRPr lang="en-US" dirty="0" smtClean="0"/>
          </a:p>
          <a:p>
            <a:pPr marL="457200" lvl="1" indent="0">
              <a:buNone/>
            </a:pPr>
            <a:endParaRPr lang="en-US" dirty="0"/>
          </a:p>
          <a:p>
            <a:pPr marL="457200" lvl="1" indent="0">
              <a:buNone/>
            </a:pPr>
            <a:r>
              <a:rPr lang="en-US" dirty="0" smtClean="0"/>
              <a:t>Related to ICD:</a:t>
            </a:r>
          </a:p>
          <a:p>
            <a:pPr marL="457200" lvl="1" indent="0">
              <a:buNone/>
            </a:pPr>
            <a:r>
              <a:rPr lang="en-US" dirty="0" smtClean="0">
                <a:hlinkClick r:id="rId3"/>
              </a:rPr>
              <a:t>compensation@ohio.edu</a:t>
            </a:r>
            <a:endParaRPr lang="en-US" dirty="0" smtClean="0"/>
          </a:p>
          <a:p>
            <a:pPr marL="457200" lvl="1" indent="0">
              <a:buNone/>
            </a:pPr>
            <a:r>
              <a:rPr lang="en-US" dirty="0" smtClean="0"/>
              <a:t>  </a:t>
            </a:r>
            <a:endParaRPr lang="en-US" dirty="0"/>
          </a:p>
        </p:txBody>
      </p:sp>
    </p:spTree>
    <p:extLst>
      <p:ext uri="{BB962C8B-B14F-4D97-AF65-F5344CB8AC3E}">
        <p14:creationId xmlns:p14="http://schemas.microsoft.com/office/powerpoint/2010/main" val="2274202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932"/>
            <a:ext cx="8651491" cy="2852737"/>
          </a:xfrm>
        </p:spPr>
        <p:txBody>
          <a:bodyPr>
            <a:normAutofit/>
          </a:bodyPr>
          <a:lstStyle/>
          <a:p>
            <a:pPr algn="r">
              <a:spcBef>
                <a:spcPts val="600"/>
              </a:spcBef>
              <a:spcAft>
                <a:spcPts val="600"/>
              </a:spcAft>
            </a:pPr>
            <a:r>
              <a:rPr lang="en-US" sz="4000" dirty="0" smtClean="0">
                <a:latin typeface="Frutiger 45 Light" panose="020B0500000000000000" pitchFamily="34" charset="0"/>
              </a:rPr>
              <a:t>Finance Website Redesign</a:t>
            </a:r>
            <a:endParaRPr lang="en-US" sz="5400" dirty="0">
              <a:latin typeface="Frutiger 45 Light" panose="020B0500000000000000" pitchFamily="34" charset="0"/>
            </a:endParaRPr>
          </a:p>
        </p:txBody>
      </p:sp>
      <p:sp>
        <p:nvSpPr>
          <p:cNvPr id="4" name="Subtitle 2"/>
          <p:cNvSpPr txBox="1">
            <a:spLocks/>
          </p:cNvSpPr>
          <p:nvPr/>
        </p:nvSpPr>
        <p:spPr>
          <a:xfrm>
            <a:off x="584200" y="3466072"/>
            <a:ext cx="797446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t>Leigh </a:t>
            </a:r>
            <a:r>
              <a:rPr lang="en-US" sz="2000" dirty="0" err="1" smtClean="0"/>
              <a:t>Casal</a:t>
            </a:r>
            <a:r>
              <a:rPr lang="en-US" sz="2000" dirty="0"/>
              <a:t>:</a:t>
            </a:r>
            <a:r>
              <a:rPr lang="en-US" sz="2000" dirty="0" smtClean="0"/>
              <a:t> </a:t>
            </a:r>
            <a:r>
              <a:rPr lang="en-US" sz="1800" b="0" i="1" dirty="0" smtClean="0"/>
              <a:t>Change Management Associate, Finance and Administration</a:t>
            </a:r>
            <a:endParaRPr lang="en-US" sz="2000" b="0" i="1" dirty="0" smtClean="0"/>
          </a:p>
        </p:txBody>
      </p:sp>
    </p:spTree>
    <p:extLst>
      <p:ext uri="{BB962C8B-B14F-4D97-AF65-F5344CB8AC3E}">
        <p14:creationId xmlns:p14="http://schemas.microsoft.com/office/powerpoint/2010/main" val="107226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46183"/>
            <a:ext cx="7886700" cy="1325563"/>
          </a:xfrm>
        </p:spPr>
        <p:txBody>
          <a:bodyPr>
            <a:normAutofit/>
          </a:bodyPr>
          <a:lstStyle/>
          <a:p>
            <a:r>
              <a:rPr lang="en-US" sz="3200" dirty="0" smtClean="0"/>
              <a:t>Employee Service Center Partner </a:t>
            </a:r>
            <a:r>
              <a:rPr lang="en-US" sz="3200" dirty="0"/>
              <a:t>Group Charge</a:t>
            </a:r>
          </a:p>
        </p:txBody>
      </p:sp>
      <p:sp>
        <p:nvSpPr>
          <p:cNvPr id="3" name="Content Placeholder 2"/>
          <p:cNvSpPr>
            <a:spLocks noGrp="1"/>
          </p:cNvSpPr>
          <p:nvPr>
            <p:ph idx="1"/>
          </p:nvPr>
        </p:nvSpPr>
        <p:spPr>
          <a:xfrm>
            <a:off x="628650" y="1400619"/>
            <a:ext cx="7886700" cy="4351338"/>
          </a:xfrm>
        </p:spPr>
        <p:txBody>
          <a:bodyPr>
            <a:normAutofit/>
          </a:bodyPr>
          <a:lstStyle/>
          <a:p>
            <a:pPr marL="0" indent="0">
              <a:buNone/>
            </a:pPr>
            <a:r>
              <a:rPr lang="en-US" sz="2000" dirty="0"/>
              <a:t>The Employee Service Center Partner Group is charged with developing solutions for employment and recruitment services and processes in accordance with goals determined by University leadership.</a:t>
            </a:r>
          </a:p>
          <a:p>
            <a:pPr marL="0" indent="0">
              <a:buNone/>
            </a:pPr>
            <a:r>
              <a:rPr lang="en-US" sz="2000" dirty="0"/>
              <a:t>Areas of focus for improvement will include:</a:t>
            </a:r>
          </a:p>
          <a:p>
            <a:r>
              <a:rPr lang="en-US" sz="2000" dirty="0"/>
              <a:t>Communication</a:t>
            </a:r>
          </a:p>
          <a:p>
            <a:r>
              <a:rPr lang="en-US" sz="2000" dirty="0"/>
              <a:t>User needs and challenges</a:t>
            </a:r>
          </a:p>
          <a:p>
            <a:r>
              <a:rPr lang="en-US" sz="2000" dirty="0"/>
              <a:t>Technology and </a:t>
            </a:r>
            <a:r>
              <a:rPr lang="en-US" sz="2000" dirty="0" smtClean="0"/>
              <a:t>tools</a:t>
            </a:r>
            <a:endParaRPr lang="en-US" sz="2000" dirty="0"/>
          </a:p>
          <a:p>
            <a:endParaRPr lang="en-US" sz="2000" dirty="0"/>
          </a:p>
        </p:txBody>
      </p:sp>
    </p:spTree>
    <p:extLst>
      <p:ext uri="{BB962C8B-B14F-4D97-AF65-F5344CB8AC3E}">
        <p14:creationId xmlns:p14="http://schemas.microsoft.com/office/powerpoint/2010/main" val="2039422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a:t>
            </a:r>
          </a:p>
        </p:txBody>
      </p:sp>
      <p:sp>
        <p:nvSpPr>
          <p:cNvPr id="3" name="Content Placeholder 2"/>
          <p:cNvSpPr>
            <a:spLocks noGrp="1"/>
          </p:cNvSpPr>
          <p:nvPr>
            <p:ph idx="1"/>
          </p:nvPr>
        </p:nvSpPr>
        <p:spPr>
          <a:xfrm>
            <a:off x="553344" y="1477108"/>
            <a:ext cx="7886700" cy="4365746"/>
          </a:xfrm>
        </p:spPr>
        <p:txBody>
          <a:bodyPr>
            <a:normAutofit/>
          </a:bodyPr>
          <a:lstStyle/>
          <a:p>
            <a:r>
              <a:rPr lang="en-US" dirty="0"/>
              <a:t>Enhanced visibility and greater awareness of:</a:t>
            </a:r>
          </a:p>
          <a:p>
            <a:pPr lvl="1"/>
            <a:r>
              <a:rPr lang="en-US" dirty="0"/>
              <a:t>Finance and Administration Division</a:t>
            </a:r>
          </a:p>
          <a:p>
            <a:pPr lvl="1"/>
            <a:r>
              <a:rPr lang="en-US" dirty="0"/>
              <a:t>Finance</a:t>
            </a:r>
          </a:p>
          <a:p>
            <a:pPr>
              <a:spcBef>
                <a:spcPts val="1800"/>
              </a:spcBef>
            </a:pPr>
            <a:r>
              <a:rPr lang="en-US" dirty="0"/>
              <a:t>Through the redesign, or creation of customer-friendly, dynamic websites and pages:</a:t>
            </a:r>
          </a:p>
          <a:p>
            <a:pPr lvl="1"/>
            <a:r>
              <a:rPr lang="en-US" dirty="0"/>
              <a:t>Improved communication with </a:t>
            </a:r>
            <a:r>
              <a:rPr lang="en-US" dirty="0" smtClean="0"/>
              <a:t>campus</a:t>
            </a:r>
            <a:endParaRPr lang="en-US" dirty="0"/>
          </a:p>
          <a:p>
            <a:pPr lvl="1"/>
            <a:r>
              <a:rPr lang="en-US" dirty="0" smtClean="0"/>
              <a:t>Improved experience </a:t>
            </a:r>
            <a:r>
              <a:rPr lang="en-US" dirty="0"/>
              <a:t>for website </a:t>
            </a:r>
            <a:r>
              <a:rPr lang="en-US" dirty="0" smtClean="0"/>
              <a:t>users</a:t>
            </a:r>
          </a:p>
          <a:p>
            <a:pPr lvl="1"/>
            <a:r>
              <a:rPr lang="en-US" dirty="0" smtClean="0"/>
              <a:t>Reduced bounce rate</a:t>
            </a:r>
            <a:endParaRPr lang="en-US" dirty="0"/>
          </a:p>
          <a:p>
            <a:endParaRPr lang="en-US" dirty="0"/>
          </a:p>
          <a:p>
            <a:endParaRPr lang="en-US" dirty="0"/>
          </a:p>
        </p:txBody>
      </p:sp>
    </p:spTree>
    <p:extLst>
      <p:ext uri="{BB962C8B-B14F-4D97-AF65-F5344CB8AC3E}">
        <p14:creationId xmlns:p14="http://schemas.microsoft.com/office/powerpoint/2010/main" val="16686270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0"/>
            <a:ext cx="7886700" cy="1325563"/>
          </a:xfrm>
        </p:spPr>
        <p:txBody>
          <a:bodyPr>
            <a:normAutofit/>
          </a:bodyPr>
          <a:lstStyle/>
          <a:p>
            <a:r>
              <a:rPr lang="en-US" sz="3200" dirty="0" smtClean="0"/>
              <a:t>Project Team</a:t>
            </a:r>
            <a:endParaRPr lang="en-US" sz="3200" dirty="0"/>
          </a:p>
        </p:txBody>
      </p:sp>
      <p:sp>
        <p:nvSpPr>
          <p:cNvPr id="3" name="TextBox 2"/>
          <p:cNvSpPr txBox="1"/>
          <p:nvPr/>
        </p:nvSpPr>
        <p:spPr>
          <a:xfrm>
            <a:off x="1124844" y="4340563"/>
            <a:ext cx="7315200" cy="1315745"/>
          </a:xfrm>
          <a:prstGeom prst="rect">
            <a:avLst/>
          </a:prstGeom>
          <a:noFill/>
        </p:spPr>
        <p:txBody>
          <a:bodyPr wrap="square" rtlCol="0">
            <a:spAutoFit/>
          </a:bodyPr>
          <a:lstStyle/>
          <a:p>
            <a:r>
              <a:rPr lang="en-US" b="1" dirty="0" smtClean="0"/>
              <a:t>Extended Project Teams</a:t>
            </a:r>
          </a:p>
          <a:p>
            <a:pPr>
              <a:spcBef>
                <a:spcPts val="300"/>
              </a:spcBef>
            </a:pPr>
            <a:r>
              <a:rPr lang="en-US" dirty="0" smtClean="0"/>
              <a:t>University Communications &amp; Marketing: Design support</a:t>
            </a:r>
          </a:p>
          <a:p>
            <a:pPr>
              <a:spcBef>
                <a:spcPts val="300"/>
              </a:spcBef>
            </a:pPr>
            <a:r>
              <a:rPr lang="en-US" dirty="0" smtClean="0"/>
              <a:t>Web Services: Development</a:t>
            </a:r>
          </a:p>
          <a:p>
            <a:pPr>
              <a:spcBef>
                <a:spcPts val="300"/>
              </a:spcBef>
            </a:pPr>
            <a:r>
              <a:rPr lang="en-US" dirty="0" smtClean="0"/>
              <a:t>All Departments within Finance: Subject Matter Experts</a:t>
            </a:r>
            <a:endParaRPr lang="en-US" dirty="0"/>
          </a:p>
        </p:txBody>
      </p:sp>
      <p:sp>
        <p:nvSpPr>
          <p:cNvPr id="7" name="TextBox 6"/>
          <p:cNvSpPr txBox="1"/>
          <p:nvPr/>
        </p:nvSpPr>
        <p:spPr>
          <a:xfrm>
            <a:off x="1124844" y="2585268"/>
            <a:ext cx="5470215" cy="1631216"/>
          </a:xfrm>
          <a:prstGeom prst="rect">
            <a:avLst/>
          </a:prstGeom>
          <a:noFill/>
        </p:spPr>
        <p:txBody>
          <a:bodyPr wrap="none" rtlCol="0">
            <a:spAutoFit/>
          </a:bodyPr>
          <a:lstStyle/>
          <a:p>
            <a:r>
              <a:rPr lang="en-US" b="1" dirty="0" smtClean="0"/>
              <a:t>Core Project Team</a:t>
            </a:r>
          </a:p>
          <a:p>
            <a:pPr>
              <a:spcBef>
                <a:spcPts val="300"/>
              </a:spcBef>
            </a:pPr>
            <a:r>
              <a:rPr lang="en-US" dirty="0" smtClean="0"/>
              <a:t>Amanda Davis: Sponsor</a:t>
            </a:r>
          </a:p>
          <a:p>
            <a:pPr>
              <a:spcBef>
                <a:spcPts val="300"/>
              </a:spcBef>
            </a:pPr>
            <a:r>
              <a:rPr lang="en-US" dirty="0"/>
              <a:t>Chelsie Wollett: Functional Lead &amp; Systems Lead</a:t>
            </a:r>
          </a:p>
          <a:p>
            <a:pPr>
              <a:spcBef>
                <a:spcPts val="300"/>
              </a:spcBef>
            </a:pPr>
            <a:r>
              <a:rPr lang="en-US" dirty="0" smtClean="0"/>
              <a:t>Jennifer Cochran: Project Manager</a:t>
            </a:r>
          </a:p>
          <a:p>
            <a:pPr>
              <a:spcBef>
                <a:spcPts val="300"/>
              </a:spcBef>
            </a:pPr>
            <a:r>
              <a:rPr lang="en-US" dirty="0" smtClean="0"/>
              <a:t>Leigh Casal: Change Management Lead &amp; Technical Lead</a:t>
            </a:r>
          </a:p>
        </p:txBody>
      </p:sp>
      <p:sp>
        <p:nvSpPr>
          <p:cNvPr id="8" name="TextBox 7"/>
          <p:cNvSpPr txBox="1"/>
          <p:nvPr/>
        </p:nvSpPr>
        <p:spPr>
          <a:xfrm>
            <a:off x="1124844" y="1106972"/>
            <a:ext cx="2087110" cy="1315745"/>
          </a:xfrm>
          <a:prstGeom prst="rect">
            <a:avLst/>
          </a:prstGeom>
          <a:noFill/>
        </p:spPr>
        <p:txBody>
          <a:bodyPr wrap="none" rtlCol="0">
            <a:spAutoFit/>
          </a:bodyPr>
          <a:lstStyle/>
          <a:p>
            <a:r>
              <a:rPr lang="en-US" b="1" dirty="0" smtClean="0"/>
              <a:t>Steering Committee</a:t>
            </a:r>
          </a:p>
          <a:p>
            <a:pPr>
              <a:spcBef>
                <a:spcPts val="300"/>
              </a:spcBef>
            </a:pPr>
            <a:r>
              <a:rPr lang="en-US" dirty="0" smtClean="0"/>
              <a:t>Amanda Davis</a:t>
            </a:r>
          </a:p>
          <a:p>
            <a:pPr>
              <a:spcBef>
                <a:spcPts val="300"/>
              </a:spcBef>
            </a:pPr>
            <a:r>
              <a:rPr lang="en-US" dirty="0" smtClean="0"/>
              <a:t>Chad Mitchell</a:t>
            </a:r>
          </a:p>
          <a:p>
            <a:pPr>
              <a:spcBef>
                <a:spcPts val="300"/>
              </a:spcBef>
            </a:pPr>
            <a:r>
              <a:rPr lang="en-US" dirty="0" smtClean="0"/>
              <a:t>Julie Allison</a:t>
            </a:r>
          </a:p>
        </p:txBody>
      </p:sp>
    </p:spTree>
    <p:extLst>
      <p:ext uri="{BB962C8B-B14F-4D97-AF65-F5344CB8AC3E}">
        <p14:creationId xmlns:p14="http://schemas.microsoft.com/office/powerpoint/2010/main" val="1814133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0"/>
            <a:ext cx="7886700" cy="1325563"/>
          </a:xfrm>
        </p:spPr>
        <p:txBody>
          <a:bodyPr>
            <a:normAutofit/>
          </a:bodyPr>
          <a:lstStyle/>
          <a:p>
            <a:r>
              <a:rPr lang="en-US" sz="3200" dirty="0" smtClean="0"/>
              <a:t>Finance Website – Major Milestones</a:t>
            </a:r>
            <a:endParaRPr lang="en-US" sz="3200" dirty="0"/>
          </a:p>
        </p:txBody>
      </p:sp>
      <p:graphicFrame>
        <p:nvGraphicFramePr>
          <p:cNvPr id="5" name="Content Placeholder 4"/>
          <p:cNvGraphicFramePr>
            <a:graphicFrameLocks noGrp="1"/>
          </p:cNvGraphicFramePr>
          <p:nvPr>
            <p:ph idx="1"/>
            <p:extLst/>
          </p:nvPr>
        </p:nvGraphicFramePr>
        <p:xfrm>
          <a:off x="553344" y="1093160"/>
          <a:ext cx="7886700" cy="4778912"/>
        </p:xfrm>
        <a:graphic>
          <a:graphicData uri="http://schemas.openxmlformats.org/drawingml/2006/table">
            <a:tbl>
              <a:tblPr firstRow="1" bandRow="1">
                <a:tableStyleId>{93296810-A885-4BE3-A3E7-6D5BEEA58F35}</a:tableStyleId>
              </a:tblPr>
              <a:tblGrid>
                <a:gridCol w="5194313">
                  <a:extLst>
                    <a:ext uri="{9D8B030D-6E8A-4147-A177-3AD203B41FA5}">
                      <a16:colId xmlns:a16="http://schemas.microsoft.com/office/drawing/2014/main" val="20000"/>
                    </a:ext>
                  </a:extLst>
                </a:gridCol>
                <a:gridCol w="2692387">
                  <a:extLst>
                    <a:ext uri="{9D8B030D-6E8A-4147-A177-3AD203B41FA5}">
                      <a16:colId xmlns:a16="http://schemas.microsoft.com/office/drawing/2014/main" val="20001"/>
                    </a:ext>
                  </a:extLst>
                </a:gridCol>
              </a:tblGrid>
              <a:tr h="308458">
                <a:tc>
                  <a:txBody>
                    <a:bodyPr/>
                    <a:lstStyle/>
                    <a:p>
                      <a:r>
                        <a:rPr lang="en-US" dirty="0" smtClean="0"/>
                        <a:t>Milestone</a:t>
                      </a:r>
                      <a:endParaRPr lang="en-US" dirty="0"/>
                    </a:p>
                  </a:txBody>
                  <a:tcPr anchor="ctr"/>
                </a:tc>
                <a:tc>
                  <a:txBody>
                    <a:bodyPr/>
                    <a:lstStyle/>
                    <a:p>
                      <a:r>
                        <a:rPr lang="en-US" dirty="0" smtClean="0"/>
                        <a:t>Timeframe</a:t>
                      </a:r>
                      <a:endParaRPr lang="en-US" dirty="0"/>
                    </a:p>
                  </a:txBody>
                  <a:tcPr anchor="ctr"/>
                </a:tc>
                <a:extLst>
                  <a:ext uri="{0D108BD9-81ED-4DB2-BD59-A6C34878D82A}">
                    <a16:rowId xmlns:a16="http://schemas.microsoft.com/office/drawing/2014/main" val="10000"/>
                  </a:ext>
                </a:extLst>
              </a:tr>
              <a:tr h="405506">
                <a:tc>
                  <a:txBody>
                    <a:bodyPr/>
                    <a:lstStyle/>
                    <a:p>
                      <a:pPr marL="0" lvl="1">
                        <a:spcBef>
                          <a:spcPts val="200"/>
                        </a:spcBef>
                        <a:spcAft>
                          <a:spcPts val="200"/>
                        </a:spcAft>
                      </a:pPr>
                      <a:r>
                        <a:rPr lang="en-US" dirty="0" smtClean="0"/>
                        <a:t>Department Interviews</a:t>
                      </a:r>
                      <a:endParaRPr lang="en-US" dirty="0"/>
                    </a:p>
                  </a:txBody>
                  <a:tcPr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January</a:t>
                      </a:r>
                    </a:p>
                  </a:txBody>
                  <a:tcPr anchor="ctr"/>
                </a:tc>
                <a:extLst>
                  <a:ext uri="{0D108BD9-81ED-4DB2-BD59-A6C34878D82A}">
                    <a16:rowId xmlns:a16="http://schemas.microsoft.com/office/drawing/2014/main" val="10001"/>
                  </a:ext>
                </a:extLst>
              </a:tr>
              <a:tr h="379572">
                <a:tc>
                  <a:txBody>
                    <a:bodyPr/>
                    <a:lstStyle/>
                    <a:p>
                      <a:pPr>
                        <a:spcBef>
                          <a:spcPts val="200"/>
                        </a:spcBef>
                        <a:spcAft>
                          <a:spcPts val="200"/>
                        </a:spcAft>
                      </a:pPr>
                      <a:r>
                        <a:rPr lang="en-US" dirty="0" smtClean="0"/>
                        <a:t>Current Usage Assessment</a:t>
                      </a:r>
                      <a:endParaRPr lang="en-US" dirty="0"/>
                    </a:p>
                  </a:txBody>
                  <a:tcPr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baseline="0" dirty="0" smtClean="0"/>
                        <a:t>February</a:t>
                      </a:r>
                      <a:endParaRPr lang="en-US" dirty="0" smtClean="0"/>
                    </a:p>
                  </a:txBody>
                  <a:tcPr anchor="ctr"/>
                </a:tc>
                <a:extLst>
                  <a:ext uri="{0D108BD9-81ED-4DB2-BD59-A6C34878D82A}">
                    <a16:rowId xmlns:a16="http://schemas.microsoft.com/office/drawing/2014/main" val="10002"/>
                  </a:ext>
                </a:extLst>
              </a:tr>
              <a:tr h="346981">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Focus</a:t>
                      </a:r>
                      <a:r>
                        <a:rPr lang="en-US" baseline="0" dirty="0" smtClean="0"/>
                        <a:t> Group – Card Sort</a:t>
                      </a:r>
                      <a:endParaRPr lang="en-US" dirty="0" smtClean="0"/>
                    </a:p>
                  </a:txBody>
                  <a:tcPr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February</a:t>
                      </a:r>
                      <a:r>
                        <a:rPr lang="en-US" baseline="0" dirty="0" smtClean="0"/>
                        <a:t> &amp; March</a:t>
                      </a:r>
                      <a:endParaRPr lang="en-US" dirty="0" smtClean="0"/>
                    </a:p>
                  </a:txBody>
                  <a:tcPr anchor="ctr"/>
                </a:tc>
                <a:extLst>
                  <a:ext uri="{0D108BD9-81ED-4DB2-BD59-A6C34878D82A}">
                    <a16:rowId xmlns:a16="http://schemas.microsoft.com/office/drawing/2014/main" val="10003"/>
                  </a:ext>
                </a:extLst>
              </a:tr>
              <a:tr h="339157">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One-on-one</a:t>
                      </a:r>
                      <a:r>
                        <a:rPr lang="en-US" baseline="0" dirty="0" smtClean="0"/>
                        <a:t> Interviews – Tree Sort</a:t>
                      </a:r>
                      <a:endParaRPr lang="en-US" dirty="0"/>
                    </a:p>
                  </a:txBody>
                  <a:tcPr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March</a:t>
                      </a:r>
                    </a:p>
                  </a:txBody>
                  <a:tcPr anchor="ctr"/>
                </a:tc>
                <a:extLst>
                  <a:ext uri="{0D108BD9-81ED-4DB2-BD59-A6C34878D82A}">
                    <a16:rowId xmlns:a16="http://schemas.microsoft.com/office/drawing/2014/main" val="10004"/>
                  </a:ext>
                </a:extLst>
              </a:tr>
              <a:tr h="48275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Decision</a:t>
                      </a:r>
                      <a:r>
                        <a:rPr lang="en-US" baseline="0" dirty="0" smtClean="0"/>
                        <a:t> to participate in </a:t>
                      </a:r>
                      <a:r>
                        <a:rPr lang="en-US" baseline="0" dirty="0" err="1" smtClean="0"/>
                        <a:t>WebCMS</a:t>
                      </a:r>
                      <a:r>
                        <a:rPr lang="en-US" baseline="0" dirty="0" smtClean="0"/>
                        <a:t> Pilot</a:t>
                      </a:r>
                      <a:endParaRPr lang="en-US" dirty="0" smtClean="0"/>
                    </a:p>
                  </a:txBody>
                  <a:tcPr anchor="ctr"/>
                </a:tc>
                <a:tc>
                  <a:txBody>
                    <a:bodyPr/>
                    <a:lstStyle/>
                    <a:p>
                      <a:pPr>
                        <a:spcBef>
                          <a:spcPts val="200"/>
                        </a:spcBef>
                        <a:spcAft>
                          <a:spcPts val="200"/>
                        </a:spcAft>
                      </a:pPr>
                      <a:r>
                        <a:rPr lang="en-US" dirty="0" smtClean="0"/>
                        <a:t>April </a:t>
                      </a:r>
                      <a:endParaRPr lang="en-US" dirty="0"/>
                    </a:p>
                  </a:txBody>
                  <a:tcPr anchor="ctr"/>
                </a:tc>
                <a:extLst>
                  <a:ext uri="{0D108BD9-81ED-4DB2-BD59-A6C34878D82A}">
                    <a16:rowId xmlns:a16="http://schemas.microsoft.com/office/drawing/2014/main" val="705303221"/>
                  </a:ext>
                </a:extLst>
              </a:tr>
              <a:tr h="48275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Bursar website launch</a:t>
                      </a:r>
                      <a:endParaRPr lang="en-US" dirty="0"/>
                    </a:p>
                  </a:txBody>
                  <a:tcPr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April</a:t>
                      </a:r>
                    </a:p>
                  </a:txBody>
                  <a:tcPr anchor="ctr"/>
                </a:tc>
                <a:extLst>
                  <a:ext uri="{0D108BD9-81ED-4DB2-BD59-A6C34878D82A}">
                    <a16:rowId xmlns:a16="http://schemas.microsoft.com/office/drawing/2014/main" val="2071718313"/>
                  </a:ext>
                </a:extLst>
              </a:tr>
              <a:tr h="48275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Finance &amp; Administration website</a:t>
                      </a:r>
                      <a:r>
                        <a:rPr lang="en-US" baseline="0" dirty="0" smtClean="0"/>
                        <a:t> launch</a:t>
                      </a:r>
                      <a:endParaRPr lang="en-US" dirty="0" smtClean="0"/>
                    </a:p>
                  </a:txBody>
                  <a:tcPr anchor="ctr"/>
                </a:tc>
                <a:tc>
                  <a:txBody>
                    <a:bodyPr/>
                    <a:lstStyle/>
                    <a:p>
                      <a:pPr>
                        <a:spcBef>
                          <a:spcPts val="200"/>
                        </a:spcBef>
                        <a:spcAft>
                          <a:spcPts val="200"/>
                        </a:spcAft>
                      </a:pPr>
                      <a:r>
                        <a:rPr lang="en-US" dirty="0" smtClean="0"/>
                        <a:t>May 2017</a:t>
                      </a:r>
                      <a:endParaRPr lang="en-US" dirty="0"/>
                    </a:p>
                  </a:txBody>
                  <a:tcPr anchor="ctr"/>
                </a:tc>
                <a:extLst>
                  <a:ext uri="{0D108BD9-81ED-4DB2-BD59-A6C34878D82A}">
                    <a16:rowId xmlns:a16="http://schemas.microsoft.com/office/drawing/2014/main" val="2379788816"/>
                  </a:ext>
                </a:extLst>
              </a:tr>
              <a:tr h="48275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Payroll pages migrated to HR site</a:t>
                      </a:r>
                    </a:p>
                  </a:txBody>
                  <a:tcPr anchor="ctr"/>
                </a:tc>
                <a:tc>
                  <a:txBody>
                    <a:bodyPr/>
                    <a:lstStyle/>
                    <a:p>
                      <a:pPr>
                        <a:spcBef>
                          <a:spcPts val="200"/>
                        </a:spcBef>
                        <a:spcAft>
                          <a:spcPts val="200"/>
                        </a:spcAft>
                      </a:pPr>
                      <a:r>
                        <a:rPr lang="en-US" dirty="0" smtClean="0"/>
                        <a:t>June/July 2017</a:t>
                      </a:r>
                      <a:endParaRPr lang="en-US" dirty="0"/>
                    </a:p>
                  </a:txBody>
                  <a:tcPr anchor="ctr"/>
                </a:tc>
                <a:extLst>
                  <a:ext uri="{0D108BD9-81ED-4DB2-BD59-A6C34878D82A}">
                    <a16:rowId xmlns:a16="http://schemas.microsoft.com/office/drawing/2014/main" val="1071495290"/>
                  </a:ext>
                </a:extLst>
              </a:tr>
              <a:tr h="48275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Finance</a:t>
                      </a:r>
                      <a:r>
                        <a:rPr lang="en-US" baseline="0" dirty="0" smtClean="0"/>
                        <a:t> website launch</a:t>
                      </a:r>
                      <a:endParaRPr lang="en-US" dirty="0" smtClean="0"/>
                    </a:p>
                  </a:txBody>
                  <a:tcPr anchor="ctr"/>
                </a:tc>
                <a:tc>
                  <a:txBody>
                    <a:bodyPr/>
                    <a:lstStyle/>
                    <a:p>
                      <a:pPr>
                        <a:spcBef>
                          <a:spcPts val="200"/>
                        </a:spcBef>
                        <a:spcAft>
                          <a:spcPts val="200"/>
                        </a:spcAft>
                      </a:pPr>
                      <a:r>
                        <a:rPr lang="en-US" dirty="0" smtClean="0"/>
                        <a:t>August 2017</a:t>
                      </a:r>
                      <a:endParaRPr lang="en-US" dirty="0"/>
                    </a:p>
                  </a:txBody>
                  <a:tcPr anchor="ctr"/>
                </a:tc>
                <a:extLst>
                  <a:ext uri="{0D108BD9-81ED-4DB2-BD59-A6C34878D82A}">
                    <a16:rowId xmlns:a16="http://schemas.microsoft.com/office/drawing/2014/main" val="2008600144"/>
                  </a:ext>
                </a:extLst>
              </a:tr>
              <a:tr h="48275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dirty="0" smtClean="0"/>
                        <a:t>Training for editors</a:t>
                      </a:r>
                    </a:p>
                  </a:txBody>
                  <a:tcPr anchor="ctr"/>
                </a:tc>
                <a:tc>
                  <a:txBody>
                    <a:bodyPr/>
                    <a:lstStyle/>
                    <a:p>
                      <a:pPr>
                        <a:spcBef>
                          <a:spcPts val="200"/>
                        </a:spcBef>
                        <a:spcAft>
                          <a:spcPts val="200"/>
                        </a:spcAft>
                      </a:pPr>
                      <a:r>
                        <a:rPr lang="en-US" dirty="0" smtClean="0"/>
                        <a:t>August 2017</a:t>
                      </a:r>
                      <a:endParaRPr lang="en-US" dirty="0"/>
                    </a:p>
                  </a:txBody>
                  <a:tcPr anchor="ctr"/>
                </a:tc>
                <a:extLst>
                  <a:ext uri="{0D108BD9-81ED-4DB2-BD59-A6C34878D82A}">
                    <a16:rowId xmlns:a16="http://schemas.microsoft.com/office/drawing/2014/main" val="4148334094"/>
                  </a:ext>
                </a:extLst>
              </a:tr>
            </a:tbl>
          </a:graphicData>
        </a:graphic>
      </p:graphicFrame>
    </p:spTree>
    <p:extLst>
      <p:ext uri="{BB962C8B-B14F-4D97-AF65-F5344CB8AC3E}">
        <p14:creationId xmlns:p14="http://schemas.microsoft.com/office/powerpoint/2010/main" val="2340554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Improvements</a:t>
            </a:r>
            <a:endParaRPr lang="en-US" dirty="0"/>
          </a:p>
        </p:txBody>
      </p:sp>
      <p:sp>
        <p:nvSpPr>
          <p:cNvPr id="3" name="Content Placeholder 2"/>
          <p:cNvSpPr>
            <a:spLocks noGrp="1"/>
          </p:cNvSpPr>
          <p:nvPr>
            <p:ph idx="1"/>
          </p:nvPr>
        </p:nvSpPr>
        <p:spPr>
          <a:xfrm>
            <a:off x="553344" y="1477108"/>
            <a:ext cx="7886700" cy="4365746"/>
          </a:xfrm>
        </p:spPr>
        <p:txBody>
          <a:bodyPr>
            <a:normAutofit/>
          </a:bodyPr>
          <a:lstStyle/>
          <a:p>
            <a:pPr>
              <a:spcBef>
                <a:spcPts val="600"/>
              </a:spcBef>
            </a:pPr>
            <a:r>
              <a:rPr lang="en-US" sz="2400" dirty="0" smtClean="0"/>
              <a:t>Based on function, not department</a:t>
            </a:r>
          </a:p>
          <a:p>
            <a:pPr lvl="1">
              <a:spcBef>
                <a:spcPts val="600"/>
              </a:spcBef>
            </a:pPr>
            <a:r>
              <a:rPr lang="en-US" sz="2000" dirty="0" smtClean="0"/>
              <a:t>Accounting &amp; Reports, Budget, Purchasing &amp; Payments, Travel, Systems, Capital Projects, Treasury, Resources</a:t>
            </a:r>
          </a:p>
          <a:p>
            <a:pPr>
              <a:spcBef>
                <a:spcPts val="800"/>
              </a:spcBef>
            </a:pPr>
            <a:r>
              <a:rPr lang="en-US" sz="2400" dirty="0" smtClean="0"/>
              <a:t>System information &amp; logins </a:t>
            </a:r>
          </a:p>
          <a:p>
            <a:pPr>
              <a:spcBef>
                <a:spcPts val="800"/>
              </a:spcBef>
            </a:pPr>
            <a:r>
              <a:rPr lang="en-US" sz="2400" dirty="0" smtClean="0"/>
              <a:t>Searchable tables</a:t>
            </a:r>
          </a:p>
          <a:p>
            <a:pPr lvl="1">
              <a:spcBef>
                <a:spcPts val="600"/>
              </a:spcBef>
            </a:pPr>
            <a:r>
              <a:rPr lang="en-US" sz="2000" dirty="0" smtClean="0"/>
              <a:t>Forms, preferred suppliers, purchasing grid, insurance matrix</a:t>
            </a:r>
            <a:endParaRPr lang="en-US" sz="2000" dirty="0"/>
          </a:p>
          <a:p>
            <a:pPr>
              <a:spcBef>
                <a:spcPts val="800"/>
              </a:spcBef>
            </a:pPr>
            <a:r>
              <a:rPr lang="en-US" sz="2400" dirty="0" smtClean="0"/>
              <a:t>Consolidated training</a:t>
            </a:r>
          </a:p>
          <a:p>
            <a:pPr>
              <a:spcBef>
                <a:spcPts val="800"/>
              </a:spcBef>
            </a:pPr>
            <a:r>
              <a:rPr lang="en-US" sz="2400" i="1" dirty="0" smtClean="0"/>
              <a:t>Business Matters</a:t>
            </a:r>
          </a:p>
          <a:p>
            <a:pPr>
              <a:spcBef>
                <a:spcPts val="800"/>
              </a:spcBef>
            </a:pPr>
            <a:r>
              <a:rPr lang="en-US" sz="2400" dirty="0" smtClean="0"/>
              <a:t>Mobile friendly, responsive and accessible </a:t>
            </a:r>
            <a:endParaRPr lang="en-US" sz="2400" dirty="0"/>
          </a:p>
          <a:p>
            <a:endParaRPr lang="en-US" dirty="0"/>
          </a:p>
          <a:p>
            <a:endParaRPr lang="en-US" dirty="0"/>
          </a:p>
        </p:txBody>
      </p:sp>
      <p:graphicFrame>
        <p:nvGraphicFramePr>
          <p:cNvPr id="4" name="Content Placeholder 5"/>
          <p:cNvGraphicFramePr>
            <a:graphicFrameLocks/>
          </p:cNvGraphicFramePr>
          <p:nvPr>
            <p:extLst/>
          </p:nvPr>
        </p:nvGraphicFramePr>
        <p:xfrm>
          <a:off x="3355921" y="5174467"/>
          <a:ext cx="5336817" cy="1112520"/>
        </p:xfrm>
        <a:graphic>
          <a:graphicData uri="http://schemas.openxmlformats.org/drawingml/2006/table">
            <a:tbl>
              <a:tblPr firstRow="1" bandRow="1">
                <a:tableStyleId>{7DF18680-E054-41AD-8BC1-D1AEF772440D}</a:tableStyleId>
              </a:tblPr>
              <a:tblGrid>
                <a:gridCol w="1269844">
                  <a:extLst>
                    <a:ext uri="{9D8B030D-6E8A-4147-A177-3AD203B41FA5}">
                      <a16:colId xmlns:a16="http://schemas.microsoft.com/office/drawing/2014/main" val="3479804639"/>
                    </a:ext>
                  </a:extLst>
                </a:gridCol>
                <a:gridCol w="1050641">
                  <a:extLst>
                    <a:ext uri="{9D8B030D-6E8A-4147-A177-3AD203B41FA5}">
                      <a16:colId xmlns:a16="http://schemas.microsoft.com/office/drawing/2014/main" val="2733187823"/>
                    </a:ext>
                  </a:extLst>
                </a:gridCol>
                <a:gridCol w="1056903">
                  <a:extLst>
                    <a:ext uri="{9D8B030D-6E8A-4147-A177-3AD203B41FA5}">
                      <a16:colId xmlns:a16="http://schemas.microsoft.com/office/drawing/2014/main" val="1145805246"/>
                    </a:ext>
                  </a:extLst>
                </a:gridCol>
                <a:gridCol w="1959429">
                  <a:extLst>
                    <a:ext uri="{9D8B030D-6E8A-4147-A177-3AD203B41FA5}">
                      <a16:colId xmlns:a16="http://schemas.microsoft.com/office/drawing/2014/main" val="1783888822"/>
                    </a:ext>
                  </a:extLst>
                </a:gridCol>
              </a:tblGrid>
              <a:tr h="370840">
                <a:tc>
                  <a:txBody>
                    <a:bodyPr/>
                    <a:lstStyle/>
                    <a:p>
                      <a:endParaRPr lang="en-US" dirty="0"/>
                    </a:p>
                  </a:txBody>
                  <a:tcPr/>
                </a:tc>
                <a:tc>
                  <a:txBody>
                    <a:bodyPr/>
                    <a:lstStyle/>
                    <a:p>
                      <a:r>
                        <a:rPr lang="en-US" dirty="0" smtClean="0"/>
                        <a:t>Old Site</a:t>
                      </a:r>
                      <a:endParaRPr lang="en-US" dirty="0"/>
                    </a:p>
                  </a:txBody>
                  <a:tcPr/>
                </a:tc>
                <a:tc>
                  <a:txBody>
                    <a:bodyPr/>
                    <a:lstStyle/>
                    <a:p>
                      <a:r>
                        <a:rPr lang="en-US" dirty="0" smtClean="0"/>
                        <a:t>New Site</a:t>
                      </a:r>
                      <a:endParaRPr lang="en-US" dirty="0"/>
                    </a:p>
                  </a:txBody>
                  <a:tcPr/>
                </a:tc>
                <a:tc>
                  <a:txBody>
                    <a:bodyPr/>
                    <a:lstStyle/>
                    <a:p>
                      <a:r>
                        <a:rPr lang="en-US" dirty="0" smtClean="0"/>
                        <a:t>Percent</a:t>
                      </a:r>
                      <a:r>
                        <a:rPr lang="en-US" baseline="0" dirty="0" smtClean="0"/>
                        <a:t> Decrease</a:t>
                      </a:r>
                      <a:endParaRPr lang="en-US" dirty="0"/>
                    </a:p>
                  </a:txBody>
                  <a:tcPr/>
                </a:tc>
                <a:extLst>
                  <a:ext uri="{0D108BD9-81ED-4DB2-BD59-A6C34878D82A}">
                    <a16:rowId xmlns:a16="http://schemas.microsoft.com/office/drawing/2014/main" val="3914553861"/>
                  </a:ext>
                </a:extLst>
              </a:tr>
              <a:tr h="370840">
                <a:tc>
                  <a:txBody>
                    <a:bodyPr/>
                    <a:lstStyle/>
                    <a:p>
                      <a:r>
                        <a:rPr lang="en-US" b="1" dirty="0" smtClean="0"/>
                        <a:t>Pages</a:t>
                      </a:r>
                      <a:endParaRPr lang="en-US" b="1" dirty="0"/>
                    </a:p>
                  </a:txBody>
                  <a:tcPr/>
                </a:tc>
                <a:tc>
                  <a:txBody>
                    <a:bodyPr/>
                    <a:lstStyle/>
                    <a:p>
                      <a:r>
                        <a:rPr lang="en-US" dirty="0" smtClean="0"/>
                        <a:t>586</a:t>
                      </a:r>
                      <a:endParaRPr lang="en-US" dirty="0"/>
                    </a:p>
                  </a:txBody>
                  <a:tcPr/>
                </a:tc>
                <a:tc>
                  <a:txBody>
                    <a:bodyPr/>
                    <a:lstStyle/>
                    <a:p>
                      <a:r>
                        <a:rPr lang="en-US" dirty="0" smtClean="0"/>
                        <a:t>80</a:t>
                      </a:r>
                      <a:endParaRPr lang="en-US" dirty="0"/>
                    </a:p>
                  </a:txBody>
                  <a:tcPr/>
                </a:tc>
                <a:tc>
                  <a:txBody>
                    <a:bodyPr/>
                    <a:lstStyle/>
                    <a:p>
                      <a:r>
                        <a:rPr lang="en-US" dirty="0" smtClean="0"/>
                        <a:t>86%</a:t>
                      </a:r>
                      <a:endParaRPr lang="en-US" dirty="0"/>
                    </a:p>
                  </a:txBody>
                  <a:tcPr/>
                </a:tc>
                <a:extLst>
                  <a:ext uri="{0D108BD9-81ED-4DB2-BD59-A6C34878D82A}">
                    <a16:rowId xmlns:a16="http://schemas.microsoft.com/office/drawing/2014/main" val="152266110"/>
                  </a:ext>
                </a:extLst>
              </a:tr>
              <a:tr h="370840">
                <a:tc>
                  <a:txBody>
                    <a:bodyPr/>
                    <a:lstStyle/>
                    <a:p>
                      <a:r>
                        <a:rPr lang="en-US" b="1" dirty="0" smtClean="0"/>
                        <a:t>Documents</a:t>
                      </a:r>
                      <a:endParaRPr lang="en-US" b="1" dirty="0"/>
                    </a:p>
                  </a:txBody>
                  <a:tcPr/>
                </a:tc>
                <a:tc>
                  <a:txBody>
                    <a:bodyPr/>
                    <a:lstStyle/>
                    <a:p>
                      <a:r>
                        <a:rPr lang="en-US" dirty="0" smtClean="0"/>
                        <a:t>2978</a:t>
                      </a:r>
                      <a:endParaRPr lang="en-US" dirty="0"/>
                    </a:p>
                  </a:txBody>
                  <a:tcPr/>
                </a:tc>
                <a:tc>
                  <a:txBody>
                    <a:bodyPr/>
                    <a:lstStyle/>
                    <a:p>
                      <a:r>
                        <a:rPr lang="en-US" dirty="0" smtClean="0"/>
                        <a:t>291</a:t>
                      </a:r>
                      <a:endParaRPr lang="en-US" dirty="0"/>
                    </a:p>
                  </a:txBody>
                  <a:tcPr/>
                </a:tc>
                <a:tc>
                  <a:txBody>
                    <a:bodyPr/>
                    <a:lstStyle/>
                    <a:p>
                      <a:r>
                        <a:rPr lang="en-US" dirty="0" smtClean="0"/>
                        <a:t>90%</a:t>
                      </a:r>
                      <a:endParaRPr lang="en-US" dirty="0"/>
                    </a:p>
                  </a:txBody>
                  <a:tcPr/>
                </a:tc>
                <a:extLst>
                  <a:ext uri="{0D108BD9-81ED-4DB2-BD59-A6C34878D82A}">
                    <a16:rowId xmlns:a16="http://schemas.microsoft.com/office/drawing/2014/main" val="834339614"/>
                  </a:ext>
                </a:extLst>
              </a:tr>
            </a:tbl>
          </a:graphicData>
        </a:graphic>
      </p:graphicFrame>
    </p:spTree>
    <p:extLst>
      <p:ext uri="{BB962C8B-B14F-4D97-AF65-F5344CB8AC3E}">
        <p14:creationId xmlns:p14="http://schemas.microsoft.com/office/powerpoint/2010/main" val="15595706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Details</a:t>
            </a:r>
            <a:endParaRPr lang="en-US" dirty="0"/>
          </a:p>
        </p:txBody>
      </p:sp>
      <p:sp>
        <p:nvSpPr>
          <p:cNvPr id="3" name="Content Placeholder 2"/>
          <p:cNvSpPr>
            <a:spLocks noGrp="1"/>
          </p:cNvSpPr>
          <p:nvPr>
            <p:ph idx="1"/>
          </p:nvPr>
        </p:nvSpPr>
        <p:spPr>
          <a:xfrm>
            <a:off x="553344" y="1477108"/>
            <a:ext cx="7886700" cy="4365746"/>
          </a:xfrm>
        </p:spPr>
        <p:txBody>
          <a:bodyPr>
            <a:normAutofit/>
          </a:bodyPr>
          <a:lstStyle/>
          <a:p>
            <a:pPr>
              <a:lnSpc>
                <a:spcPct val="100000"/>
              </a:lnSpc>
              <a:spcBef>
                <a:spcPts val="1200"/>
              </a:spcBef>
            </a:pPr>
            <a:r>
              <a:rPr lang="en-US" sz="2400" dirty="0" smtClean="0"/>
              <a:t>404 Errors, redirects, and updated links</a:t>
            </a:r>
          </a:p>
          <a:p>
            <a:pPr>
              <a:lnSpc>
                <a:spcPct val="100000"/>
              </a:lnSpc>
              <a:spcBef>
                <a:spcPts val="1200"/>
              </a:spcBef>
            </a:pPr>
            <a:r>
              <a:rPr lang="en-US" sz="2400" dirty="0" smtClean="0"/>
              <a:t>Missing content vs. Modified content</a:t>
            </a:r>
          </a:p>
          <a:p>
            <a:pPr>
              <a:lnSpc>
                <a:spcPct val="100000"/>
              </a:lnSpc>
              <a:spcBef>
                <a:spcPts val="1200"/>
              </a:spcBef>
            </a:pPr>
            <a:r>
              <a:rPr lang="en-US" sz="2400" b="1" dirty="0"/>
              <a:t>Supported Browsers</a:t>
            </a:r>
          </a:p>
          <a:p>
            <a:pPr lvl="1"/>
            <a:r>
              <a:rPr lang="en-US" dirty="0"/>
              <a:t>Internet Explorer 11</a:t>
            </a:r>
          </a:p>
          <a:p>
            <a:pPr lvl="1"/>
            <a:r>
              <a:rPr lang="en-US" dirty="0"/>
              <a:t>Microsoft Edge</a:t>
            </a:r>
          </a:p>
          <a:p>
            <a:pPr lvl="1"/>
            <a:r>
              <a:rPr lang="en-US" dirty="0"/>
              <a:t>Firefox 5.x and later</a:t>
            </a:r>
          </a:p>
          <a:p>
            <a:pPr lvl="1"/>
            <a:r>
              <a:rPr lang="en-US" dirty="0"/>
              <a:t>Safari 5.x and later</a:t>
            </a:r>
          </a:p>
          <a:p>
            <a:pPr lvl="1"/>
            <a:r>
              <a:rPr lang="en-US" dirty="0"/>
              <a:t>Opera 12 and later</a:t>
            </a:r>
          </a:p>
          <a:p>
            <a:pPr lvl="1"/>
            <a:r>
              <a:rPr lang="en-US" dirty="0"/>
              <a:t>Google Chrome</a:t>
            </a:r>
          </a:p>
          <a:p>
            <a:pPr>
              <a:spcBef>
                <a:spcPts val="600"/>
              </a:spcBef>
            </a:pPr>
            <a:endParaRPr lang="en-US" sz="2400" dirty="0"/>
          </a:p>
          <a:p>
            <a:endParaRPr lang="en-US" dirty="0"/>
          </a:p>
          <a:p>
            <a:endParaRPr lang="en-US" dirty="0"/>
          </a:p>
        </p:txBody>
      </p:sp>
    </p:spTree>
    <p:extLst>
      <p:ext uri="{BB962C8B-B14F-4D97-AF65-F5344CB8AC3E}">
        <p14:creationId xmlns:p14="http://schemas.microsoft.com/office/powerpoint/2010/main" val="27014905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71" y="0"/>
            <a:ext cx="8942004" cy="6858000"/>
          </a:xfrm>
          <a:prstGeom prst="rect">
            <a:avLst/>
          </a:prstGeom>
        </p:spPr>
      </p:pic>
    </p:spTree>
    <p:extLst>
      <p:ext uri="{BB962C8B-B14F-4D97-AF65-F5344CB8AC3E}">
        <p14:creationId xmlns:p14="http://schemas.microsoft.com/office/powerpoint/2010/main" val="4280181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038" y="709158"/>
            <a:ext cx="7886700" cy="650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694E"/>
                </a:solidFill>
                <a:latin typeface="Californian FB" panose="0207040306080B030204" pitchFamily="18" charset="0"/>
                <a:ea typeface="+mj-ea"/>
                <a:cs typeface="+mj-cs"/>
              </a:defRPr>
            </a:lvl1pPr>
          </a:lstStyle>
          <a:p>
            <a:r>
              <a:rPr lang="en-US" dirty="0" smtClean="0"/>
              <a:t>Questions</a:t>
            </a:r>
            <a:endParaRPr lang="en-US" dirty="0"/>
          </a:p>
        </p:txBody>
      </p:sp>
      <p:sp>
        <p:nvSpPr>
          <p:cNvPr id="6" name="Content Placeholder 2"/>
          <p:cNvSpPr txBox="1">
            <a:spLocks/>
          </p:cNvSpPr>
          <p:nvPr/>
        </p:nvSpPr>
        <p:spPr>
          <a:xfrm>
            <a:off x="190460" y="2059649"/>
            <a:ext cx="48257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Finance Customer Care</a:t>
            </a:r>
          </a:p>
          <a:p>
            <a:pPr marL="457200" lvl="1" indent="0">
              <a:buNone/>
            </a:pPr>
            <a:r>
              <a:rPr lang="en-US" dirty="0" smtClean="0">
                <a:hlinkClick r:id="rId2"/>
              </a:rPr>
              <a:t>financecustomercare@ohio.edu</a:t>
            </a:r>
            <a:endParaRPr lang="en-US" dirty="0" smtClean="0"/>
          </a:p>
          <a:p>
            <a:pPr marL="457200" lvl="1" indent="0">
              <a:buNone/>
            </a:pPr>
            <a:r>
              <a:rPr lang="en-US" dirty="0"/>
              <a:t>740-597-6446</a:t>
            </a:r>
          </a:p>
          <a:p>
            <a:pPr marL="457200" lvl="1" indent="0">
              <a:buNone/>
            </a:pPr>
            <a:r>
              <a:rPr lang="en-US" dirty="0" smtClean="0"/>
              <a:t> </a:t>
            </a:r>
          </a:p>
          <a:p>
            <a:pPr marL="457200" lvl="1" indent="0">
              <a:buNone/>
            </a:pPr>
            <a:endParaRPr lang="en-US" dirty="0" smtClean="0"/>
          </a:p>
          <a:p>
            <a:pPr marL="457200" lvl="1" indent="0">
              <a:buNone/>
            </a:pPr>
            <a:endParaRPr lang="en-US" u="sng" dirty="0" smtClean="0"/>
          </a:p>
          <a:p>
            <a:pPr marL="457200" lvl="1" indent="0">
              <a:buNone/>
            </a:pPr>
            <a:r>
              <a:rPr lang="en-US" dirty="0" smtClean="0"/>
              <a:t>  </a:t>
            </a:r>
            <a:endParaRPr lang="en-US" dirty="0"/>
          </a:p>
        </p:txBody>
      </p:sp>
    </p:spTree>
    <p:extLst>
      <p:ext uri="{BB962C8B-B14F-4D97-AF65-F5344CB8AC3E}">
        <p14:creationId xmlns:p14="http://schemas.microsoft.com/office/powerpoint/2010/main" val="2542077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47155" y="1268570"/>
            <a:ext cx="4068063" cy="393410"/>
          </a:xfrm>
        </p:spPr>
        <p:txBody>
          <a:bodyPr>
            <a:normAutofit lnSpcReduction="10000"/>
          </a:bodyPr>
          <a:lstStyle/>
          <a:p>
            <a:r>
              <a:rPr lang="en-US" dirty="0" smtClean="0"/>
              <a:t>Process Changes</a:t>
            </a:r>
            <a:endParaRPr lang="en-US" dirty="0"/>
          </a:p>
        </p:txBody>
      </p:sp>
      <p:sp>
        <p:nvSpPr>
          <p:cNvPr id="3" name="Content Placeholder 2"/>
          <p:cNvSpPr>
            <a:spLocks noGrp="1"/>
          </p:cNvSpPr>
          <p:nvPr>
            <p:ph sz="half" idx="2"/>
          </p:nvPr>
        </p:nvSpPr>
        <p:spPr>
          <a:xfrm>
            <a:off x="647156" y="1661980"/>
            <a:ext cx="4068062" cy="4760854"/>
          </a:xfrm>
        </p:spPr>
        <p:txBody>
          <a:bodyPr>
            <a:noAutofit/>
          </a:bodyPr>
          <a:lstStyle/>
          <a:p>
            <a:pPr marL="0" indent="0">
              <a:lnSpc>
                <a:spcPct val="100000"/>
              </a:lnSpc>
              <a:spcBef>
                <a:spcPts val="0"/>
              </a:spcBef>
              <a:buNone/>
            </a:pPr>
            <a:r>
              <a:rPr lang="en-US" sz="1500" b="1" dirty="0"/>
              <a:t>Streamlined Requisition Workflow</a:t>
            </a:r>
          </a:p>
          <a:p>
            <a:pPr>
              <a:lnSpc>
                <a:spcPct val="100000"/>
              </a:lnSpc>
              <a:spcBef>
                <a:spcPts val="0"/>
              </a:spcBef>
            </a:pPr>
            <a:r>
              <a:rPr lang="en-US" sz="1500" dirty="0"/>
              <a:t>Removal of steps and change of hard stop approvals to reports and notifications for faster processing</a:t>
            </a:r>
          </a:p>
          <a:p>
            <a:pPr marL="0" lvl="1" indent="0">
              <a:lnSpc>
                <a:spcPct val="100000"/>
              </a:lnSpc>
              <a:spcBef>
                <a:spcPts val="0"/>
              </a:spcBef>
              <a:buNone/>
            </a:pPr>
            <a:r>
              <a:rPr lang="en-US" sz="1500" b="1" dirty="0" smtClean="0"/>
              <a:t>Use the </a:t>
            </a:r>
            <a:r>
              <a:rPr lang="en-US" sz="1500" b="1" dirty="0"/>
              <a:t>Payment Request </a:t>
            </a:r>
            <a:r>
              <a:rPr lang="en-US" sz="1500" b="1" dirty="0" smtClean="0"/>
              <a:t>Form to: </a:t>
            </a:r>
          </a:p>
          <a:p>
            <a:pPr marL="231775" lvl="1" indent="-231775">
              <a:lnSpc>
                <a:spcPct val="100000"/>
              </a:lnSpc>
              <a:spcBef>
                <a:spcPts val="0"/>
              </a:spcBef>
            </a:pPr>
            <a:r>
              <a:rPr lang="en-US" sz="1500" dirty="0" smtClean="0"/>
              <a:t>Process </a:t>
            </a:r>
            <a:r>
              <a:rPr lang="en-US" sz="1500" dirty="0"/>
              <a:t>direct payments, honorariums, participant payments, reimbursements and refunds</a:t>
            </a:r>
          </a:p>
          <a:p>
            <a:pPr marL="0" indent="0">
              <a:lnSpc>
                <a:spcPct val="100000"/>
              </a:lnSpc>
              <a:spcBef>
                <a:spcPts val="0"/>
              </a:spcBef>
              <a:buNone/>
            </a:pPr>
            <a:r>
              <a:rPr lang="en-US" sz="1500" b="1" dirty="0" smtClean="0"/>
              <a:t>Use supplier </a:t>
            </a:r>
            <a:r>
              <a:rPr lang="en-US" sz="1500" b="1" dirty="0"/>
              <a:t>onboarding and maintenance </a:t>
            </a:r>
            <a:r>
              <a:rPr lang="en-US" sz="1500" b="1" dirty="0" smtClean="0"/>
              <a:t>streamlined process</a:t>
            </a:r>
          </a:p>
          <a:p>
            <a:pPr>
              <a:lnSpc>
                <a:spcPct val="100000"/>
              </a:lnSpc>
              <a:spcBef>
                <a:spcPts val="0"/>
              </a:spcBef>
            </a:pPr>
            <a:r>
              <a:rPr lang="en-US" sz="1500" dirty="0"/>
              <a:t>S</a:t>
            </a:r>
            <a:r>
              <a:rPr lang="en-US" sz="1500" dirty="0" smtClean="0"/>
              <a:t>ubmit supplier set up and maintenance documentation through </a:t>
            </a:r>
            <a:r>
              <a:rPr lang="en-US" sz="1500" dirty="0" err="1"/>
              <a:t>Bobcat</a:t>
            </a:r>
            <a:r>
              <a:rPr lang="en-US" sz="1500" i="1" dirty="0" err="1"/>
              <a:t>BUY</a:t>
            </a:r>
            <a:r>
              <a:rPr lang="en-US" sz="1500" dirty="0"/>
              <a:t> Forms (Payment Request Form and Non-Catalog Items From) to </a:t>
            </a:r>
            <a:r>
              <a:rPr lang="en-US" sz="1500" dirty="0" smtClean="0"/>
              <a:t>complete both the supplier entry/maintenance </a:t>
            </a:r>
            <a:r>
              <a:rPr lang="en-US" sz="1500" dirty="0"/>
              <a:t>and </a:t>
            </a:r>
            <a:r>
              <a:rPr lang="en-US" sz="1500" dirty="0" smtClean="0"/>
              <a:t>payment </a:t>
            </a:r>
            <a:r>
              <a:rPr lang="en-US" sz="1500" dirty="0"/>
              <a:t>process </a:t>
            </a:r>
            <a:r>
              <a:rPr lang="en-US" sz="1500" dirty="0" smtClean="0"/>
              <a:t>to and avoid double </a:t>
            </a:r>
            <a:r>
              <a:rPr lang="en-US" sz="1500" dirty="0"/>
              <a:t>entry of information</a:t>
            </a:r>
          </a:p>
          <a:p>
            <a:pPr marL="0" indent="0">
              <a:lnSpc>
                <a:spcPct val="100000"/>
              </a:lnSpc>
              <a:buNone/>
            </a:pPr>
            <a:r>
              <a:rPr lang="en-US" sz="1500" b="1" dirty="0" smtClean="0"/>
              <a:t>Use the </a:t>
            </a:r>
            <a:r>
              <a:rPr lang="en-US" sz="1500" b="1" dirty="0"/>
              <a:t>Payment Dashboard </a:t>
            </a:r>
            <a:r>
              <a:rPr lang="en-US" sz="1500" b="1" dirty="0" smtClean="0"/>
              <a:t>to </a:t>
            </a:r>
            <a:r>
              <a:rPr lang="en-US" sz="1500" b="1" dirty="0"/>
              <a:t>track </a:t>
            </a:r>
            <a:r>
              <a:rPr lang="en-US" sz="1500" b="1" dirty="0" smtClean="0"/>
              <a:t>payments</a:t>
            </a:r>
            <a:endParaRPr lang="en-US" sz="1500" dirty="0"/>
          </a:p>
          <a:p>
            <a:pPr marL="231775">
              <a:lnSpc>
                <a:spcPct val="100000"/>
              </a:lnSpc>
            </a:pPr>
            <a:endParaRPr lang="en-US" sz="1500" dirty="0"/>
          </a:p>
        </p:txBody>
      </p:sp>
      <p:sp>
        <p:nvSpPr>
          <p:cNvPr id="4" name="Text Placeholder 3"/>
          <p:cNvSpPr>
            <a:spLocks noGrp="1"/>
          </p:cNvSpPr>
          <p:nvPr>
            <p:ph type="body" sz="quarter" idx="3"/>
          </p:nvPr>
        </p:nvSpPr>
        <p:spPr>
          <a:xfrm>
            <a:off x="4836403" y="1268572"/>
            <a:ext cx="4069080" cy="393408"/>
          </a:xfrm>
        </p:spPr>
        <p:txBody>
          <a:bodyPr>
            <a:normAutofit lnSpcReduction="10000"/>
          </a:bodyPr>
          <a:lstStyle/>
          <a:p>
            <a:r>
              <a:rPr lang="en-US" dirty="0" smtClean="0"/>
              <a:t>Form Changes</a:t>
            </a:r>
            <a:endParaRPr lang="en-US" dirty="0"/>
          </a:p>
        </p:txBody>
      </p:sp>
      <p:sp>
        <p:nvSpPr>
          <p:cNvPr id="6" name="Title 5"/>
          <p:cNvSpPr>
            <a:spLocks noGrp="1"/>
          </p:cNvSpPr>
          <p:nvPr>
            <p:ph type="title"/>
          </p:nvPr>
        </p:nvSpPr>
        <p:spPr>
          <a:xfrm>
            <a:off x="553344" y="365126"/>
            <a:ext cx="5550001" cy="461139"/>
          </a:xfrm>
        </p:spPr>
        <p:txBody>
          <a:bodyPr>
            <a:normAutofit fontScale="90000"/>
          </a:bodyPr>
          <a:lstStyle/>
          <a:p>
            <a:r>
              <a:rPr lang="en-US" dirty="0"/>
              <a:t>P2P Improvements Project</a:t>
            </a:r>
          </a:p>
        </p:txBody>
      </p:sp>
      <p:sp>
        <p:nvSpPr>
          <p:cNvPr id="7" name="Text Placeholder 6"/>
          <p:cNvSpPr>
            <a:spLocks noGrp="1"/>
          </p:cNvSpPr>
          <p:nvPr>
            <p:ph sz="quarter" idx="4"/>
          </p:nvPr>
        </p:nvSpPr>
        <p:spPr>
          <a:xfrm>
            <a:off x="4836405" y="1672997"/>
            <a:ext cx="4069078" cy="4660134"/>
          </a:xfrm>
        </p:spPr>
        <p:txBody>
          <a:bodyPr>
            <a:normAutofit fontScale="25000" lnSpcReduction="20000"/>
          </a:bodyPr>
          <a:lstStyle/>
          <a:p>
            <a:pPr marL="0" indent="0">
              <a:lnSpc>
                <a:spcPct val="120000"/>
              </a:lnSpc>
              <a:spcBef>
                <a:spcPts val="500"/>
              </a:spcBef>
              <a:buNone/>
            </a:pPr>
            <a:r>
              <a:rPr lang="en-US" sz="6400" b="1" dirty="0" err="1" smtClean="0"/>
              <a:t>Bobcat</a:t>
            </a:r>
            <a:r>
              <a:rPr lang="en-US" sz="6400" b="1" i="1" dirty="0" err="1" smtClean="0"/>
              <a:t>BUY</a:t>
            </a:r>
            <a:r>
              <a:rPr lang="en-US" sz="6400" b="1" dirty="0" smtClean="0"/>
              <a:t> Forms</a:t>
            </a:r>
          </a:p>
          <a:p>
            <a:pPr marL="0" indent="0">
              <a:buNone/>
            </a:pPr>
            <a:r>
              <a:rPr lang="en-US" sz="6000" b="1" dirty="0"/>
              <a:t>New F</a:t>
            </a:r>
            <a:r>
              <a:rPr lang="en-US" sz="6000" b="1" dirty="0" smtClean="0"/>
              <a:t>orms:</a:t>
            </a:r>
            <a:r>
              <a:rPr lang="en-US" sz="6000" dirty="0" smtClean="0"/>
              <a:t> 	Payment </a:t>
            </a:r>
            <a:r>
              <a:rPr lang="en-US" sz="6000" dirty="0"/>
              <a:t>Request </a:t>
            </a:r>
            <a:endParaRPr lang="en-US" sz="6000" dirty="0" smtClean="0"/>
          </a:p>
          <a:p>
            <a:pPr marL="457200" lvl="1" indent="0">
              <a:buNone/>
            </a:pPr>
            <a:r>
              <a:rPr lang="en-US" sz="6000" dirty="0" smtClean="0"/>
              <a:t>	   	Service Agreement</a:t>
            </a:r>
            <a:r>
              <a:rPr lang="en-US" sz="6400" dirty="0" smtClean="0"/>
              <a:t> </a:t>
            </a:r>
            <a:r>
              <a:rPr lang="en-US" sz="4800" dirty="0" smtClean="0"/>
              <a:t>(all 			service agreements in one place, 		limit duplicative entry of 			information)</a:t>
            </a:r>
            <a:endParaRPr lang="en-US" sz="4800" dirty="0"/>
          </a:p>
          <a:p>
            <a:pPr marL="0" indent="0">
              <a:lnSpc>
                <a:spcPct val="120000"/>
              </a:lnSpc>
              <a:spcBef>
                <a:spcPts val="0"/>
              </a:spcBef>
              <a:buNone/>
            </a:pPr>
            <a:endParaRPr lang="en-US" sz="6400" b="1" dirty="0" smtClean="0"/>
          </a:p>
          <a:p>
            <a:pPr marL="0" indent="0">
              <a:lnSpc>
                <a:spcPct val="120000"/>
              </a:lnSpc>
              <a:spcBef>
                <a:spcPts val="0"/>
              </a:spcBef>
              <a:buNone/>
            </a:pPr>
            <a:r>
              <a:rPr lang="en-US" sz="6000" b="1" dirty="0" smtClean="0"/>
              <a:t>Removed</a:t>
            </a:r>
            <a:r>
              <a:rPr lang="en-US" sz="6000" dirty="0" smtClean="0"/>
              <a:t> </a:t>
            </a:r>
            <a:r>
              <a:rPr lang="en-US" sz="6000" b="1" dirty="0"/>
              <a:t>Forms:</a:t>
            </a:r>
            <a:r>
              <a:rPr lang="en-US" sz="6000" dirty="0"/>
              <a:t> </a:t>
            </a:r>
            <a:r>
              <a:rPr lang="en-US" sz="6000" dirty="0" smtClean="0"/>
              <a:t>	Direct </a:t>
            </a:r>
            <a:r>
              <a:rPr lang="en-US" sz="6000" dirty="0"/>
              <a:t>Payment </a:t>
            </a:r>
          </a:p>
          <a:p>
            <a:pPr marL="0" indent="0">
              <a:lnSpc>
                <a:spcPct val="120000"/>
              </a:lnSpc>
              <a:spcBef>
                <a:spcPts val="0"/>
              </a:spcBef>
              <a:buNone/>
            </a:pPr>
            <a:r>
              <a:rPr lang="en-US" sz="6000" dirty="0" smtClean="0"/>
              <a:t>	 	Honorarium Requisition</a:t>
            </a:r>
          </a:p>
          <a:p>
            <a:pPr marL="0" indent="0">
              <a:lnSpc>
                <a:spcPct val="120000"/>
              </a:lnSpc>
              <a:spcBef>
                <a:spcPts val="0"/>
              </a:spcBef>
              <a:buNone/>
            </a:pPr>
            <a:r>
              <a:rPr lang="en-US" sz="6000" dirty="0"/>
              <a:t>	</a:t>
            </a:r>
            <a:r>
              <a:rPr lang="en-US" sz="6000" dirty="0" smtClean="0"/>
              <a:t>  	ICEZ, IC Comprehensive </a:t>
            </a:r>
          </a:p>
          <a:p>
            <a:pPr marL="0" indent="0">
              <a:lnSpc>
                <a:spcPct val="120000"/>
              </a:lnSpc>
              <a:spcBef>
                <a:spcPts val="0"/>
              </a:spcBef>
              <a:spcAft>
                <a:spcPts val="600"/>
              </a:spcAft>
              <a:buNone/>
            </a:pPr>
            <a:r>
              <a:rPr lang="en-US" sz="6000" dirty="0"/>
              <a:t>	</a:t>
            </a:r>
            <a:r>
              <a:rPr lang="en-US" sz="6000" dirty="0" smtClean="0"/>
              <a:t>  	Service Agreement PO</a:t>
            </a:r>
          </a:p>
          <a:p>
            <a:pPr marL="0" indent="0">
              <a:lnSpc>
                <a:spcPct val="120000"/>
              </a:lnSpc>
              <a:spcBef>
                <a:spcPts val="0"/>
              </a:spcBef>
              <a:buNone/>
            </a:pPr>
            <a:r>
              <a:rPr lang="en-US" sz="6000" dirty="0" smtClean="0"/>
              <a:t> </a:t>
            </a:r>
            <a:r>
              <a:rPr lang="en-US" sz="6000" b="1" dirty="0" smtClean="0"/>
              <a:t>Purchasing </a:t>
            </a:r>
            <a:r>
              <a:rPr lang="en-US" sz="6000" b="1" dirty="0"/>
              <a:t>Forms</a:t>
            </a:r>
          </a:p>
          <a:p>
            <a:pPr>
              <a:lnSpc>
                <a:spcPct val="120000"/>
              </a:lnSpc>
              <a:spcBef>
                <a:spcPts val="0"/>
              </a:spcBef>
            </a:pPr>
            <a:r>
              <a:rPr lang="en-US" sz="6000" dirty="0"/>
              <a:t>Supplier/Payee Information </a:t>
            </a:r>
            <a:r>
              <a:rPr lang="en-US" sz="6000" dirty="0" smtClean="0"/>
              <a:t>Form (to be used with the </a:t>
            </a:r>
            <a:r>
              <a:rPr lang="en-US" sz="6000" dirty="0"/>
              <a:t>standard IRS W9/W8 </a:t>
            </a:r>
            <a:r>
              <a:rPr lang="en-US" sz="6000" dirty="0" smtClean="0"/>
              <a:t>form)</a:t>
            </a:r>
            <a:endParaRPr lang="en-US" sz="6000" dirty="0"/>
          </a:p>
          <a:p>
            <a:pPr>
              <a:lnSpc>
                <a:spcPct val="120000"/>
              </a:lnSpc>
              <a:spcBef>
                <a:spcPts val="500"/>
              </a:spcBef>
            </a:pPr>
            <a:r>
              <a:rPr lang="en-US" sz="6000" dirty="0" smtClean="0"/>
              <a:t>Updated </a:t>
            </a:r>
            <a:r>
              <a:rPr lang="en-US" sz="6000" dirty="0"/>
              <a:t>Honorarium Agreement</a:t>
            </a:r>
          </a:p>
          <a:p>
            <a:pPr>
              <a:lnSpc>
                <a:spcPct val="120000"/>
              </a:lnSpc>
              <a:spcBef>
                <a:spcPts val="500"/>
              </a:spcBef>
            </a:pPr>
            <a:r>
              <a:rPr lang="en-US" sz="6000" dirty="0"/>
              <a:t>New </a:t>
            </a:r>
            <a:r>
              <a:rPr lang="en-US" sz="6000" dirty="0" smtClean="0"/>
              <a:t>tools </a:t>
            </a:r>
            <a:r>
              <a:rPr lang="en-US" sz="6000" dirty="0"/>
              <a:t>to help </a:t>
            </a:r>
            <a:r>
              <a:rPr lang="en-US" sz="6000" dirty="0" smtClean="0"/>
              <a:t>you process payments through the Payment Request Form:</a:t>
            </a:r>
            <a:endParaRPr lang="en-US" sz="6000" dirty="0"/>
          </a:p>
          <a:p>
            <a:pPr lvl="1">
              <a:lnSpc>
                <a:spcPct val="120000"/>
              </a:lnSpc>
              <a:spcBef>
                <a:spcPts val="0"/>
              </a:spcBef>
            </a:pPr>
            <a:r>
              <a:rPr lang="en-US" sz="6000" dirty="0"/>
              <a:t>Participants Form</a:t>
            </a:r>
          </a:p>
          <a:p>
            <a:pPr lvl="1">
              <a:lnSpc>
                <a:spcPct val="120000"/>
              </a:lnSpc>
              <a:spcBef>
                <a:spcPts val="0"/>
              </a:spcBef>
            </a:pPr>
            <a:r>
              <a:rPr lang="en-US" sz="6000" dirty="0"/>
              <a:t>Awards, Prizes &amp; Gifts Form</a:t>
            </a:r>
          </a:p>
          <a:p>
            <a:pPr lvl="1">
              <a:lnSpc>
                <a:spcPct val="120000"/>
              </a:lnSpc>
              <a:spcBef>
                <a:spcPts val="0"/>
              </a:spcBef>
            </a:pPr>
            <a:r>
              <a:rPr lang="en-US" sz="6000" dirty="0"/>
              <a:t>Refunds Spreadsheet </a:t>
            </a:r>
          </a:p>
        </p:txBody>
      </p:sp>
      <p:sp>
        <p:nvSpPr>
          <p:cNvPr id="9" name="Rectangle 8"/>
          <p:cNvSpPr/>
          <p:nvPr/>
        </p:nvSpPr>
        <p:spPr>
          <a:xfrm>
            <a:off x="553344" y="826265"/>
            <a:ext cx="5285597" cy="400110"/>
          </a:xfrm>
          <a:prstGeom prst="rect">
            <a:avLst/>
          </a:prstGeom>
        </p:spPr>
        <p:txBody>
          <a:bodyPr wrap="square">
            <a:spAutoFit/>
          </a:bodyPr>
          <a:lstStyle/>
          <a:p>
            <a:r>
              <a:rPr lang="en-US" sz="2000" dirty="0"/>
              <a:t>We will be implementing the following changes</a:t>
            </a:r>
          </a:p>
        </p:txBody>
      </p:sp>
      <p:sp>
        <p:nvSpPr>
          <p:cNvPr id="11" name="Explosion 1 10"/>
          <p:cNvSpPr/>
          <p:nvPr/>
        </p:nvSpPr>
        <p:spPr>
          <a:xfrm rot="602642">
            <a:off x="7055768" y="41197"/>
            <a:ext cx="2064442" cy="1819828"/>
          </a:xfrm>
          <a:prstGeom prst="irregularSeal1">
            <a:avLst/>
          </a:prstGeom>
          <a:solidFill>
            <a:srgbClr val="E7EBE9"/>
          </a:solidFill>
          <a:ln>
            <a:solidFill>
              <a:srgbClr val="006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New and Improved!</a:t>
            </a:r>
            <a:endParaRPr lang="en-US" dirty="0">
              <a:solidFill>
                <a:schemeClr val="tx1"/>
              </a:solidFill>
            </a:endParaRPr>
          </a:p>
        </p:txBody>
      </p:sp>
    </p:spTree>
    <p:extLst>
      <p:ext uri="{BB962C8B-B14F-4D97-AF65-F5344CB8AC3E}">
        <p14:creationId xmlns:p14="http://schemas.microsoft.com/office/powerpoint/2010/main" val="3372189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Governor's Task Force on Affordability and Efficiency (AE Workgroup)</a:t>
            </a:r>
            <a:endParaRPr lang="en-US" dirty="0"/>
          </a:p>
        </p:txBody>
      </p:sp>
      <p:sp>
        <p:nvSpPr>
          <p:cNvPr id="3" name="Content Placeholder 2"/>
          <p:cNvSpPr>
            <a:spLocks noGrp="1"/>
          </p:cNvSpPr>
          <p:nvPr>
            <p:ph idx="1"/>
          </p:nvPr>
        </p:nvSpPr>
        <p:spPr/>
        <p:txBody>
          <a:bodyPr/>
          <a:lstStyle/>
          <a:p>
            <a:r>
              <a:rPr lang="en-US" dirty="0" smtClean="0"/>
              <a:t>We are making headway in the AE Work Group</a:t>
            </a:r>
          </a:p>
          <a:p>
            <a:r>
              <a:rPr lang="en-US" smtClean="0"/>
              <a:t>Find the </a:t>
            </a:r>
            <a:r>
              <a:rPr lang="en-US" dirty="0" smtClean="0"/>
              <a:t>list of </a:t>
            </a:r>
            <a:r>
              <a:rPr lang="en-US" dirty="0" smtClean="0">
                <a:hlinkClick r:id="rId2"/>
              </a:rPr>
              <a:t>preferred vendors</a:t>
            </a:r>
            <a:r>
              <a:rPr lang="en-US" dirty="0" smtClean="0"/>
              <a:t> on the Finance website</a:t>
            </a:r>
          </a:p>
          <a:p>
            <a:r>
              <a:rPr lang="en-US" dirty="0" smtClean="0"/>
              <a:t>Remember: it is important to use the preferred vendors as much as possible</a:t>
            </a:r>
          </a:p>
          <a:p>
            <a:r>
              <a:rPr lang="en-US" dirty="0" smtClean="0"/>
              <a:t>Contact the work group with any ideas: </a:t>
            </a:r>
            <a:r>
              <a:rPr lang="en-US" dirty="0" smtClean="0">
                <a:hlinkClick r:id="rId3"/>
              </a:rPr>
              <a:t>AE-Purchasing@ohio.edu</a:t>
            </a:r>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717" y="4686502"/>
            <a:ext cx="1625397" cy="1625397"/>
          </a:xfrm>
          <a:prstGeom prst="rect">
            <a:avLst/>
          </a:prstGeom>
        </p:spPr>
      </p:pic>
    </p:spTree>
    <p:extLst>
      <p:ext uri="{BB962C8B-B14F-4D97-AF65-F5344CB8AC3E}">
        <p14:creationId xmlns:p14="http://schemas.microsoft.com/office/powerpoint/2010/main" val="2134901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solidFill>
                  <a:srgbClr val="00694E"/>
                </a:solidFill>
                <a:latin typeface="Californian FB" panose="0207040306080B030204" pitchFamily="18" charset="0"/>
              </a:rPr>
              <a:t>Q&amp;A</a:t>
            </a:r>
            <a:br>
              <a:rPr lang="en-US" sz="5400" dirty="0" smtClean="0">
                <a:solidFill>
                  <a:srgbClr val="00694E"/>
                </a:solidFill>
                <a:latin typeface="Californian FB" panose="0207040306080B030204" pitchFamily="18" charset="0"/>
              </a:rPr>
            </a:br>
            <a:r>
              <a:rPr lang="en-US" sz="5400" dirty="0" smtClean="0">
                <a:solidFill>
                  <a:srgbClr val="00694E"/>
                </a:solidFill>
                <a:latin typeface="Californian FB" panose="0207040306080B030204" pitchFamily="18" charset="0"/>
              </a:rPr>
              <a:t/>
            </a:r>
            <a:br>
              <a:rPr lang="en-US" sz="5400" dirty="0" smtClean="0">
                <a:solidFill>
                  <a:srgbClr val="00694E"/>
                </a:solidFill>
                <a:latin typeface="Californian FB" panose="0207040306080B030204" pitchFamily="18" charset="0"/>
              </a:rPr>
            </a:br>
            <a:r>
              <a:rPr lang="en-US" sz="5400" dirty="0" smtClean="0">
                <a:solidFill>
                  <a:srgbClr val="00694E"/>
                </a:solidFill>
                <a:latin typeface="Californian FB" panose="0207040306080B030204" pitchFamily="18" charset="0"/>
              </a:rPr>
              <a:t>Next Business Forum</a:t>
            </a:r>
            <a:endParaRPr lang="en-US" sz="5400" dirty="0">
              <a:solidFill>
                <a:srgbClr val="00694E"/>
              </a:solidFill>
              <a:latin typeface="Californian FB" panose="0207040306080B030204" pitchFamily="18" charset="0"/>
            </a:endParaRPr>
          </a:p>
        </p:txBody>
      </p:sp>
      <p:sp>
        <p:nvSpPr>
          <p:cNvPr id="3" name="Subtitle 2"/>
          <p:cNvSpPr>
            <a:spLocks noGrp="1"/>
          </p:cNvSpPr>
          <p:nvPr>
            <p:ph type="subTitle" idx="1"/>
          </p:nvPr>
        </p:nvSpPr>
        <p:spPr>
          <a:xfrm>
            <a:off x="689017" y="3911958"/>
            <a:ext cx="6400800" cy="1752600"/>
          </a:xfrm>
        </p:spPr>
        <p:txBody>
          <a:bodyPr/>
          <a:lstStyle/>
          <a:p>
            <a:pPr algn="l"/>
            <a:r>
              <a:rPr lang="en-US" dirty="0" smtClean="0"/>
              <a:t>Thursday, October 10, 2017 </a:t>
            </a:r>
            <a:br>
              <a:rPr lang="en-US" dirty="0" smtClean="0"/>
            </a:br>
            <a:r>
              <a:rPr lang="en-US" dirty="0" smtClean="0"/>
              <a:t>2-4 p.m.</a:t>
            </a:r>
          </a:p>
          <a:p>
            <a:pPr algn="l"/>
            <a:r>
              <a:rPr lang="en-US" dirty="0" smtClean="0"/>
              <a:t>HRTC 141-145</a:t>
            </a:r>
            <a:endParaRPr lang="en-US" dirty="0"/>
          </a:p>
        </p:txBody>
      </p:sp>
      <p:sp>
        <p:nvSpPr>
          <p:cNvPr id="4" name="Rectangle 3"/>
          <p:cNvSpPr/>
          <p:nvPr/>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72691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Representation	</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Co –Chairs</a:t>
            </a:r>
          </a:p>
          <a:p>
            <a:pPr lvl="1"/>
            <a:r>
              <a:rPr lang="en-US" sz="2000" dirty="0" smtClean="0"/>
              <a:t>Rosanna Howard</a:t>
            </a:r>
          </a:p>
          <a:p>
            <a:pPr lvl="1"/>
            <a:r>
              <a:rPr lang="en-US" sz="2000" dirty="0" smtClean="0"/>
              <a:t>Nick </a:t>
            </a:r>
            <a:r>
              <a:rPr lang="en-US" sz="2000" dirty="0" err="1" smtClean="0"/>
              <a:t>Wortman</a:t>
            </a:r>
            <a:endParaRPr lang="en-US" sz="2000" dirty="0" smtClean="0"/>
          </a:p>
          <a:p>
            <a:endParaRPr lang="en-US" sz="2400" dirty="0"/>
          </a:p>
          <a:p>
            <a:r>
              <a:rPr lang="en-US" sz="2400" dirty="0" smtClean="0"/>
              <a:t>Members</a:t>
            </a:r>
          </a:p>
          <a:p>
            <a:pPr lvl="1"/>
            <a:r>
              <a:rPr lang="en-US" sz="2000" dirty="0" smtClean="0"/>
              <a:t>Kim Hayden</a:t>
            </a:r>
          </a:p>
          <a:p>
            <a:pPr lvl="1"/>
            <a:r>
              <a:rPr lang="en-US" sz="2000" dirty="0" smtClean="0"/>
              <a:t>Jennifer Martin</a:t>
            </a:r>
          </a:p>
          <a:p>
            <a:pPr lvl="1"/>
            <a:r>
              <a:rPr lang="en-US" sz="2000" dirty="0" smtClean="0"/>
              <a:t>Lisa Poston</a:t>
            </a:r>
          </a:p>
          <a:p>
            <a:pPr lvl="1"/>
            <a:r>
              <a:rPr lang="en-US" sz="2000" dirty="0" smtClean="0"/>
              <a:t>Deanna Russell </a:t>
            </a:r>
          </a:p>
          <a:p>
            <a:pPr lvl="1"/>
            <a:r>
              <a:rPr lang="en-US" sz="2000" dirty="0" smtClean="0"/>
              <a:t>Angela Spangler</a:t>
            </a:r>
          </a:p>
          <a:p>
            <a:pPr lvl="1"/>
            <a:r>
              <a:rPr lang="en-US" sz="2000" dirty="0" smtClean="0"/>
              <a:t>Megan Vogel</a:t>
            </a:r>
          </a:p>
          <a:p>
            <a:pPr marL="0" indent="0">
              <a:buNone/>
            </a:pPr>
            <a:r>
              <a:rPr lang="en-US" sz="2400" dirty="0"/>
              <a:t/>
            </a:r>
            <a:br>
              <a:rPr lang="en-US" sz="2400" dirty="0"/>
            </a:br>
            <a:r>
              <a:rPr lang="en-US" sz="2400" dirty="0"/>
              <a:t/>
            </a:r>
            <a:br>
              <a:rPr lang="en-US" sz="2400" dirty="0"/>
            </a:br>
            <a:endParaRPr lang="en-US" dirty="0"/>
          </a:p>
          <a:p>
            <a:endParaRPr lang="en-US" dirty="0"/>
          </a:p>
        </p:txBody>
      </p:sp>
    </p:spTree>
    <p:extLst>
      <p:ext uri="{BB962C8B-B14F-4D97-AF65-F5344CB8AC3E}">
        <p14:creationId xmlns:p14="http://schemas.microsoft.com/office/powerpoint/2010/main" val="168676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AY 2016-2017:</a:t>
            </a:r>
          </a:p>
          <a:p>
            <a:pPr lvl="1"/>
            <a:r>
              <a:rPr lang="en-US" sz="2000" dirty="0" smtClean="0"/>
              <a:t>Updated “How-to” documentation for hiring processes on UHR Website</a:t>
            </a:r>
          </a:p>
          <a:p>
            <a:pPr lvl="1"/>
            <a:r>
              <a:rPr lang="en-US" sz="2000" dirty="0" smtClean="0"/>
              <a:t>Terminations/Separations documentation on UHR website</a:t>
            </a:r>
          </a:p>
          <a:p>
            <a:pPr lvl="1"/>
            <a:r>
              <a:rPr lang="en-US" sz="2000" dirty="0" smtClean="0"/>
              <a:t>Selection of vendor(s) for Temporary Staffing Services</a:t>
            </a:r>
          </a:p>
          <a:p>
            <a:pPr marL="457200" lvl="1" indent="0">
              <a:buNone/>
            </a:pPr>
            <a:endParaRPr lang="en-US" sz="2000" dirty="0" smtClean="0"/>
          </a:p>
          <a:p>
            <a:pPr marL="0" indent="0">
              <a:buNone/>
            </a:pPr>
            <a:r>
              <a:rPr lang="en-US" sz="2400" dirty="0" smtClean="0"/>
              <a:t>AY 2017-2018</a:t>
            </a:r>
          </a:p>
          <a:p>
            <a:pPr lvl="1"/>
            <a:r>
              <a:rPr lang="en-US" sz="2000" dirty="0" smtClean="0"/>
              <a:t>Group meets bi-weekly</a:t>
            </a:r>
          </a:p>
          <a:p>
            <a:pPr lvl="1"/>
            <a:r>
              <a:rPr lang="en-US" sz="2000" dirty="0" smtClean="0"/>
              <a:t>Will be reviewing our mission and establishing goals in August</a:t>
            </a:r>
          </a:p>
          <a:p>
            <a:pPr lvl="1"/>
            <a:r>
              <a:rPr lang="en-US" sz="2000" dirty="0" smtClean="0"/>
              <a:t>Please contact a group co-chair or member if you have an idea that you would like to see us work on! </a:t>
            </a:r>
            <a:r>
              <a:rPr lang="en-US" sz="2000" dirty="0"/>
              <a:t/>
            </a:r>
            <a:br>
              <a:rPr lang="en-US" sz="2000" dirty="0"/>
            </a:br>
            <a:r>
              <a:rPr lang="en-US" sz="2000" dirty="0"/>
              <a:t/>
            </a:r>
            <a:br>
              <a:rPr lang="en-US" sz="2000" dirty="0"/>
            </a:br>
            <a:endParaRPr lang="en-US" dirty="0"/>
          </a:p>
          <a:p>
            <a:endParaRPr lang="en-US" dirty="0"/>
          </a:p>
        </p:txBody>
      </p:sp>
    </p:spTree>
    <p:extLst>
      <p:ext uri="{BB962C8B-B14F-4D97-AF65-F5344CB8AC3E}">
        <p14:creationId xmlns:p14="http://schemas.microsoft.com/office/powerpoint/2010/main" val="193693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46183"/>
            <a:ext cx="7886700" cy="1325563"/>
          </a:xfrm>
        </p:spPr>
        <p:txBody>
          <a:bodyPr>
            <a:normAutofit/>
          </a:bodyPr>
          <a:lstStyle/>
          <a:p>
            <a:r>
              <a:rPr lang="en-US" sz="3200" b="1" dirty="0" smtClean="0"/>
              <a:t>Temporary Staffing Vendor Selection Process </a:t>
            </a:r>
            <a:endParaRPr lang="en-US" sz="3200" dirty="0"/>
          </a:p>
        </p:txBody>
      </p:sp>
      <p:sp>
        <p:nvSpPr>
          <p:cNvPr id="3" name="Content Placeholder 2"/>
          <p:cNvSpPr>
            <a:spLocks noGrp="1"/>
          </p:cNvSpPr>
          <p:nvPr>
            <p:ph idx="1"/>
          </p:nvPr>
        </p:nvSpPr>
        <p:spPr>
          <a:xfrm>
            <a:off x="628650" y="1400619"/>
            <a:ext cx="7886700" cy="4351338"/>
          </a:xfrm>
        </p:spPr>
        <p:txBody>
          <a:bodyPr/>
          <a:lstStyle/>
          <a:p>
            <a:pPr>
              <a:spcBef>
                <a:spcPts val="1800"/>
              </a:spcBef>
            </a:pPr>
            <a:r>
              <a:rPr lang="en-US" sz="2400" dirty="0" smtClean="0"/>
              <a:t>Over 18 responses to our RFP </a:t>
            </a:r>
          </a:p>
          <a:p>
            <a:pPr>
              <a:spcBef>
                <a:spcPts val="1800"/>
              </a:spcBef>
            </a:pPr>
            <a:r>
              <a:rPr lang="en-US" sz="2400" dirty="0" smtClean="0"/>
              <a:t>On-campus vendor demonstrations have been completed</a:t>
            </a:r>
          </a:p>
          <a:p>
            <a:pPr>
              <a:spcBef>
                <a:spcPts val="1800"/>
              </a:spcBef>
            </a:pPr>
            <a:r>
              <a:rPr lang="en-US" sz="2400" dirty="0" smtClean="0"/>
              <a:t>Selection committee will be making final recommendations this week </a:t>
            </a:r>
          </a:p>
          <a:p>
            <a:pPr>
              <a:spcBef>
                <a:spcPts val="1800"/>
              </a:spcBef>
            </a:pPr>
            <a:r>
              <a:rPr lang="en-US" sz="2400" dirty="0" smtClean="0"/>
              <a:t>Rollout Forums will occur after final contract(s) are negotiated</a:t>
            </a:r>
            <a:r>
              <a:rPr lang="en-US" sz="2000" dirty="0"/>
              <a:t/>
            </a:r>
            <a:br>
              <a:rPr lang="en-US" sz="2000" dirty="0"/>
            </a:br>
            <a:endParaRPr lang="en-US" sz="2000" dirty="0"/>
          </a:p>
        </p:txBody>
      </p:sp>
    </p:spTree>
    <p:extLst>
      <p:ext uri="{BB962C8B-B14F-4D97-AF65-F5344CB8AC3E}">
        <p14:creationId xmlns:p14="http://schemas.microsoft.com/office/powerpoint/2010/main" val="74295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146183"/>
            <a:ext cx="7886700" cy="1325563"/>
          </a:xfrm>
        </p:spPr>
        <p:txBody>
          <a:bodyPr>
            <a:normAutofit/>
          </a:bodyPr>
          <a:lstStyle/>
          <a:p>
            <a:r>
              <a:rPr lang="en-US" sz="3200" b="1" dirty="0" smtClean="0"/>
              <a:t>Student Hiring Sessions</a:t>
            </a:r>
            <a:endParaRPr lang="en-US" sz="3200" dirty="0"/>
          </a:p>
        </p:txBody>
      </p:sp>
      <p:sp>
        <p:nvSpPr>
          <p:cNvPr id="3" name="Content Placeholder 2"/>
          <p:cNvSpPr>
            <a:spLocks noGrp="1"/>
          </p:cNvSpPr>
          <p:nvPr>
            <p:ph idx="1"/>
          </p:nvPr>
        </p:nvSpPr>
        <p:spPr>
          <a:xfrm>
            <a:off x="628650" y="1066800"/>
            <a:ext cx="7886700" cy="5153891"/>
          </a:xfrm>
        </p:spPr>
        <p:txBody>
          <a:bodyPr>
            <a:normAutofit fontScale="92500"/>
          </a:bodyPr>
          <a:lstStyle/>
          <a:p>
            <a:pPr>
              <a:spcBef>
                <a:spcPts val="1800"/>
              </a:spcBef>
            </a:pPr>
            <a:r>
              <a:rPr lang="en-US" sz="3000" dirty="0" smtClean="0"/>
              <a:t>Open hiring sessions to assist students with paperwork </a:t>
            </a:r>
          </a:p>
          <a:p>
            <a:pPr>
              <a:spcBef>
                <a:spcPts val="1800"/>
              </a:spcBef>
            </a:pPr>
            <a:r>
              <a:rPr lang="en-US" sz="3000" dirty="0" smtClean="0"/>
              <a:t>No appointment necessary</a:t>
            </a:r>
            <a:endParaRPr lang="en-US" sz="3000" dirty="0"/>
          </a:p>
          <a:p>
            <a:pPr lvl="1">
              <a:lnSpc>
                <a:spcPct val="120000"/>
              </a:lnSpc>
            </a:pPr>
            <a:r>
              <a:rPr lang="en-US" sz="3000" dirty="0" smtClean="0"/>
              <a:t>Baker Center 237 from 9 a.m. – 1 p.m. </a:t>
            </a:r>
          </a:p>
          <a:p>
            <a:pPr lvl="1">
              <a:lnSpc>
                <a:spcPct val="120000"/>
              </a:lnSpc>
            </a:pPr>
            <a:r>
              <a:rPr lang="en-US" sz="3000" dirty="0" smtClean="0"/>
              <a:t>Monday, August 28</a:t>
            </a:r>
            <a:r>
              <a:rPr lang="en-US" sz="3000" dirty="0"/>
              <a:t> </a:t>
            </a:r>
            <a:r>
              <a:rPr lang="en-US" sz="3000" dirty="0" smtClean="0"/>
              <a:t>– Friday, September 1, 2017</a:t>
            </a:r>
          </a:p>
          <a:p>
            <a:pPr>
              <a:lnSpc>
                <a:spcPct val="120000"/>
              </a:lnSpc>
            </a:pPr>
            <a:r>
              <a:rPr lang="en-US" dirty="0" smtClean="0"/>
              <a:t>Information related to hiring student employees is available online at: </a:t>
            </a:r>
          </a:p>
          <a:p>
            <a:pPr lvl="1">
              <a:lnSpc>
                <a:spcPct val="120000"/>
              </a:lnSpc>
            </a:pPr>
            <a:r>
              <a:rPr lang="en-US" dirty="0" smtClean="0">
                <a:hlinkClick r:id="rId2"/>
              </a:rPr>
              <a:t>https</a:t>
            </a:r>
            <a:r>
              <a:rPr lang="en-US" dirty="0">
                <a:hlinkClick r:id="rId2"/>
              </a:rPr>
              <a:t>://</a:t>
            </a:r>
            <a:r>
              <a:rPr lang="en-US" dirty="0" smtClean="0">
                <a:hlinkClick r:id="rId2"/>
              </a:rPr>
              <a:t>www.ohio.edu/hr/payroll/hiring_students.cfm</a:t>
            </a:r>
            <a:endParaRPr lang="en-US" dirty="0" smtClean="0"/>
          </a:p>
          <a:p>
            <a:pPr marL="0" indent="0">
              <a:spcBef>
                <a:spcPts val="1800"/>
              </a:spcBef>
              <a:buNone/>
            </a:pPr>
            <a:r>
              <a:rPr lang="en-US" sz="2400" dirty="0"/>
              <a:t/>
            </a:r>
            <a:br>
              <a:rPr lang="en-US" sz="2400" dirty="0"/>
            </a:br>
            <a:endParaRPr lang="en-US" sz="2400" dirty="0"/>
          </a:p>
        </p:txBody>
      </p:sp>
    </p:spTree>
    <p:extLst>
      <p:ext uri="{BB962C8B-B14F-4D97-AF65-F5344CB8AC3E}">
        <p14:creationId xmlns:p14="http://schemas.microsoft.com/office/powerpoint/2010/main" val="9223482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10A52A94-B249-401F-B3F2-E55CF63B1D99}" vid="{0BAC749F-353C-4558-A30E-D462C2DAF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4982</TotalTime>
  <Words>2446</Words>
  <Application>Microsoft Office PowerPoint</Application>
  <PresentationFormat>On-screen Show (4:3)</PresentationFormat>
  <Paragraphs>504</Paragraphs>
  <Slides>59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MS PGothic</vt:lpstr>
      <vt:lpstr>Arial</vt:lpstr>
      <vt:lpstr>Calibri</vt:lpstr>
      <vt:lpstr>Calibri Light</vt:lpstr>
      <vt:lpstr>Californian FB</vt:lpstr>
      <vt:lpstr>Frutiger 45 Light</vt:lpstr>
      <vt:lpstr>Office Theme</vt:lpstr>
      <vt:lpstr>Business Forum</vt:lpstr>
      <vt:lpstr>Agenda</vt:lpstr>
      <vt:lpstr>Employee Service Center Partner Group</vt:lpstr>
      <vt:lpstr>Agenda</vt:lpstr>
      <vt:lpstr>Employee Service Center Partner Group Charge</vt:lpstr>
      <vt:lpstr>Representation </vt:lpstr>
      <vt:lpstr>Goals</vt:lpstr>
      <vt:lpstr>Temporary Staffing Vendor Selection Process </vt:lpstr>
      <vt:lpstr>Student Hiring Sessions</vt:lpstr>
      <vt:lpstr>Guide to Terminations, Resignations, and Retirements</vt:lpstr>
      <vt:lpstr>Search Committee Training </vt:lpstr>
      <vt:lpstr>Search Committee Training</vt:lpstr>
      <vt:lpstr>Search Committee Training</vt:lpstr>
      <vt:lpstr>Questions?</vt:lpstr>
      <vt:lpstr>Budget Partner Group</vt:lpstr>
      <vt:lpstr>Agenda</vt:lpstr>
      <vt:lpstr>Budget Partner Group Charge</vt:lpstr>
      <vt:lpstr>Budget Partner Group Representation</vt:lpstr>
      <vt:lpstr>FY18 Budget Partner Group Goals</vt:lpstr>
      <vt:lpstr>Measuring Success in Achieving FY18 Goals</vt:lpstr>
      <vt:lpstr>Upcoming Areas of Focus</vt:lpstr>
      <vt:lpstr>FY 18 Budget Update</vt:lpstr>
      <vt:lpstr>FY 19 Budget Implications</vt:lpstr>
      <vt:lpstr>Questions?</vt:lpstr>
      <vt:lpstr>Hospitality Partner Group</vt:lpstr>
      <vt:lpstr>Hospitality Partner Group Vision</vt:lpstr>
      <vt:lpstr>Representation </vt:lpstr>
      <vt:lpstr>Hospitality Partner Group Charge</vt:lpstr>
      <vt:lpstr>Hospitality Partner Group Goals</vt:lpstr>
      <vt:lpstr>Questions?</vt:lpstr>
      <vt:lpstr>Financial System Enhancements  </vt:lpstr>
      <vt:lpstr>Agenda</vt:lpstr>
      <vt:lpstr>General Ledger Mapping Updates</vt:lpstr>
      <vt:lpstr>Grants Mapping Updates</vt:lpstr>
      <vt:lpstr>Tentative Mapping Schedule</vt:lpstr>
      <vt:lpstr>Training &amp; Readiness</vt:lpstr>
      <vt:lpstr>Training Timeline</vt:lpstr>
      <vt:lpstr>Upcoming Communication</vt:lpstr>
      <vt:lpstr>Near-term Focus:</vt:lpstr>
      <vt:lpstr>PowerPoint Presentation</vt:lpstr>
      <vt:lpstr>Individual Compensation Distribution</vt:lpstr>
      <vt:lpstr>Project Team</vt:lpstr>
      <vt:lpstr>Project Objectives/Scope</vt:lpstr>
      <vt:lpstr>Processed to be handled in ICD</vt:lpstr>
      <vt:lpstr>Benefits</vt:lpstr>
      <vt:lpstr>High Level Timeline</vt:lpstr>
      <vt:lpstr>Next Steps</vt:lpstr>
      <vt:lpstr>PowerPoint Presentation</vt:lpstr>
      <vt:lpstr>Finance Website Redesign</vt:lpstr>
      <vt:lpstr>Project Objectives</vt:lpstr>
      <vt:lpstr>Project Team</vt:lpstr>
      <vt:lpstr>Finance Website – Major Milestones</vt:lpstr>
      <vt:lpstr>Major Improvements</vt:lpstr>
      <vt:lpstr>Additional Details</vt:lpstr>
      <vt:lpstr>PowerPoint Presentation</vt:lpstr>
      <vt:lpstr>PowerPoint Presentation</vt:lpstr>
      <vt:lpstr>P2P Improvements Project</vt:lpstr>
      <vt:lpstr>Governor's Task Force on Affordability and Efficiency (AE Workgroup)</vt:lpstr>
      <vt:lpstr>Q&amp;A  Next Business Forum</vt:lpstr>
    </vt:vector>
  </TitlesOfParts>
  <Company>Ohio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Casal, Leigh</dc:creator>
  <cp:lastModifiedBy>Cochran, Jennifer</cp:lastModifiedBy>
  <cp:revision>60</cp:revision>
  <dcterms:created xsi:type="dcterms:W3CDTF">2015-07-31T18:30:00Z</dcterms:created>
  <dcterms:modified xsi:type="dcterms:W3CDTF">2017-08-07T16:41:02Z</dcterms:modified>
</cp:coreProperties>
</file>