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8"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432"/>
    <a:srgbClr val="FEC100"/>
    <a:srgbClr val="E8B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howGuides="1">
      <p:cViewPr varScale="1">
        <p:scale>
          <a:sx n="121" d="100"/>
          <a:sy n="121" d="100"/>
        </p:scale>
        <p:origin x="7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FEE48-F5F2-534F-9D74-FD606F60B87A}" type="slidenum">
              <a:rPr lang="en-US" smtClean="0"/>
              <a:t>1</a:t>
            </a:fld>
            <a:endParaRPr lang="en-US"/>
          </a:p>
        </p:txBody>
      </p:sp>
    </p:spTree>
    <p:extLst>
      <p:ext uri="{BB962C8B-B14F-4D97-AF65-F5344CB8AC3E}">
        <p14:creationId xmlns:p14="http://schemas.microsoft.com/office/powerpoint/2010/main" val="1996893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hyperlink" Target="mailto:mcclainj@ohio.edu" TargetMode="External"/><Relationship Id="rId4" Type="http://schemas.openxmlformats.org/officeDocument/2006/relationships/image" Target="../media/image2.png"/><Relationship Id="rId9" Type="http://schemas.openxmlformats.org/officeDocument/2006/relationships/hyperlink" Target="mailto:daileyj2@ohio.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91084DA6-431F-134F-A02E-9A2FCB9AF799}"/>
              </a:ext>
            </a:extLst>
          </p:cNvPr>
          <p:cNvPicPr>
            <a:picLocks noChangeAspect="1"/>
          </p:cNvPicPr>
          <p:nvPr/>
        </p:nvPicPr>
        <p:blipFill rotWithShape="1">
          <a:blip r:embed="rId3"/>
          <a:srcRect/>
          <a:stretch/>
        </p:blipFill>
        <p:spPr>
          <a:xfrm>
            <a:off x="26755" y="0"/>
            <a:ext cx="12191980" cy="6857990"/>
          </a:xfrm>
          <a:prstGeom prst="rect">
            <a:avLst/>
          </a:prstGeom>
        </p:spPr>
      </p:pic>
      <p:sp>
        <p:nvSpPr>
          <p:cNvPr id="6" name="TextBox 5">
            <a:extLst>
              <a:ext uri="{FF2B5EF4-FFF2-40B4-BE49-F238E27FC236}">
                <a16:creationId xmlns:a16="http://schemas.microsoft.com/office/drawing/2014/main" id="{8FDABC56-78F2-674B-A642-DFD3667B9501}"/>
              </a:ext>
            </a:extLst>
          </p:cNvPr>
          <p:cNvSpPr txBox="1"/>
          <p:nvPr/>
        </p:nvSpPr>
        <p:spPr>
          <a:xfrm>
            <a:off x="5526511" y="554714"/>
            <a:ext cx="6098041" cy="461665"/>
          </a:xfrm>
          <a:prstGeom prst="rect">
            <a:avLst/>
          </a:prstGeom>
          <a:noFill/>
        </p:spPr>
        <p:txBody>
          <a:bodyPr wrap="square" rtlCol="0">
            <a:spAutoFit/>
          </a:bodyPr>
          <a:lstStyle/>
          <a:p>
            <a:pPr algn="ctr"/>
            <a:r>
              <a:rPr lang="en-US" sz="2400" b="1" dirty="0">
                <a:solidFill>
                  <a:schemeClr val="bg1"/>
                </a:solidFill>
                <a:latin typeface="Barlow Semi Condensed" pitchFamily="2" charset="77"/>
              </a:rPr>
              <a:t>Department Name: Bobcat Depot</a:t>
            </a:r>
          </a:p>
        </p:txBody>
      </p:sp>
      <p:grpSp>
        <p:nvGrpSpPr>
          <p:cNvPr id="16" name="Group 15">
            <a:extLst>
              <a:ext uri="{FF2B5EF4-FFF2-40B4-BE49-F238E27FC236}">
                <a16:creationId xmlns:a16="http://schemas.microsoft.com/office/drawing/2014/main" id="{31F62E03-D1BB-AE41-82A2-BA052EBA59C5}"/>
              </a:ext>
            </a:extLst>
          </p:cNvPr>
          <p:cNvGrpSpPr/>
          <p:nvPr/>
        </p:nvGrpSpPr>
        <p:grpSpPr>
          <a:xfrm>
            <a:off x="450429" y="1476139"/>
            <a:ext cx="1649104" cy="311561"/>
            <a:chOff x="1156889" y="2533545"/>
            <a:chExt cx="1649104" cy="311561"/>
          </a:xfrm>
        </p:grpSpPr>
        <p:sp>
          <p:nvSpPr>
            <p:cNvPr id="7" name="TextBox 6">
              <a:extLst>
                <a:ext uri="{FF2B5EF4-FFF2-40B4-BE49-F238E27FC236}">
                  <a16:creationId xmlns:a16="http://schemas.microsoft.com/office/drawing/2014/main" id="{6F6D8D29-55D6-E54A-86F5-4252309C08AA}"/>
                </a:ext>
              </a:extLst>
            </p:cNvPr>
            <p:cNvSpPr txBox="1"/>
            <p:nvPr/>
          </p:nvSpPr>
          <p:spPr>
            <a:xfrm>
              <a:off x="1459149" y="2537329"/>
              <a:ext cx="1346844" cy="307777"/>
            </a:xfrm>
            <a:prstGeom prst="rect">
              <a:avLst/>
            </a:prstGeom>
            <a:noFill/>
          </p:spPr>
          <p:txBody>
            <a:bodyPr wrap="none" rtlCol="0">
              <a:spAutoFit/>
            </a:bodyPr>
            <a:lstStyle/>
            <a:p>
              <a:r>
                <a:rPr lang="en-US" sz="1400" b="1" dirty="0">
                  <a:latin typeface="Barlow Semi Condensed" pitchFamily="2" charset="77"/>
                </a:rPr>
                <a:t>LEARNING GOAL</a:t>
              </a:r>
            </a:p>
          </p:txBody>
        </p:sp>
        <p:pic>
          <p:nvPicPr>
            <p:cNvPr id="9" name="Picture 8" descr="A screenshot of a cell phone&#10;&#10;Description automatically generated">
              <a:extLst>
                <a:ext uri="{FF2B5EF4-FFF2-40B4-BE49-F238E27FC236}">
                  <a16:creationId xmlns:a16="http://schemas.microsoft.com/office/drawing/2014/main" id="{F0658790-CB17-A04A-ADB1-549EFD74C8C0}"/>
                </a:ext>
              </a:extLst>
            </p:cNvPr>
            <p:cNvPicPr>
              <a:picLocks noChangeAspect="1"/>
            </p:cNvPicPr>
            <p:nvPr/>
          </p:nvPicPr>
          <p:blipFill>
            <a:blip r:embed="rId4"/>
            <a:stretch>
              <a:fillRect/>
            </a:stretch>
          </p:blipFill>
          <p:spPr>
            <a:xfrm>
              <a:off x="1156889" y="2533545"/>
              <a:ext cx="302260" cy="302260"/>
            </a:xfrm>
            <a:prstGeom prst="rect">
              <a:avLst/>
            </a:prstGeom>
          </p:spPr>
        </p:pic>
      </p:grpSp>
      <p:grpSp>
        <p:nvGrpSpPr>
          <p:cNvPr id="17" name="Group 16">
            <a:extLst>
              <a:ext uri="{FF2B5EF4-FFF2-40B4-BE49-F238E27FC236}">
                <a16:creationId xmlns:a16="http://schemas.microsoft.com/office/drawing/2014/main" id="{DA56C153-50FA-4246-A83D-7B07FB089774}"/>
              </a:ext>
            </a:extLst>
          </p:cNvPr>
          <p:cNvGrpSpPr/>
          <p:nvPr/>
        </p:nvGrpSpPr>
        <p:grpSpPr>
          <a:xfrm>
            <a:off x="300054" y="2761390"/>
            <a:ext cx="1924820" cy="747965"/>
            <a:chOff x="1156889" y="1156715"/>
            <a:chExt cx="1924820" cy="679967"/>
          </a:xfrm>
        </p:grpSpPr>
        <p:sp>
          <p:nvSpPr>
            <p:cNvPr id="18" name="TextBox 17">
              <a:extLst>
                <a:ext uri="{FF2B5EF4-FFF2-40B4-BE49-F238E27FC236}">
                  <a16:creationId xmlns:a16="http://schemas.microsoft.com/office/drawing/2014/main" id="{7167D8EF-E9E4-2E4A-A903-3F606A4D85EF}"/>
                </a:ext>
              </a:extLst>
            </p:cNvPr>
            <p:cNvSpPr txBox="1"/>
            <p:nvPr/>
          </p:nvSpPr>
          <p:spPr>
            <a:xfrm>
              <a:off x="1459149" y="1165170"/>
              <a:ext cx="1622560" cy="671512"/>
            </a:xfrm>
            <a:prstGeom prst="rect">
              <a:avLst/>
            </a:prstGeom>
            <a:noFill/>
          </p:spPr>
          <p:txBody>
            <a:bodyPr wrap="none" rtlCol="0">
              <a:spAutoFit/>
            </a:bodyPr>
            <a:lstStyle/>
            <a:p>
              <a:r>
                <a:rPr lang="en-US" sz="1400" b="1" dirty="0">
                  <a:latin typeface="Barlow Semi Condensed" pitchFamily="2" charset="77"/>
                </a:rPr>
                <a:t>EDUCATION,</a:t>
              </a:r>
              <a:br>
                <a:rPr lang="en-US" sz="1400" b="1" dirty="0">
                  <a:latin typeface="Barlow Semi Condensed" pitchFamily="2" charset="77"/>
                </a:rPr>
              </a:br>
              <a:r>
                <a:rPr lang="en-US" sz="1400" b="1" dirty="0">
                  <a:latin typeface="Barlow Semi Condensed" pitchFamily="2" charset="77"/>
                </a:rPr>
                <a:t>INTERVENTIONS</a:t>
              </a:r>
            </a:p>
            <a:p>
              <a:r>
                <a:rPr lang="en-US" sz="1400" b="1" dirty="0">
                  <a:latin typeface="Barlow Semi Condensed" pitchFamily="2" charset="77"/>
                </a:rPr>
                <a:t>&amp; IMPLEMENTATION</a:t>
              </a:r>
            </a:p>
          </p:txBody>
        </p:sp>
        <p:pic>
          <p:nvPicPr>
            <p:cNvPr id="19" name="Picture 18">
              <a:extLst>
                <a:ext uri="{FF2B5EF4-FFF2-40B4-BE49-F238E27FC236}">
                  <a16:creationId xmlns:a16="http://schemas.microsoft.com/office/drawing/2014/main" id="{6F2D475C-EF89-C54A-89E7-9843FB1E355A}"/>
                </a:ext>
              </a:extLst>
            </p:cNvPr>
            <p:cNvPicPr>
              <a:picLocks noChangeAspect="1"/>
            </p:cNvPicPr>
            <p:nvPr/>
          </p:nvPicPr>
          <p:blipFill>
            <a:blip r:embed="rId5"/>
            <a:srcRect/>
            <a:stretch/>
          </p:blipFill>
          <p:spPr>
            <a:xfrm>
              <a:off x="1156889" y="1156715"/>
              <a:ext cx="302260" cy="302260"/>
            </a:xfrm>
            <a:prstGeom prst="rect">
              <a:avLst/>
            </a:prstGeom>
          </p:spPr>
        </p:pic>
      </p:grpSp>
      <p:grpSp>
        <p:nvGrpSpPr>
          <p:cNvPr id="20" name="Group 19">
            <a:extLst>
              <a:ext uri="{FF2B5EF4-FFF2-40B4-BE49-F238E27FC236}">
                <a16:creationId xmlns:a16="http://schemas.microsoft.com/office/drawing/2014/main" id="{9DD3CCF3-1ECF-9A45-ADBA-7E7DAE3EBC3E}"/>
              </a:ext>
            </a:extLst>
          </p:cNvPr>
          <p:cNvGrpSpPr/>
          <p:nvPr/>
        </p:nvGrpSpPr>
        <p:grpSpPr>
          <a:xfrm>
            <a:off x="3017986" y="1478444"/>
            <a:ext cx="1205071" cy="317136"/>
            <a:chOff x="1156889" y="2518669"/>
            <a:chExt cx="1205071" cy="317136"/>
          </a:xfrm>
        </p:grpSpPr>
        <p:sp>
          <p:nvSpPr>
            <p:cNvPr id="21" name="TextBox 20">
              <a:extLst>
                <a:ext uri="{FF2B5EF4-FFF2-40B4-BE49-F238E27FC236}">
                  <a16:creationId xmlns:a16="http://schemas.microsoft.com/office/drawing/2014/main" id="{DB044FCF-3206-1E47-9049-B538F419A7BA}"/>
                </a:ext>
              </a:extLst>
            </p:cNvPr>
            <p:cNvSpPr txBox="1"/>
            <p:nvPr/>
          </p:nvSpPr>
          <p:spPr>
            <a:xfrm>
              <a:off x="1459149" y="2518669"/>
              <a:ext cx="902811" cy="307777"/>
            </a:xfrm>
            <a:prstGeom prst="rect">
              <a:avLst/>
            </a:prstGeom>
            <a:noFill/>
          </p:spPr>
          <p:txBody>
            <a:bodyPr wrap="none" rtlCol="0">
              <a:spAutoFit/>
            </a:bodyPr>
            <a:lstStyle/>
            <a:p>
              <a:r>
                <a:rPr lang="en-US" sz="1400" b="1" dirty="0">
                  <a:latin typeface="Barlow Semi Condensed" pitchFamily="2" charset="77"/>
                </a:rPr>
                <a:t>EVIDENCE</a:t>
              </a:r>
            </a:p>
          </p:txBody>
        </p:sp>
        <p:pic>
          <p:nvPicPr>
            <p:cNvPr id="22" name="Picture 21">
              <a:extLst>
                <a:ext uri="{FF2B5EF4-FFF2-40B4-BE49-F238E27FC236}">
                  <a16:creationId xmlns:a16="http://schemas.microsoft.com/office/drawing/2014/main" id="{CCD7C6A7-94D1-BF4F-8E8B-9C741719C9F6}"/>
                </a:ext>
              </a:extLst>
            </p:cNvPr>
            <p:cNvPicPr>
              <a:picLocks noChangeAspect="1"/>
            </p:cNvPicPr>
            <p:nvPr/>
          </p:nvPicPr>
          <p:blipFill>
            <a:blip r:embed="rId6"/>
            <a:srcRect/>
            <a:stretch/>
          </p:blipFill>
          <p:spPr>
            <a:xfrm>
              <a:off x="1156889" y="2533545"/>
              <a:ext cx="302260" cy="302260"/>
            </a:xfrm>
            <a:prstGeom prst="rect">
              <a:avLst/>
            </a:prstGeom>
          </p:spPr>
        </p:pic>
      </p:grpSp>
      <p:grpSp>
        <p:nvGrpSpPr>
          <p:cNvPr id="30" name="Group 29">
            <a:extLst>
              <a:ext uri="{FF2B5EF4-FFF2-40B4-BE49-F238E27FC236}">
                <a16:creationId xmlns:a16="http://schemas.microsoft.com/office/drawing/2014/main" id="{E3EF4C44-0CE6-9E41-8D61-E09A6425F12C}"/>
              </a:ext>
            </a:extLst>
          </p:cNvPr>
          <p:cNvGrpSpPr/>
          <p:nvPr/>
        </p:nvGrpSpPr>
        <p:grpSpPr>
          <a:xfrm>
            <a:off x="6477806" y="1300629"/>
            <a:ext cx="1161791" cy="323356"/>
            <a:chOff x="1156889" y="2512449"/>
            <a:chExt cx="1161791" cy="323356"/>
          </a:xfrm>
        </p:grpSpPr>
        <p:sp>
          <p:nvSpPr>
            <p:cNvPr id="31" name="TextBox 30">
              <a:extLst>
                <a:ext uri="{FF2B5EF4-FFF2-40B4-BE49-F238E27FC236}">
                  <a16:creationId xmlns:a16="http://schemas.microsoft.com/office/drawing/2014/main" id="{0314699F-A641-4943-AA8B-B16C1D81735D}"/>
                </a:ext>
              </a:extLst>
            </p:cNvPr>
            <p:cNvSpPr txBox="1"/>
            <p:nvPr/>
          </p:nvSpPr>
          <p:spPr>
            <a:xfrm>
              <a:off x="1459149" y="2512449"/>
              <a:ext cx="859531" cy="307777"/>
            </a:xfrm>
            <a:prstGeom prst="rect">
              <a:avLst/>
            </a:prstGeom>
            <a:noFill/>
          </p:spPr>
          <p:txBody>
            <a:bodyPr wrap="none" rtlCol="0">
              <a:spAutoFit/>
            </a:bodyPr>
            <a:lstStyle/>
            <a:p>
              <a:r>
                <a:rPr lang="en-US" sz="1400" b="1" dirty="0">
                  <a:latin typeface="Barlow Semi Condensed" pitchFamily="2" charset="77"/>
                </a:rPr>
                <a:t>TIMELINE</a:t>
              </a:r>
            </a:p>
          </p:txBody>
        </p:sp>
        <p:pic>
          <p:nvPicPr>
            <p:cNvPr id="32" name="Picture 31">
              <a:extLst>
                <a:ext uri="{FF2B5EF4-FFF2-40B4-BE49-F238E27FC236}">
                  <a16:creationId xmlns:a16="http://schemas.microsoft.com/office/drawing/2014/main" id="{5AE4F003-40E1-1941-B040-B4DBAE1C3E28}"/>
                </a:ext>
              </a:extLst>
            </p:cNvPr>
            <p:cNvPicPr>
              <a:picLocks noChangeAspect="1"/>
            </p:cNvPicPr>
            <p:nvPr/>
          </p:nvPicPr>
          <p:blipFill>
            <a:blip r:embed="rId7"/>
            <a:srcRect/>
            <a:stretch/>
          </p:blipFill>
          <p:spPr>
            <a:xfrm>
              <a:off x="1156889" y="2533545"/>
              <a:ext cx="302260" cy="302260"/>
            </a:xfrm>
            <a:prstGeom prst="rect">
              <a:avLst/>
            </a:prstGeom>
          </p:spPr>
        </p:pic>
      </p:grpSp>
      <p:grpSp>
        <p:nvGrpSpPr>
          <p:cNvPr id="33" name="Group 32">
            <a:extLst>
              <a:ext uri="{FF2B5EF4-FFF2-40B4-BE49-F238E27FC236}">
                <a16:creationId xmlns:a16="http://schemas.microsoft.com/office/drawing/2014/main" id="{4E5A7D74-2953-774E-A4D8-837B7190727D}"/>
              </a:ext>
            </a:extLst>
          </p:cNvPr>
          <p:cNvGrpSpPr/>
          <p:nvPr/>
        </p:nvGrpSpPr>
        <p:grpSpPr>
          <a:xfrm>
            <a:off x="9005098" y="5514536"/>
            <a:ext cx="1621852" cy="317136"/>
            <a:chOff x="1156889" y="2518669"/>
            <a:chExt cx="1621852" cy="317136"/>
          </a:xfrm>
        </p:grpSpPr>
        <p:sp>
          <p:nvSpPr>
            <p:cNvPr id="34" name="TextBox 33">
              <a:extLst>
                <a:ext uri="{FF2B5EF4-FFF2-40B4-BE49-F238E27FC236}">
                  <a16:creationId xmlns:a16="http://schemas.microsoft.com/office/drawing/2014/main" id="{E0A27A6E-F401-764A-B145-FFBC0296572D}"/>
                </a:ext>
              </a:extLst>
            </p:cNvPr>
            <p:cNvSpPr txBox="1"/>
            <p:nvPr/>
          </p:nvSpPr>
          <p:spPr>
            <a:xfrm>
              <a:off x="1459149" y="2518669"/>
              <a:ext cx="1319592" cy="307777"/>
            </a:xfrm>
            <a:prstGeom prst="rect">
              <a:avLst/>
            </a:prstGeom>
            <a:noFill/>
          </p:spPr>
          <p:txBody>
            <a:bodyPr wrap="none" rtlCol="0">
              <a:spAutoFit/>
            </a:bodyPr>
            <a:lstStyle/>
            <a:p>
              <a:r>
                <a:rPr lang="en-US" sz="1400" b="1" dirty="0">
                  <a:latin typeface="Barlow Semi Condensed" pitchFamily="2" charset="77"/>
                </a:rPr>
                <a:t>TEAM MEMBERS</a:t>
              </a:r>
            </a:p>
          </p:txBody>
        </p:sp>
        <p:pic>
          <p:nvPicPr>
            <p:cNvPr id="35" name="Picture 34">
              <a:extLst>
                <a:ext uri="{FF2B5EF4-FFF2-40B4-BE49-F238E27FC236}">
                  <a16:creationId xmlns:a16="http://schemas.microsoft.com/office/drawing/2014/main" id="{32CE0DA9-AC19-3441-9CED-B4613D099E4E}"/>
                </a:ext>
              </a:extLst>
            </p:cNvPr>
            <p:cNvPicPr>
              <a:picLocks noChangeAspect="1"/>
            </p:cNvPicPr>
            <p:nvPr/>
          </p:nvPicPr>
          <p:blipFill>
            <a:blip r:embed="rId8"/>
            <a:srcRect/>
            <a:stretch/>
          </p:blipFill>
          <p:spPr>
            <a:xfrm>
              <a:off x="1156889" y="2533545"/>
              <a:ext cx="302260" cy="302260"/>
            </a:xfrm>
            <a:prstGeom prst="rect">
              <a:avLst/>
            </a:prstGeom>
          </p:spPr>
        </p:pic>
      </p:grpSp>
      <p:sp>
        <p:nvSpPr>
          <p:cNvPr id="36" name="TextBox 35">
            <a:extLst>
              <a:ext uri="{FF2B5EF4-FFF2-40B4-BE49-F238E27FC236}">
                <a16:creationId xmlns:a16="http://schemas.microsoft.com/office/drawing/2014/main" id="{ED42696B-39C1-6C47-90E3-5FE39BA74583}"/>
              </a:ext>
            </a:extLst>
          </p:cNvPr>
          <p:cNvSpPr txBox="1"/>
          <p:nvPr/>
        </p:nvSpPr>
        <p:spPr>
          <a:xfrm>
            <a:off x="755456" y="1700909"/>
            <a:ext cx="2106583" cy="1477328"/>
          </a:xfrm>
          <a:prstGeom prst="rect">
            <a:avLst/>
          </a:prstGeom>
          <a:noFill/>
        </p:spPr>
        <p:txBody>
          <a:bodyPr wrap="square" rtlCol="0">
            <a:spAutoFit/>
          </a:bodyPr>
          <a:lstStyle/>
          <a:p>
            <a:r>
              <a:rPr lang="en-US" sz="1000" b="1" dirty="0">
                <a:latin typeface="Barlow Semi Condensed" pitchFamily="2" charset="77"/>
              </a:rPr>
              <a:t>Problem Solving: </a:t>
            </a:r>
          </a:p>
          <a:p>
            <a:r>
              <a:rPr lang="en-US" sz="1000" b="1" dirty="0">
                <a:latin typeface="Barlow Semi Condensed" pitchFamily="2" charset="77"/>
              </a:rPr>
              <a:t>Outcome: </a:t>
            </a:r>
            <a:r>
              <a:rPr lang="en-US" sz="1000" i="1" dirty="0">
                <a:latin typeface="Barlow Semi Condensed" pitchFamily="2" charset="77"/>
              </a:rPr>
              <a:t>Propose Solutions -</a:t>
            </a:r>
          </a:p>
          <a:p>
            <a:r>
              <a:rPr lang="en-US" sz="1000" dirty="0">
                <a:solidFill>
                  <a:schemeClr val="tx1"/>
                </a:solidFill>
                <a:latin typeface="Barlow Semi Condensed" pitchFamily="2" charset="77"/>
              </a:rPr>
              <a:t>Student Employees will be able to identify customer’s needs and offer a solution by thinking through strategy and evaluating the outcome.</a:t>
            </a:r>
          </a:p>
          <a:p>
            <a:endParaRPr lang="en-US" sz="1000" dirty="0">
              <a:latin typeface="Barlow Semi Condensed" pitchFamily="2" charset="77"/>
            </a:endParaRPr>
          </a:p>
          <a:p>
            <a:endParaRPr lang="en-US" sz="1000" b="1" dirty="0">
              <a:latin typeface="Barlow Semi Condensed" pitchFamily="2" charset="77"/>
            </a:endParaRPr>
          </a:p>
          <a:p>
            <a:endParaRPr lang="en-US" sz="1000" dirty="0">
              <a:latin typeface="Barlow Semi Condensed" pitchFamily="2" charset="77"/>
            </a:endParaRPr>
          </a:p>
        </p:txBody>
      </p:sp>
      <p:sp>
        <p:nvSpPr>
          <p:cNvPr id="37" name="TextBox 36">
            <a:extLst>
              <a:ext uri="{FF2B5EF4-FFF2-40B4-BE49-F238E27FC236}">
                <a16:creationId xmlns:a16="http://schemas.microsoft.com/office/drawing/2014/main" id="{1A734256-4EA0-C347-94DE-0171EB259FC4}"/>
              </a:ext>
            </a:extLst>
          </p:cNvPr>
          <p:cNvSpPr txBox="1"/>
          <p:nvPr/>
        </p:nvSpPr>
        <p:spPr>
          <a:xfrm>
            <a:off x="3141960" y="1781695"/>
            <a:ext cx="2258060" cy="1169551"/>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SEED training is tracked every quarter during the entirety of their employment with Bobcat Depot</a:t>
            </a:r>
          </a:p>
          <a:p>
            <a:pPr marL="171450" indent="-171450">
              <a:buFont typeface="Arial" panose="020B0604020202020204" pitchFamily="34" charset="0"/>
              <a:buChar char="•"/>
            </a:pPr>
            <a:r>
              <a:rPr lang="en-US" sz="1000" dirty="0">
                <a:latin typeface="Barlow Semi Condensed" pitchFamily="2" charset="77"/>
              </a:rPr>
              <a:t>Management works closely with student employees, so we are able to see employee/customer interactions first hand</a:t>
            </a:r>
          </a:p>
        </p:txBody>
      </p:sp>
      <p:sp>
        <p:nvSpPr>
          <p:cNvPr id="41" name="TextBox 40">
            <a:extLst>
              <a:ext uri="{FF2B5EF4-FFF2-40B4-BE49-F238E27FC236}">
                <a16:creationId xmlns:a16="http://schemas.microsoft.com/office/drawing/2014/main" id="{D1EDC612-B2F3-DC42-9813-93641A99C58B}"/>
              </a:ext>
            </a:extLst>
          </p:cNvPr>
          <p:cNvSpPr txBox="1"/>
          <p:nvPr/>
        </p:nvSpPr>
        <p:spPr>
          <a:xfrm>
            <a:off x="9140519" y="5822313"/>
            <a:ext cx="2258060" cy="677108"/>
          </a:xfrm>
          <a:prstGeom prst="rect">
            <a:avLst/>
          </a:prstGeom>
          <a:noFill/>
        </p:spPr>
        <p:txBody>
          <a:bodyPr wrap="square" rtlCol="0">
            <a:spAutoFit/>
          </a:bodyPr>
          <a:lstStyle/>
          <a:p>
            <a:pPr marL="171450" indent="-171450">
              <a:buFont typeface="Arial" panose="020B0604020202020204" pitchFamily="34" charset="0"/>
              <a:buChar char="•"/>
            </a:pPr>
            <a:r>
              <a:rPr lang="en-US" sz="900" dirty="0">
                <a:latin typeface="Barlow Semi Condensed" pitchFamily="2" charset="77"/>
              </a:rPr>
              <a:t>Josie Dailey – </a:t>
            </a:r>
            <a:r>
              <a:rPr lang="en-US" sz="900" dirty="0">
                <a:latin typeface="Barlow Semi Condensed" pitchFamily="2" charset="77"/>
                <a:hlinkClick r:id="rId9"/>
              </a:rPr>
              <a:t>daileyj2@ohio.edu</a:t>
            </a:r>
            <a:endParaRPr lang="en-US" sz="900" dirty="0">
              <a:latin typeface="Barlow Semi Condensed" pitchFamily="2" charset="77"/>
            </a:endParaRPr>
          </a:p>
          <a:p>
            <a:pPr marL="171450" indent="-171450">
              <a:buFont typeface="Arial" panose="020B0604020202020204" pitchFamily="34" charset="0"/>
              <a:buChar char="•"/>
            </a:pPr>
            <a:r>
              <a:rPr lang="en-US" sz="900" dirty="0">
                <a:latin typeface="Barlow Semi Condensed" pitchFamily="2" charset="77"/>
              </a:rPr>
              <a:t>Jordan McClain – </a:t>
            </a:r>
            <a:r>
              <a:rPr lang="en-US" sz="900" dirty="0">
                <a:latin typeface="Barlow Semi Condensed" pitchFamily="2" charset="77"/>
                <a:hlinkClick r:id="rId10"/>
              </a:rPr>
              <a:t>mcclainj@ohio.edu</a:t>
            </a:r>
            <a:endParaRPr lang="en-US" sz="900" dirty="0">
              <a:latin typeface="Barlow Semi Condensed" pitchFamily="2" charset="77"/>
            </a:endParaRPr>
          </a:p>
          <a:p>
            <a:pPr marL="171450" indent="-171450">
              <a:buFont typeface="Arial" panose="020B0604020202020204" pitchFamily="34" charset="0"/>
              <a:buChar char="•"/>
            </a:pPr>
            <a:endParaRPr lang="en-US" sz="1000" dirty="0">
              <a:latin typeface="Barlow Semi Condensed" pitchFamily="2" charset="77"/>
            </a:endParaRPr>
          </a:p>
          <a:p>
            <a:pPr marL="171450" indent="-171450">
              <a:buFont typeface="Arial" panose="020B0604020202020204" pitchFamily="34" charset="0"/>
              <a:buChar char="•"/>
            </a:pPr>
            <a:endParaRPr lang="en-US" sz="1000" dirty="0">
              <a:latin typeface="Barlow Semi Condensed" pitchFamily="2" charset="77"/>
            </a:endParaRPr>
          </a:p>
        </p:txBody>
      </p:sp>
      <p:sp>
        <p:nvSpPr>
          <p:cNvPr id="42" name="TextBox 41">
            <a:extLst>
              <a:ext uri="{FF2B5EF4-FFF2-40B4-BE49-F238E27FC236}">
                <a16:creationId xmlns:a16="http://schemas.microsoft.com/office/drawing/2014/main" id="{017E112D-568A-F847-AF52-125C014EF3BD}"/>
              </a:ext>
            </a:extLst>
          </p:cNvPr>
          <p:cNvSpPr txBox="1"/>
          <p:nvPr/>
        </p:nvSpPr>
        <p:spPr>
          <a:xfrm>
            <a:off x="447989" y="3482578"/>
            <a:ext cx="2653353" cy="2231380"/>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Student Employees are required to complete online SEED Sales training each quarter through our Apple Campus store agreement </a:t>
            </a:r>
          </a:p>
          <a:p>
            <a:pPr marL="171450" indent="-171450">
              <a:buFont typeface="Arial" panose="020B0604020202020204" pitchFamily="34" charset="0"/>
              <a:buChar char="•"/>
            </a:pPr>
            <a:r>
              <a:rPr lang="en-US" sz="1000" dirty="0">
                <a:latin typeface="Barlow Semi Condensed" pitchFamily="2" charset="77"/>
              </a:rPr>
              <a:t>We also create detailed specs sheets for our student employees to study/reference/review in order to become familiar with our technology offerings and be able to provide the best recommendation to our customers. </a:t>
            </a:r>
          </a:p>
          <a:p>
            <a:pPr marL="171450" indent="-171450">
              <a:buFont typeface="Arial" panose="020B0604020202020204" pitchFamily="34" charset="0"/>
              <a:buChar char="•"/>
            </a:pPr>
            <a:r>
              <a:rPr lang="en-US" sz="1000" dirty="0">
                <a:latin typeface="Barlow Semi Condensed" pitchFamily="2" charset="77"/>
              </a:rPr>
              <a:t>Student Employees will learn through role-playing with management and peers, customer interaction and thorough training by full-time staff and student leaders.</a:t>
            </a:r>
          </a:p>
          <a:p>
            <a:pPr marL="171450" indent="-171450">
              <a:buFont typeface="Arial" panose="020B0604020202020204" pitchFamily="34" charset="0"/>
              <a:buChar char="•"/>
            </a:pPr>
            <a:endParaRPr lang="en-US" sz="900" dirty="0">
              <a:latin typeface="Barlow Semi Condensed" pitchFamily="2" charset="77"/>
            </a:endParaRPr>
          </a:p>
          <a:p>
            <a:pPr marL="171450" indent="-171450">
              <a:buFont typeface="Arial" panose="020B0604020202020204" pitchFamily="34" charset="0"/>
              <a:buChar char="•"/>
            </a:pPr>
            <a:endParaRPr lang="en-US" sz="1000" dirty="0">
              <a:latin typeface="Barlow Semi Condensed" pitchFamily="2" charset="77"/>
            </a:endParaRPr>
          </a:p>
        </p:txBody>
      </p:sp>
      <p:sp>
        <p:nvSpPr>
          <p:cNvPr id="43" name="TextBox 42">
            <a:extLst>
              <a:ext uri="{FF2B5EF4-FFF2-40B4-BE49-F238E27FC236}">
                <a16:creationId xmlns:a16="http://schemas.microsoft.com/office/drawing/2014/main" id="{4AF151DD-6FA7-EC4F-BC0F-9BBB45F67428}"/>
              </a:ext>
            </a:extLst>
          </p:cNvPr>
          <p:cNvSpPr txBox="1"/>
          <p:nvPr/>
        </p:nvSpPr>
        <p:spPr>
          <a:xfrm>
            <a:off x="9121532" y="4353658"/>
            <a:ext cx="2675311" cy="1631216"/>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Managers will schedule individual evaluations for each student at the end of the Semester</a:t>
            </a:r>
          </a:p>
          <a:p>
            <a:pPr marL="171450" indent="-171450">
              <a:buFont typeface="Arial" panose="020B0604020202020204" pitchFamily="34" charset="0"/>
              <a:buChar char="•"/>
            </a:pPr>
            <a:r>
              <a:rPr lang="en-US" sz="1000" dirty="0">
                <a:latin typeface="Barlow Semi Condensed" pitchFamily="2" charset="77"/>
              </a:rPr>
              <a:t>We will continue to have open communication with our student employees on a daily basis</a:t>
            </a:r>
          </a:p>
          <a:p>
            <a:pPr marL="171450" indent="-171450">
              <a:buFont typeface="Arial" panose="020B0604020202020204" pitchFamily="34" charset="0"/>
              <a:buChar char="•"/>
            </a:pPr>
            <a:r>
              <a:rPr lang="en-US" sz="1000" dirty="0">
                <a:latin typeface="Barlow Semi Condensed" pitchFamily="2" charset="77"/>
              </a:rPr>
              <a:t>Management will discuss and evaluate individual student performance each Semester and issue a pay raise based on these findings</a:t>
            </a:r>
          </a:p>
          <a:p>
            <a:pPr marL="171450" indent="-171450">
              <a:buFont typeface="Arial" panose="020B0604020202020204" pitchFamily="34" charset="0"/>
              <a:buChar char="•"/>
            </a:pPr>
            <a:endParaRPr lang="en-US" sz="1000" dirty="0">
              <a:latin typeface="Barlow Semi Condensed" pitchFamily="2" charset="77"/>
            </a:endParaRPr>
          </a:p>
          <a:p>
            <a:pPr marL="171450" indent="-171450">
              <a:buFont typeface="Arial" panose="020B0604020202020204" pitchFamily="34" charset="0"/>
              <a:buChar char="•"/>
            </a:pPr>
            <a:endParaRPr lang="en-US" sz="1000" dirty="0">
              <a:latin typeface="Barlow Semi Condensed" pitchFamily="2" charset="77"/>
            </a:endParaRPr>
          </a:p>
          <a:p>
            <a:endParaRPr lang="en-US" sz="1000" dirty="0">
              <a:latin typeface="Barlow Semi Condensed" pitchFamily="2" charset="77"/>
            </a:endParaRPr>
          </a:p>
        </p:txBody>
      </p:sp>
      <p:sp>
        <p:nvSpPr>
          <p:cNvPr id="27" name="TextBox 26">
            <a:extLst>
              <a:ext uri="{FF2B5EF4-FFF2-40B4-BE49-F238E27FC236}">
                <a16:creationId xmlns:a16="http://schemas.microsoft.com/office/drawing/2014/main" id="{2D30AE11-FC5C-A54C-8320-EC4BE7EB7C55}"/>
              </a:ext>
            </a:extLst>
          </p:cNvPr>
          <p:cNvSpPr txBox="1"/>
          <p:nvPr/>
        </p:nvSpPr>
        <p:spPr>
          <a:xfrm>
            <a:off x="3199780" y="2997358"/>
            <a:ext cx="920445" cy="307777"/>
          </a:xfrm>
          <a:prstGeom prst="rect">
            <a:avLst/>
          </a:prstGeom>
          <a:noFill/>
        </p:spPr>
        <p:txBody>
          <a:bodyPr wrap="none" rtlCol="0">
            <a:spAutoFit/>
          </a:bodyPr>
          <a:lstStyle/>
          <a:p>
            <a:r>
              <a:rPr lang="en-US" sz="1400" b="1" dirty="0">
                <a:latin typeface="Barlow Semi Condensed" pitchFamily="2" charset="77"/>
              </a:rPr>
              <a:t>ANALYSIS</a:t>
            </a:r>
          </a:p>
        </p:txBody>
      </p:sp>
      <p:sp>
        <p:nvSpPr>
          <p:cNvPr id="29" name="TextBox 28">
            <a:extLst>
              <a:ext uri="{FF2B5EF4-FFF2-40B4-BE49-F238E27FC236}">
                <a16:creationId xmlns:a16="http://schemas.microsoft.com/office/drawing/2014/main" id="{C0B5FD8D-490F-9049-9126-708BC0296BD1}"/>
              </a:ext>
            </a:extLst>
          </p:cNvPr>
          <p:cNvSpPr txBox="1"/>
          <p:nvPr/>
        </p:nvSpPr>
        <p:spPr>
          <a:xfrm>
            <a:off x="3062622" y="3295297"/>
            <a:ext cx="2874652" cy="2831544"/>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anose="00000506000000000000" pitchFamily="2" charset="0"/>
              </a:rPr>
              <a:t>Manager observation on a daily basis</a:t>
            </a:r>
          </a:p>
          <a:p>
            <a:pPr marL="171450" indent="-171450">
              <a:buFont typeface="Arial" panose="020B0604020202020204" pitchFamily="34" charset="0"/>
              <a:buChar char="•"/>
            </a:pPr>
            <a:r>
              <a:rPr lang="en-US" sz="1000" dirty="0">
                <a:latin typeface="Barlow Semi Condensed" panose="00000506000000000000" pitchFamily="2" charset="0"/>
              </a:rPr>
              <a:t>At the end of each Quarter management will ask for takeaways from either trainings or in-store experiences. </a:t>
            </a:r>
            <a:br>
              <a:rPr lang="en-US" sz="1000" dirty="0">
                <a:latin typeface="Barlow Semi Condensed" panose="00000506000000000000" pitchFamily="2" charset="0"/>
              </a:rPr>
            </a:br>
            <a:endParaRPr lang="en-US" sz="1000" dirty="0">
              <a:latin typeface="Barlow Semi Condensed" panose="00000506000000000000" pitchFamily="2" charset="0"/>
            </a:endParaRPr>
          </a:p>
          <a:p>
            <a:r>
              <a:rPr lang="en-US" sz="1000" i="1" u="sng" dirty="0">
                <a:latin typeface="Barlow Semi Condensed" panose="00000506000000000000" pitchFamily="2" charset="0"/>
              </a:rPr>
              <a:t>Employee Takeaway Examples:</a:t>
            </a:r>
          </a:p>
          <a:p>
            <a:r>
              <a:rPr lang="en-US" sz="1000" dirty="0">
                <a:latin typeface="Barlow Semi Condensed" panose="00000506000000000000" pitchFamily="2" charset="0"/>
              </a:rPr>
              <a:t>1.“Employees can use the Pages, Keynote, and Numbers apps to create and collaborate on business documents. These same three apps also allow employees to create documents, presentations, and spreadsheets without having to buy a third party software.”</a:t>
            </a:r>
          </a:p>
          <a:p>
            <a:endParaRPr lang="en-US" sz="1000" dirty="0">
              <a:latin typeface="Barlow Semi Condensed" panose="00000506000000000000" pitchFamily="2" charset="0"/>
            </a:endParaRPr>
          </a:p>
          <a:p>
            <a:r>
              <a:rPr lang="en-US" sz="1000" dirty="0">
                <a:latin typeface="Barlow Semi Condensed" panose="00000506000000000000" pitchFamily="2" charset="0"/>
              </a:rPr>
              <a:t>2.“I learned about the features of the new M1 chip and the difference between this processor and the standard intel processor.”</a:t>
            </a:r>
          </a:p>
          <a:p>
            <a:endParaRPr lang="en-US" sz="800" dirty="0"/>
          </a:p>
          <a:p>
            <a:endParaRPr lang="en-US" sz="1000" dirty="0">
              <a:latin typeface="Barlow Semi Condensed" pitchFamily="2" charset="77"/>
            </a:endParaRPr>
          </a:p>
        </p:txBody>
      </p:sp>
      <p:pic>
        <p:nvPicPr>
          <p:cNvPr id="38" name="Picture 37" descr="A screenshot of a cell phone&#10;&#10;Description automatically generated">
            <a:extLst>
              <a:ext uri="{FF2B5EF4-FFF2-40B4-BE49-F238E27FC236}">
                <a16:creationId xmlns:a16="http://schemas.microsoft.com/office/drawing/2014/main" id="{1C6AF780-FEAB-874D-9D43-9C70B52C7387}"/>
              </a:ext>
            </a:extLst>
          </p:cNvPr>
          <p:cNvPicPr>
            <a:picLocks noChangeAspect="1"/>
          </p:cNvPicPr>
          <p:nvPr/>
        </p:nvPicPr>
        <p:blipFill>
          <a:blip r:embed="rId4"/>
          <a:stretch>
            <a:fillRect/>
          </a:stretch>
        </p:blipFill>
        <p:spPr>
          <a:xfrm>
            <a:off x="2897520" y="3022111"/>
            <a:ext cx="302260" cy="302260"/>
          </a:xfrm>
          <a:prstGeom prst="rect">
            <a:avLst/>
          </a:prstGeom>
        </p:spPr>
      </p:pic>
      <p:grpSp>
        <p:nvGrpSpPr>
          <p:cNvPr id="44" name="Group 43">
            <a:extLst>
              <a:ext uri="{FF2B5EF4-FFF2-40B4-BE49-F238E27FC236}">
                <a16:creationId xmlns:a16="http://schemas.microsoft.com/office/drawing/2014/main" id="{9BC66B63-3642-EF4D-B328-37C85C814C56}"/>
              </a:ext>
            </a:extLst>
          </p:cNvPr>
          <p:cNvGrpSpPr/>
          <p:nvPr/>
        </p:nvGrpSpPr>
        <p:grpSpPr>
          <a:xfrm>
            <a:off x="9005098" y="3906210"/>
            <a:ext cx="1532084" cy="530075"/>
            <a:chOff x="1156889" y="1076212"/>
            <a:chExt cx="1532084" cy="481885"/>
          </a:xfrm>
        </p:grpSpPr>
        <p:sp>
          <p:nvSpPr>
            <p:cNvPr id="45" name="TextBox 44">
              <a:extLst>
                <a:ext uri="{FF2B5EF4-FFF2-40B4-BE49-F238E27FC236}">
                  <a16:creationId xmlns:a16="http://schemas.microsoft.com/office/drawing/2014/main" id="{B7637612-E1E3-BD41-9EFE-4615664B0C58}"/>
                </a:ext>
              </a:extLst>
            </p:cNvPr>
            <p:cNvSpPr txBox="1"/>
            <p:nvPr/>
          </p:nvSpPr>
          <p:spPr>
            <a:xfrm>
              <a:off x="1459149" y="1082444"/>
              <a:ext cx="1229824" cy="475653"/>
            </a:xfrm>
            <a:prstGeom prst="rect">
              <a:avLst/>
            </a:prstGeom>
            <a:noFill/>
          </p:spPr>
          <p:txBody>
            <a:bodyPr wrap="none" rtlCol="0">
              <a:spAutoFit/>
            </a:bodyPr>
            <a:lstStyle/>
            <a:p>
              <a:r>
                <a:rPr lang="en-US" sz="1400" b="1" dirty="0">
                  <a:latin typeface="Barlow Semi Condensed" pitchFamily="2" charset="77"/>
                </a:rPr>
                <a:t>IMPLICATIONS</a:t>
              </a:r>
            </a:p>
            <a:p>
              <a:r>
                <a:rPr lang="en-US" sz="1400" b="1" dirty="0">
                  <a:latin typeface="Barlow Semi Condensed" pitchFamily="2" charset="77"/>
                </a:rPr>
                <a:t>&amp; NEXT STEPS</a:t>
              </a:r>
            </a:p>
          </p:txBody>
        </p:sp>
        <p:pic>
          <p:nvPicPr>
            <p:cNvPr id="46" name="Picture 45">
              <a:extLst>
                <a:ext uri="{FF2B5EF4-FFF2-40B4-BE49-F238E27FC236}">
                  <a16:creationId xmlns:a16="http://schemas.microsoft.com/office/drawing/2014/main" id="{288FD779-ED83-0E49-800D-7B8D73CCFDA3}"/>
                </a:ext>
              </a:extLst>
            </p:cNvPr>
            <p:cNvPicPr>
              <a:picLocks noChangeAspect="1"/>
            </p:cNvPicPr>
            <p:nvPr/>
          </p:nvPicPr>
          <p:blipFill>
            <a:blip r:embed="rId5"/>
            <a:srcRect/>
            <a:stretch/>
          </p:blipFill>
          <p:spPr>
            <a:xfrm>
              <a:off x="1156889" y="1076212"/>
              <a:ext cx="302260" cy="302260"/>
            </a:xfrm>
            <a:prstGeom prst="rect">
              <a:avLst/>
            </a:prstGeom>
          </p:spPr>
        </p:pic>
      </p:grpSp>
      <p:sp>
        <p:nvSpPr>
          <p:cNvPr id="47" name="TextBox 46">
            <a:extLst>
              <a:ext uri="{FF2B5EF4-FFF2-40B4-BE49-F238E27FC236}">
                <a16:creationId xmlns:a16="http://schemas.microsoft.com/office/drawing/2014/main" id="{321CCA58-E530-104A-8953-43EC0319A413}"/>
              </a:ext>
            </a:extLst>
          </p:cNvPr>
          <p:cNvSpPr txBox="1"/>
          <p:nvPr/>
        </p:nvSpPr>
        <p:spPr>
          <a:xfrm>
            <a:off x="7366824" y="1847635"/>
            <a:ext cx="1072855" cy="954107"/>
          </a:xfrm>
          <a:prstGeom prst="rect">
            <a:avLst/>
          </a:prstGeom>
          <a:noFill/>
        </p:spPr>
        <p:txBody>
          <a:bodyPr wrap="square" rtlCol="0">
            <a:spAutoFit/>
          </a:bodyPr>
          <a:lstStyle/>
          <a:p>
            <a:r>
              <a:rPr lang="en-US" sz="800" b="1" dirty="0">
                <a:latin typeface="Barlow Semi Condensed" pitchFamily="2" charset="77"/>
              </a:rPr>
              <a:t>June 2021</a:t>
            </a:r>
          </a:p>
          <a:p>
            <a:r>
              <a:rPr lang="en-US" sz="800" dirty="0">
                <a:latin typeface="Barlow Semi Condensed" pitchFamily="2" charset="77"/>
              </a:rPr>
              <a:t>Continued In-Store Training &amp; Implementation of key takeaways from previous Quarter </a:t>
            </a:r>
          </a:p>
          <a:p>
            <a:endParaRPr lang="en-US" sz="800" dirty="0">
              <a:latin typeface="Barlow Semi Condensed" pitchFamily="2" charset="77"/>
            </a:endParaRPr>
          </a:p>
        </p:txBody>
      </p:sp>
      <p:sp>
        <p:nvSpPr>
          <p:cNvPr id="50" name="TextBox 49">
            <a:extLst>
              <a:ext uri="{FF2B5EF4-FFF2-40B4-BE49-F238E27FC236}">
                <a16:creationId xmlns:a16="http://schemas.microsoft.com/office/drawing/2014/main" id="{D7E57F27-D855-4546-A1AB-E99445C6CCB4}"/>
              </a:ext>
            </a:extLst>
          </p:cNvPr>
          <p:cNvSpPr txBox="1"/>
          <p:nvPr/>
        </p:nvSpPr>
        <p:spPr>
          <a:xfrm>
            <a:off x="6218646" y="2192313"/>
            <a:ext cx="840464" cy="461665"/>
          </a:xfrm>
          <a:prstGeom prst="rect">
            <a:avLst/>
          </a:prstGeom>
          <a:noFill/>
        </p:spPr>
        <p:txBody>
          <a:bodyPr wrap="square" rtlCol="0">
            <a:spAutoFit/>
          </a:bodyPr>
          <a:lstStyle/>
          <a:p>
            <a:r>
              <a:rPr lang="en-US" sz="800" b="1" dirty="0">
                <a:latin typeface="Barlow Semi Condensed" pitchFamily="2" charset="77"/>
              </a:rPr>
              <a:t>July 2021</a:t>
            </a:r>
          </a:p>
          <a:p>
            <a:r>
              <a:rPr lang="en-US" sz="800" dirty="0">
                <a:latin typeface="Barlow Semi Condensed" pitchFamily="2" charset="77"/>
              </a:rPr>
              <a:t>SEED Training for Apple Q3</a:t>
            </a:r>
          </a:p>
        </p:txBody>
      </p:sp>
      <p:sp>
        <p:nvSpPr>
          <p:cNvPr id="54" name="TextBox 53">
            <a:extLst>
              <a:ext uri="{FF2B5EF4-FFF2-40B4-BE49-F238E27FC236}">
                <a16:creationId xmlns:a16="http://schemas.microsoft.com/office/drawing/2014/main" id="{49269150-6096-8545-AAFC-279FF81D74E0}"/>
              </a:ext>
            </a:extLst>
          </p:cNvPr>
          <p:cNvSpPr txBox="1"/>
          <p:nvPr/>
        </p:nvSpPr>
        <p:spPr>
          <a:xfrm>
            <a:off x="6974292" y="2730687"/>
            <a:ext cx="1141039" cy="461665"/>
          </a:xfrm>
          <a:prstGeom prst="rect">
            <a:avLst/>
          </a:prstGeom>
          <a:noFill/>
        </p:spPr>
        <p:txBody>
          <a:bodyPr wrap="square" rtlCol="0">
            <a:spAutoFit/>
          </a:bodyPr>
          <a:lstStyle/>
          <a:p>
            <a:pPr algn="r"/>
            <a:r>
              <a:rPr lang="en-US" sz="800" b="1" dirty="0">
                <a:latin typeface="Barlow Semi Condensed" pitchFamily="2" charset="77"/>
              </a:rPr>
              <a:t>  August 2021</a:t>
            </a:r>
          </a:p>
          <a:p>
            <a:pPr algn="r"/>
            <a:r>
              <a:rPr lang="en-US" sz="800" dirty="0">
                <a:latin typeface="Barlow Semi Condensed" pitchFamily="2" charset="77"/>
              </a:rPr>
              <a:t>Summer Employee Evaluations</a:t>
            </a:r>
          </a:p>
        </p:txBody>
      </p:sp>
      <p:sp>
        <p:nvSpPr>
          <p:cNvPr id="56" name="TextBox 55">
            <a:extLst>
              <a:ext uri="{FF2B5EF4-FFF2-40B4-BE49-F238E27FC236}">
                <a16:creationId xmlns:a16="http://schemas.microsoft.com/office/drawing/2014/main" id="{C17C5C56-DCAC-2740-9FC7-1CBF982D3625}"/>
              </a:ext>
            </a:extLst>
          </p:cNvPr>
          <p:cNvSpPr txBox="1"/>
          <p:nvPr/>
        </p:nvSpPr>
        <p:spPr>
          <a:xfrm>
            <a:off x="5850857" y="4071173"/>
            <a:ext cx="1072855" cy="830997"/>
          </a:xfrm>
          <a:prstGeom prst="rect">
            <a:avLst/>
          </a:prstGeom>
          <a:noFill/>
        </p:spPr>
        <p:txBody>
          <a:bodyPr wrap="square" rtlCol="0">
            <a:spAutoFit/>
          </a:bodyPr>
          <a:lstStyle/>
          <a:p>
            <a:pPr algn="r"/>
            <a:r>
              <a:rPr lang="en-US" sz="800" b="1" dirty="0">
                <a:latin typeface="Barlow Semi Condensed" pitchFamily="2" charset="77"/>
              </a:rPr>
              <a:t>November 2021</a:t>
            </a:r>
          </a:p>
          <a:p>
            <a:pPr algn="r"/>
            <a:r>
              <a:rPr lang="en-US" sz="800" dirty="0">
                <a:latin typeface="Barlow Semi Condensed" pitchFamily="2" charset="77"/>
              </a:rPr>
              <a:t>Continued In-Store Training &amp; Implementation of key takeaways from previous Quarter </a:t>
            </a:r>
          </a:p>
        </p:txBody>
      </p:sp>
      <p:sp>
        <p:nvSpPr>
          <p:cNvPr id="57" name="TextBox 56">
            <a:extLst>
              <a:ext uri="{FF2B5EF4-FFF2-40B4-BE49-F238E27FC236}">
                <a16:creationId xmlns:a16="http://schemas.microsoft.com/office/drawing/2014/main" id="{6905E9F3-6443-CF42-AACD-2B7EE5563B9B}"/>
              </a:ext>
            </a:extLst>
          </p:cNvPr>
          <p:cNvSpPr txBox="1"/>
          <p:nvPr/>
        </p:nvSpPr>
        <p:spPr>
          <a:xfrm>
            <a:off x="5948428" y="3157644"/>
            <a:ext cx="1029104" cy="830997"/>
          </a:xfrm>
          <a:prstGeom prst="rect">
            <a:avLst/>
          </a:prstGeom>
          <a:noFill/>
        </p:spPr>
        <p:txBody>
          <a:bodyPr wrap="square" rtlCol="0">
            <a:spAutoFit/>
          </a:bodyPr>
          <a:lstStyle/>
          <a:p>
            <a:pPr algn="r"/>
            <a:r>
              <a:rPr lang="en-US" sz="800" b="1" dirty="0">
                <a:latin typeface="Barlow Semi Condensed" pitchFamily="2" charset="77"/>
              </a:rPr>
              <a:t>September  2021</a:t>
            </a:r>
          </a:p>
          <a:p>
            <a:pPr algn="r"/>
            <a:r>
              <a:rPr lang="en-US" sz="800" dirty="0">
                <a:latin typeface="Barlow Semi Condensed" pitchFamily="2" charset="77"/>
              </a:rPr>
              <a:t>Continued In-Store Training &amp; Implementation of key takeaways from previous Quarter </a:t>
            </a:r>
          </a:p>
        </p:txBody>
      </p:sp>
      <p:sp>
        <p:nvSpPr>
          <p:cNvPr id="3" name="Rectangle 2">
            <a:extLst>
              <a:ext uri="{FF2B5EF4-FFF2-40B4-BE49-F238E27FC236}">
                <a16:creationId xmlns:a16="http://schemas.microsoft.com/office/drawing/2014/main" id="{02E3C1B2-9C57-7542-B01A-0B1EA07DC032}"/>
              </a:ext>
            </a:extLst>
          </p:cNvPr>
          <p:cNvSpPr/>
          <p:nvPr/>
        </p:nvSpPr>
        <p:spPr>
          <a:xfrm>
            <a:off x="7140688" y="1874374"/>
            <a:ext cx="45719" cy="337613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hevron 3">
            <a:extLst>
              <a:ext uri="{FF2B5EF4-FFF2-40B4-BE49-F238E27FC236}">
                <a16:creationId xmlns:a16="http://schemas.microsoft.com/office/drawing/2014/main" id="{8C852ADF-22F1-D14C-B2CD-F272BE95C040}"/>
              </a:ext>
            </a:extLst>
          </p:cNvPr>
          <p:cNvSpPr/>
          <p:nvPr/>
        </p:nvSpPr>
        <p:spPr>
          <a:xfrm>
            <a:off x="7264859" y="1898577"/>
            <a:ext cx="148060" cy="153827"/>
          </a:xfrm>
          <a:prstGeom prst="chevron">
            <a:avLst/>
          </a:prstGeom>
          <a:solidFill>
            <a:srgbClr val="F37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1" name="Chevron 60">
            <a:extLst>
              <a:ext uri="{FF2B5EF4-FFF2-40B4-BE49-F238E27FC236}">
                <a16:creationId xmlns:a16="http://schemas.microsoft.com/office/drawing/2014/main" id="{C3A42229-1374-FE4D-B65F-AB8AB5DF3092}"/>
              </a:ext>
            </a:extLst>
          </p:cNvPr>
          <p:cNvSpPr/>
          <p:nvPr/>
        </p:nvSpPr>
        <p:spPr>
          <a:xfrm>
            <a:off x="7290686" y="2764675"/>
            <a:ext cx="148060" cy="153827"/>
          </a:xfrm>
          <a:prstGeom prst="chevron">
            <a:avLst/>
          </a:prstGeom>
          <a:solidFill>
            <a:srgbClr val="006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hevron 61">
            <a:extLst>
              <a:ext uri="{FF2B5EF4-FFF2-40B4-BE49-F238E27FC236}">
                <a16:creationId xmlns:a16="http://schemas.microsoft.com/office/drawing/2014/main" id="{13008D06-6029-3946-8F6E-7708C5845964}"/>
              </a:ext>
            </a:extLst>
          </p:cNvPr>
          <p:cNvSpPr/>
          <p:nvPr/>
        </p:nvSpPr>
        <p:spPr>
          <a:xfrm rot="10800000">
            <a:off x="6788892" y="2235543"/>
            <a:ext cx="148060" cy="153827"/>
          </a:xfrm>
          <a:prstGeom prst="chevron">
            <a:avLst/>
          </a:prstGeom>
          <a:solidFill>
            <a:srgbClr val="FFC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Chevron 63">
            <a:extLst>
              <a:ext uri="{FF2B5EF4-FFF2-40B4-BE49-F238E27FC236}">
                <a16:creationId xmlns:a16="http://schemas.microsoft.com/office/drawing/2014/main" id="{DEDD186A-40AB-CF43-8573-1937145884B6}"/>
              </a:ext>
            </a:extLst>
          </p:cNvPr>
          <p:cNvSpPr/>
          <p:nvPr/>
        </p:nvSpPr>
        <p:spPr>
          <a:xfrm rot="10800000">
            <a:off x="6910642" y="3192352"/>
            <a:ext cx="148060" cy="153827"/>
          </a:xfrm>
          <a:prstGeom prst="chevron">
            <a:avLst/>
          </a:prstGeom>
          <a:solidFill>
            <a:srgbClr val="722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5" name="Chevron 64">
            <a:extLst>
              <a:ext uri="{FF2B5EF4-FFF2-40B4-BE49-F238E27FC236}">
                <a16:creationId xmlns:a16="http://schemas.microsoft.com/office/drawing/2014/main" id="{0AD1EA3C-07A5-8D48-ABD3-DE5619426D4E}"/>
              </a:ext>
            </a:extLst>
          </p:cNvPr>
          <p:cNvSpPr/>
          <p:nvPr/>
        </p:nvSpPr>
        <p:spPr>
          <a:xfrm rot="10800000">
            <a:off x="6915723" y="4094335"/>
            <a:ext cx="148060" cy="153827"/>
          </a:xfrm>
          <a:prstGeom prst="chevron">
            <a:avLst/>
          </a:prstGeom>
          <a:solidFill>
            <a:srgbClr val="97D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Chevron 3">
            <a:extLst>
              <a:ext uri="{FF2B5EF4-FFF2-40B4-BE49-F238E27FC236}">
                <a16:creationId xmlns:a16="http://schemas.microsoft.com/office/drawing/2014/main" id="{A4E22290-F3B9-4B7F-96D1-B7A2CAAEA394}"/>
              </a:ext>
            </a:extLst>
          </p:cNvPr>
          <p:cNvSpPr/>
          <p:nvPr/>
        </p:nvSpPr>
        <p:spPr>
          <a:xfrm>
            <a:off x="7268018" y="5023158"/>
            <a:ext cx="148060" cy="153827"/>
          </a:xfrm>
          <a:prstGeom prst="chevron">
            <a:avLst/>
          </a:prstGeom>
          <a:solidFill>
            <a:srgbClr val="F37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TextBox 52">
            <a:extLst>
              <a:ext uri="{FF2B5EF4-FFF2-40B4-BE49-F238E27FC236}">
                <a16:creationId xmlns:a16="http://schemas.microsoft.com/office/drawing/2014/main" id="{02959F95-543B-49EC-AFE7-560B50DF2D5D}"/>
              </a:ext>
            </a:extLst>
          </p:cNvPr>
          <p:cNvSpPr txBox="1"/>
          <p:nvPr/>
        </p:nvSpPr>
        <p:spPr>
          <a:xfrm>
            <a:off x="7053155" y="3559992"/>
            <a:ext cx="1072855" cy="461665"/>
          </a:xfrm>
          <a:prstGeom prst="rect">
            <a:avLst/>
          </a:prstGeom>
          <a:noFill/>
        </p:spPr>
        <p:txBody>
          <a:bodyPr wrap="square" rtlCol="0">
            <a:spAutoFit/>
          </a:bodyPr>
          <a:lstStyle/>
          <a:p>
            <a:pPr algn="r"/>
            <a:r>
              <a:rPr lang="en-US" sz="800" b="1" dirty="0">
                <a:latin typeface="Barlow Semi Condensed" pitchFamily="2" charset="77"/>
              </a:rPr>
              <a:t>October  2021</a:t>
            </a:r>
          </a:p>
          <a:p>
            <a:pPr algn="r"/>
            <a:r>
              <a:rPr lang="en-US" sz="800" dirty="0">
                <a:latin typeface="Barlow Semi Condensed" pitchFamily="2" charset="77"/>
              </a:rPr>
              <a:t>SEED Training for Apple Q4</a:t>
            </a:r>
          </a:p>
        </p:txBody>
      </p:sp>
      <p:sp>
        <p:nvSpPr>
          <p:cNvPr id="48" name="Chevron 59">
            <a:extLst>
              <a:ext uri="{FF2B5EF4-FFF2-40B4-BE49-F238E27FC236}">
                <a16:creationId xmlns:a16="http://schemas.microsoft.com/office/drawing/2014/main" id="{2D57AC5F-32B2-4C70-B328-088EAEF72DB0}"/>
              </a:ext>
            </a:extLst>
          </p:cNvPr>
          <p:cNvSpPr/>
          <p:nvPr/>
        </p:nvSpPr>
        <p:spPr>
          <a:xfrm>
            <a:off x="7243428" y="3586734"/>
            <a:ext cx="148060" cy="153827"/>
          </a:xfrm>
          <a:prstGeom prst="chevron">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Chevron 60">
            <a:extLst>
              <a:ext uri="{FF2B5EF4-FFF2-40B4-BE49-F238E27FC236}">
                <a16:creationId xmlns:a16="http://schemas.microsoft.com/office/drawing/2014/main" id="{D7CAAA16-0E90-4082-8A86-332609F5AAAD}"/>
              </a:ext>
            </a:extLst>
          </p:cNvPr>
          <p:cNvSpPr/>
          <p:nvPr/>
        </p:nvSpPr>
        <p:spPr>
          <a:xfrm>
            <a:off x="7247499" y="4409757"/>
            <a:ext cx="148060" cy="153827"/>
          </a:xfrm>
          <a:prstGeom prst="chevron">
            <a:avLst/>
          </a:prstGeom>
          <a:solidFill>
            <a:srgbClr val="006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9" name="Group 58">
            <a:extLst>
              <a:ext uri="{FF2B5EF4-FFF2-40B4-BE49-F238E27FC236}">
                <a16:creationId xmlns:a16="http://schemas.microsoft.com/office/drawing/2014/main" id="{96E07FCB-31B0-4A84-9DA2-131A6AFD39CD}"/>
              </a:ext>
            </a:extLst>
          </p:cNvPr>
          <p:cNvGrpSpPr/>
          <p:nvPr/>
        </p:nvGrpSpPr>
        <p:grpSpPr>
          <a:xfrm>
            <a:off x="9003141" y="1270543"/>
            <a:ext cx="1145761" cy="323356"/>
            <a:chOff x="1156889" y="2512449"/>
            <a:chExt cx="1145761" cy="323356"/>
          </a:xfrm>
        </p:grpSpPr>
        <p:sp>
          <p:nvSpPr>
            <p:cNvPr id="63" name="TextBox 62">
              <a:extLst>
                <a:ext uri="{FF2B5EF4-FFF2-40B4-BE49-F238E27FC236}">
                  <a16:creationId xmlns:a16="http://schemas.microsoft.com/office/drawing/2014/main" id="{D9D2361F-40F5-4D8D-8E24-040B602C7CEE}"/>
                </a:ext>
              </a:extLst>
            </p:cNvPr>
            <p:cNvSpPr txBox="1"/>
            <p:nvPr/>
          </p:nvSpPr>
          <p:spPr>
            <a:xfrm>
              <a:off x="1459149" y="2512449"/>
              <a:ext cx="843501" cy="307777"/>
            </a:xfrm>
            <a:prstGeom prst="rect">
              <a:avLst/>
            </a:prstGeom>
            <a:noFill/>
          </p:spPr>
          <p:txBody>
            <a:bodyPr wrap="none" rtlCol="0">
              <a:spAutoFit/>
            </a:bodyPr>
            <a:lstStyle/>
            <a:p>
              <a:r>
                <a:rPr lang="en-US" sz="1400" b="1" dirty="0">
                  <a:latin typeface="Barlow Semi Condensed" pitchFamily="2" charset="77"/>
                </a:rPr>
                <a:t>RESULTS</a:t>
              </a:r>
            </a:p>
          </p:txBody>
        </p:sp>
        <p:pic>
          <p:nvPicPr>
            <p:cNvPr id="66" name="Picture 65">
              <a:extLst>
                <a:ext uri="{FF2B5EF4-FFF2-40B4-BE49-F238E27FC236}">
                  <a16:creationId xmlns:a16="http://schemas.microsoft.com/office/drawing/2014/main" id="{549306EC-6E0A-476E-A4EE-DC3FBDD25F11}"/>
                </a:ext>
              </a:extLst>
            </p:cNvPr>
            <p:cNvPicPr>
              <a:picLocks noChangeAspect="1"/>
            </p:cNvPicPr>
            <p:nvPr/>
          </p:nvPicPr>
          <p:blipFill>
            <a:blip r:embed="rId7"/>
            <a:srcRect/>
            <a:stretch/>
          </p:blipFill>
          <p:spPr>
            <a:xfrm>
              <a:off x="1156889" y="2533545"/>
              <a:ext cx="302260" cy="302260"/>
            </a:xfrm>
            <a:prstGeom prst="rect">
              <a:avLst/>
            </a:prstGeom>
          </p:spPr>
        </p:pic>
      </p:grpSp>
      <p:sp>
        <p:nvSpPr>
          <p:cNvPr id="67" name="TextBox 66">
            <a:extLst>
              <a:ext uri="{FF2B5EF4-FFF2-40B4-BE49-F238E27FC236}">
                <a16:creationId xmlns:a16="http://schemas.microsoft.com/office/drawing/2014/main" id="{AE560A52-AC25-4D4C-8ACB-02B3B744501D}"/>
              </a:ext>
            </a:extLst>
          </p:cNvPr>
          <p:cNvSpPr txBox="1"/>
          <p:nvPr/>
        </p:nvSpPr>
        <p:spPr>
          <a:xfrm>
            <a:off x="9117481" y="1562031"/>
            <a:ext cx="2828933" cy="2458314"/>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anose="00000506000000000000" pitchFamily="2" charset="0"/>
              </a:rPr>
              <a:t>Assessment: Problem solving is not a trait that comes natural to all students - some have to work harder than others to feel comfortable/confident working with customers. Most students met the criteria. Some of our newer students are still a work in progress. Each student seems to pick up these skills at their own pace, some just take longer than others. We can visibly see this from working directly with our students on a daily basis.</a:t>
            </a:r>
          </a:p>
          <a:p>
            <a:pPr marL="171450" indent="-171450">
              <a:buFont typeface="Arial" panose="020B0604020202020204" pitchFamily="34" charset="0"/>
              <a:buChar char="•"/>
            </a:pPr>
            <a:r>
              <a:rPr lang="en-US" sz="1000" dirty="0">
                <a:latin typeface="Barlow Semi Condensed" panose="00000506000000000000" pitchFamily="2" charset="0"/>
              </a:rPr>
              <a:t>Use of results: Have more conversations with student employees in regards to their problem-solving skills - try to evaluate why some individuals are able to excel at this trait quicker than others - Find out what they are doing differently.</a:t>
            </a:r>
          </a:p>
        </p:txBody>
      </p:sp>
      <p:sp>
        <p:nvSpPr>
          <p:cNvPr id="68" name="TextBox 67">
            <a:extLst>
              <a:ext uri="{FF2B5EF4-FFF2-40B4-BE49-F238E27FC236}">
                <a16:creationId xmlns:a16="http://schemas.microsoft.com/office/drawing/2014/main" id="{C274ABD8-45E6-4A3F-A7BF-798CF1C51C90}"/>
              </a:ext>
            </a:extLst>
          </p:cNvPr>
          <p:cNvSpPr txBox="1"/>
          <p:nvPr/>
        </p:nvSpPr>
        <p:spPr>
          <a:xfrm>
            <a:off x="7123636" y="4370139"/>
            <a:ext cx="1072855" cy="461665"/>
          </a:xfrm>
          <a:prstGeom prst="rect">
            <a:avLst/>
          </a:prstGeom>
          <a:noFill/>
        </p:spPr>
        <p:txBody>
          <a:bodyPr wrap="square" rtlCol="0">
            <a:spAutoFit/>
          </a:bodyPr>
          <a:lstStyle/>
          <a:p>
            <a:pPr algn="r"/>
            <a:r>
              <a:rPr lang="en-US" sz="800" b="1" dirty="0">
                <a:latin typeface="Barlow Semi Condensed" pitchFamily="2" charset="77"/>
              </a:rPr>
              <a:t>November  2021</a:t>
            </a:r>
          </a:p>
          <a:p>
            <a:pPr algn="r"/>
            <a:r>
              <a:rPr lang="en-US" sz="800" dirty="0">
                <a:latin typeface="Barlow Semi Condensed" pitchFamily="2" charset="77"/>
              </a:rPr>
              <a:t>Fall Semester evaluations</a:t>
            </a:r>
          </a:p>
        </p:txBody>
      </p:sp>
      <p:sp>
        <p:nvSpPr>
          <p:cNvPr id="69" name="TextBox 68">
            <a:extLst>
              <a:ext uri="{FF2B5EF4-FFF2-40B4-BE49-F238E27FC236}">
                <a16:creationId xmlns:a16="http://schemas.microsoft.com/office/drawing/2014/main" id="{9965452C-7C62-40FA-B45C-91F499D353EB}"/>
              </a:ext>
            </a:extLst>
          </p:cNvPr>
          <p:cNvSpPr txBox="1"/>
          <p:nvPr/>
        </p:nvSpPr>
        <p:spPr>
          <a:xfrm>
            <a:off x="7170036" y="4980648"/>
            <a:ext cx="1072855" cy="461665"/>
          </a:xfrm>
          <a:prstGeom prst="rect">
            <a:avLst/>
          </a:prstGeom>
          <a:noFill/>
        </p:spPr>
        <p:txBody>
          <a:bodyPr wrap="square" rtlCol="0">
            <a:spAutoFit/>
          </a:bodyPr>
          <a:lstStyle/>
          <a:p>
            <a:pPr algn="r"/>
            <a:r>
              <a:rPr lang="en-US" sz="800" b="1" dirty="0">
                <a:latin typeface="Barlow Semi Condensed" pitchFamily="2" charset="77"/>
              </a:rPr>
              <a:t>December  2021</a:t>
            </a:r>
          </a:p>
          <a:p>
            <a:pPr algn="r"/>
            <a:r>
              <a:rPr lang="en-US" sz="800" dirty="0">
                <a:latin typeface="Barlow Semi Condensed" pitchFamily="2" charset="77"/>
              </a:rPr>
              <a:t>Access and discuss results</a:t>
            </a:r>
          </a:p>
        </p:txBody>
      </p:sp>
      <p:sp>
        <p:nvSpPr>
          <p:cNvPr id="52" name="TextBox 6">
            <a:extLst>
              <a:ext uri="{FF2B5EF4-FFF2-40B4-BE49-F238E27FC236}">
                <a16:creationId xmlns:a16="http://schemas.microsoft.com/office/drawing/2014/main" id="{735D24BE-941B-AA44-BEC0-7A0F2BB322B0}"/>
              </a:ext>
            </a:extLst>
          </p:cNvPr>
          <p:cNvSpPr txBox="1"/>
          <p:nvPr/>
        </p:nvSpPr>
        <p:spPr>
          <a:xfrm>
            <a:off x="300653" y="6113865"/>
            <a:ext cx="1086130" cy="374568"/>
          </a:xfrm>
          <a:prstGeom prst="flowChartAlternateProcess">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0">
            <a:schemeClr val="accent2"/>
          </a:lnRef>
          <a:fillRef idx="3">
            <a:schemeClr val="accent2"/>
          </a:fillRef>
          <a:effectRef idx="3">
            <a:schemeClr val="accent2"/>
          </a:effectRef>
          <a:fontRef idx="minor">
            <a:schemeClr val="lt1"/>
          </a:fontRef>
        </p:style>
        <p:txBody>
          <a:bodyPr wrap="square" lIns="45719" tIns="45719" rIns="45719" bIns="45719" numCol="1" anchor="t">
            <a:spAutoFit/>
          </a:bodyPr>
          <a:lstStyle>
            <a:lvl1pPr>
              <a:defRPr sz="1400" b="1">
                <a:latin typeface="Barlow Semi Condensed"/>
                <a:ea typeface="Barlow Semi Condensed"/>
                <a:cs typeface="Barlow Semi Condensed"/>
                <a:sym typeface="Barlow Semi Condensed"/>
              </a:defRPr>
            </a:lvl1pPr>
          </a:lstStyle>
          <a:p>
            <a:pPr algn="ctr"/>
            <a:r>
              <a:rPr lang="en-US" sz="1600" dirty="0"/>
              <a:t>2020-2021</a:t>
            </a:r>
            <a:endParaRPr sz="1800" dirty="0"/>
          </a:p>
        </p:txBody>
      </p:sp>
    </p:spTree>
    <p:extLst>
      <p:ext uri="{BB962C8B-B14F-4D97-AF65-F5344CB8AC3E}">
        <p14:creationId xmlns:p14="http://schemas.microsoft.com/office/powerpoint/2010/main" val="4215557737"/>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3E2DA79E0B7D4EB6AE3B039CDAA035" ma:contentTypeVersion="6" ma:contentTypeDescription="Create a new document." ma:contentTypeScope="" ma:versionID="b2510d6cc6ef2a219966bd77362f4b61">
  <xsd:schema xmlns:xsd="http://www.w3.org/2001/XMLSchema" xmlns:xs="http://www.w3.org/2001/XMLSchema" xmlns:p="http://schemas.microsoft.com/office/2006/metadata/properties" xmlns:ns2="eae787ed-c4d8-4cc4-aeae-cf5a087a3ca5" xmlns:ns3="958b7835-e574-4c46-85c5-f6f54518b164" targetNamespace="http://schemas.microsoft.com/office/2006/metadata/properties" ma:root="true" ma:fieldsID="a06c3bc58bca4dec0fcc8c8259f30d21" ns2:_="" ns3:_="">
    <xsd:import namespace="eae787ed-c4d8-4cc4-aeae-cf5a087a3ca5"/>
    <xsd:import namespace="958b7835-e574-4c46-85c5-f6f54518b1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787ed-c4d8-4cc4-aeae-cf5a087a3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8b7835-e574-4c46-85c5-f6f54518b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8F889F-FE96-43B2-A0FE-8B1CA9D54F32}">
  <ds:schemaRefs>
    <ds:schemaRef ds:uri="http://schemas.microsoft.com/sharepoint/v3/contenttype/forms"/>
  </ds:schemaRefs>
</ds:datastoreItem>
</file>

<file path=customXml/itemProps2.xml><?xml version="1.0" encoding="utf-8"?>
<ds:datastoreItem xmlns:ds="http://schemas.openxmlformats.org/officeDocument/2006/customXml" ds:itemID="{2697B76A-9E35-4B94-A2D7-66ACD35E8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e787ed-c4d8-4cc4-aeae-cf5a087a3ca5"/>
    <ds:schemaRef ds:uri="958b7835-e574-4c46-85c5-f6f54518b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C2C466-D168-4393-867B-22D39DAE648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1616</TotalTime>
  <Words>526</Words>
  <Application>Microsoft Macintosh PowerPoint</Application>
  <PresentationFormat>Widescreen</PresentationFormat>
  <Paragraphs>52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Barlow Semi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Kopchick, Charlene</dc:creator>
  <cp:lastModifiedBy>Oiler, Caitlin (she/her)</cp:lastModifiedBy>
  <cp:revision>11</cp:revision>
  <dcterms:modified xsi:type="dcterms:W3CDTF">2021-10-12T18:59:50Z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0x010100CD3E2DA79E0B7D4EB6AE3B039CDAA035</vt:lpwstr>
  </property>
</Properties>
</file>