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78"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432"/>
    <a:srgbClr val="FEC100"/>
    <a:srgbClr val="E8B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23"/>
  </p:normalViewPr>
  <p:slideViewPr>
    <p:cSldViewPr snapToGrid="0" showGuides="1">
      <p:cViewPr varScale="1">
        <p:scale>
          <a:sx n="86" d="100"/>
          <a:sy n="86" d="100"/>
        </p:scale>
        <p:origin x="960"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PROOF 1</a:t>
            </a:r>
          </a:p>
          <a:p>
            <a:endParaRPr lang="en-US"/>
          </a:p>
        </p:txBody>
      </p:sp>
      <p:sp>
        <p:nvSpPr>
          <p:cNvPr id="4" name="Slide Number Placeholder 3"/>
          <p:cNvSpPr>
            <a:spLocks noGrp="1"/>
          </p:cNvSpPr>
          <p:nvPr>
            <p:ph type="sldNum" sz="quarter" idx="5"/>
          </p:nvPr>
        </p:nvSpPr>
        <p:spPr/>
        <p:txBody>
          <a:bodyPr/>
          <a:lstStyle/>
          <a:p>
            <a:fld id="{EFEFEE48-F5F2-534F-9D74-FD606F60B87A}" type="slidenum">
              <a:rPr lang="en-US" smtClean="0"/>
              <a:t>1</a:t>
            </a:fld>
            <a:endParaRPr lang="en-US"/>
          </a:p>
        </p:txBody>
      </p:sp>
    </p:spTree>
    <p:extLst>
      <p:ext uri="{BB962C8B-B14F-4D97-AF65-F5344CB8AC3E}">
        <p14:creationId xmlns:p14="http://schemas.microsoft.com/office/powerpoint/2010/main" val="169173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1084DA6-431F-134F-A02E-9A2FCB9AF799}"/>
              </a:ext>
            </a:extLst>
          </p:cNvPr>
          <p:cNvPicPr>
            <a:picLocks noChangeAspect="1"/>
          </p:cNvPicPr>
          <p:nvPr/>
        </p:nvPicPr>
        <p:blipFill>
          <a:blip r:embed="rId3"/>
          <a:srcRect/>
          <a:stretch/>
        </p:blipFill>
        <p:spPr>
          <a:xfrm>
            <a:off x="0" y="11"/>
            <a:ext cx="12179282" cy="6857989"/>
          </a:xfrm>
          <a:prstGeom prst="rect">
            <a:avLst/>
          </a:prstGeom>
        </p:spPr>
      </p:pic>
      <p:sp>
        <p:nvSpPr>
          <p:cNvPr id="6" name="TextBox 5">
            <a:extLst>
              <a:ext uri="{FF2B5EF4-FFF2-40B4-BE49-F238E27FC236}">
                <a16:creationId xmlns:a16="http://schemas.microsoft.com/office/drawing/2014/main" id="{8FDABC56-78F2-674B-A642-DFD3667B9501}"/>
              </a:ext>
            </a:extLst>
          </p:cNvPr>
          <p:cNvSpPr txBox="1"/>
          <p:nvPr/>
        </p:nvSpPr>
        <p:spPr>
          <a:xfrm>
            <a:off x="1943860" y="992568"/>
            <a:ext cx="7839278" cy="615553"/>
          </a:xfrm>
          <a:prstGeom prst="rect">
            <a:avLst/>
          </a:prstGeom>
          <a:noFill/>
        </p:spPr>
        <p:txBody>
          <a:bodyPr wrap="square" rtlCol="0">
            <a:spAutoFit/>
          </a:bodyPr>
          <a:lstStyle/>
          <a:p>
            <a:pPr algn="ctr"/>
            <a:r>
              <a:rPr lang="en-US" sz="2000" b="1" dirty="0">
                <a:latin typeface="Barlow Semi Condensed" pitchFamily="2" charset="77"/>
              </a:rPr>
              <a:t>Counseling and Psychological Services</a:t>
            </a:r>
          </a:p>
          <a:p>
            <a:pPr algn="ctr"/>
            <a:r>
              <a:rPr lang="en-US" sz="1400" dirty="0">
                <a:latin typeface="Barlow Semi Condensed" pitchFamily="2" charset="77"/>
              </a:rPr>
              <a:t>Presentation Prepared by Dr. Kate Hibbard-Gibbons</a:t>
            </a:r>
            <a:endParaRPr lang="en-US" sz="1400" b="1" dirty="0">
              <a:latin typeface="Barlow Semi Condensed" pitchFamily="2" charset="77"/>
            </a:endParaRPr>
          </a:p>
        </p:txBody>
      </p:sp>
      <p:grpSp>
        <p:nvGrpSpPr>
          <p:cNvPr id="16" name="Group 15">
            <a:extLst>
              <a:ext uri="{FF2B5EF4-FFF2-40B4-BE49-F238E27FC236}">
                <a16:creationId xmlns:a16="http://schemas.microsoft.com/office/drawing/2014/main" id="{31F62E03-D1BB-AE41-82A2-BA052EBA59C5}"/>
              </a:ext>
            </a:extLst>
          </p:cNvPr>
          <p:cNvGrpSpPr/>
          <p:nvPr/>
        </p:nvGrpSpPr>
        <p:grpSpPr>
          <a:xfrm>
            <a:off x="590849" y="469528"/>
            <a:ext cx="1742078" cy="335796"/>
            <a:chOff x="1156889" y="2500009"/>
            <a:chExt cx="1742078" cy="335796"/>
          </a:xfrm>
        </p:grpSpPr>
        <p:sp>
          <p:nvSpPr>
            <p:cNvPr id="7" name="TextBox 6">
              <a:extLst>
                <a:ext uri="{FF2B5EF4-FFF2-40B4-BE49-F238E27FC236}">
                  <a16:creationId xmlns:a16="http://schemas.microsoft.com/office/drawing/2014/main" id="{6F6D8D29-55D6-E54A-86F5-4252309C08AA}"/>
                </a:ext>
              </a:extLst>
            </p:cNvPr>
            <p:cNvSpPr txBox="1"/>
            <p:nvPr/>
          </p:nvSpPr>
          <p:spPr>
            <a:xfrm>
              <a:off x="1459149" y="2500009"/>
              <a:ext cx="1439818" cy="307777"/>
            </a:xfrm>
            <a:prstGeom prst="rect">
              <a:avLst/>
            </a:prstGeom>
            <a:noFill/>
          </p:spPr>
          <p:txBody>
            <a:bodyPr wrap="none" rtlCol="0">
              <a:spAutoFit/>
            </a:bodyPr>
            <a:lstStyle/>
            <a:p>
              <a:r>
                <a:rPr lang="en-US" sz="1400" b="1" dirty="0">
                  <a:latin typeface="Barlow Semi Condensed" pitchFamily="2" charset="77"/>
                </a:rPr>
                <a:t>LEARNING GOALS</a:t>
              </a:r>
            </a:p>
          </p:txBody>
        </p:sp>
        <p:pic>
          <p:nvPicPr>
            <p:cNvPr id="9" name="Picture 8" descr="A screenshot of a cell phone&#10;&#10;Description automatically generated">
              <a:extLst>
                <a:ext uri="{FF2B5EF4-FFF2-40B4-BE49-F238E27FC236}">
                  <a16:creationId xmlns:a16="http://schemas.microsoft.com/office/drawing/2014/main" id="{F0658790-CB17-A04A-ADB1-549EFD74C8C0}"/>
                </a:ext>
              </a:extLst>
            </p:cNvPr>
            <p:cNvPicPr>
              <a:picLocks noChangeAspect="1"/>
            </p:cNvPicPr>
            <p:nvPr/>
          </p:nvPicPr>
          <p:blipFill>
            <a:blip r:embed="rId4"/>
            <a:stretch>
              <a:fillRect/>
            </a:stretch>
          </p:blipFill>
          <p:spPr>
            <a:xfrm>
              <a:off x="1156889" y="2533545"/>
              <a:ext cx="302260" cy="302260"/>
            </a:xfrm>
            <a:prstGeom prst="rect">
              <a:avLst/>
            </a:prstGeom>
          </p:spPr>
        </p:pic>
      </p:grpSp>
      <p:grpSp>
        <p:nvGrpSpPr>
          <p:cNvPr id="17" name="Group 16">
            <a:extLst>
              <a:ext uri="{FF2B5EF4-FFF2-40B4-BE49-F238E27FC236}">
                <a16:creationId xmlns:a16="http://schemas.microsoft.com/office/drawing/2014/main" id="{DA56C153-50FA-4246-A83D-7B07FB089774}"/>
              </a:ext>
            </a:extLst>
          </p:cNvPr>
          <p:cNvGrpSpPr/>
          <p:nvPr/>
        </p:nvGrpSpPr>
        <p:grpSpPr>
          <a:xfrm>
            <a:off x="599201" y="1430088"/>
            <a:ext cx="2338395" cy="369376"/>
            <a:chOff x="1156889" y="2500009"/>
            <a:chExt cx="2338395" cy="335796"/>
          </a:xfrm>
        </p:grpSpPr>
        <p:sp>
          <p:nvSpPr>
            <p:cNvPr id="18" name="TextBox 17">
              <a:extLst>
                <a:ext uri="{FF2B5EF4-FFF2-40B4-BE49-F238E27FC236}">
                  <a16:creationId xmlns:a16="http://schemas.microsoft.com/office/drawing/2014/main" id="{7167D8EF-E9E4-2E4A-A903-3F606A4D85EF}"/>
                </a:ext>
              </a:extLst>
            </p:cNvPr>
            <p:cNvSpPr txBox="1"/>
            <p:nvPr/>
          </p:nvSpPr>
          <p:spPr>
            <a:xfrm>
              <a:off x="1459149" y="2500009"/>
              <a:ext cx="2036135" cy="279797"/>
            </a:xfrm>
            <a:prstGeom prst="rect">
              <a:avLst/>
            </a:prstGeom>
            <a:noFill/>
          </p:spPr>
          <p:txBody>
            <a:bodyPr wrap="none" rtlCol="0">
              <a:spAutoFit/>
            </a:bodyPr>
            <a:lstStyle/>
            <a:p>
              <a:r>
                <a:rPr lang="en-US" sz="1400" b="1" dirty="0">
                  <a:latin typeface="Barlow Semi Condensed" pitchFamily="2" charset="77"/>
                </a:rPr>
                <a:t>GROUP THERAPY SERVICE</a:t>
              </a:r>
            </a:p>
          </p:txBody>
        </p:sp>
        <p:pic>
          <p:nvPicPr>
            <p:cNvPr id="19" name="Picture 18">
              <a:extLst>
                <a:ext uri="{FF2B5EF4-FFF2-40B4-BE49-F238E27FC236}">
                  <a16:creationId xmlns:a16="http://schemas.microsoft.com/office/drawing/2014/main" id="{6F2D475C-EF89-C54A-89E7-9843FB1E355A}"/>
                </a:ext>
              </a:extLst>
            </p:cNvPr>
            <p:cNvPicPr>
              <a:picLocks noChangeAspect="1"/>
            </p:cNvPicPr>
            <p:nvPr/>
          </p:nvPicPr>
          <p:blipFill>
            <a:blip r:embed="rId5"/>
            <a:srcRect/>
            <a:stretch/>
          </p:blipFill>
          <p:spPr>
            <a:xfrm>
              <a:off x="1156889" y="2533545"/>
              <a:ext cx="302260" cy="302260"/>
            </a:xfrm>
            <a:prstGeom prst="rect">
              <a:avLst/>
            </a:prstGeom>
          </p:spPr>
        </p:pic>
      </p:grpSp>
      <p:grpSp>
        <p:nvGrpSpPr>
          <p:cNvPr id="20" name="Group 19">
            <a:extLst>
              <a:ext uri="{FF2B5EF4-FFF2-40B4-BE49-F238E27FC236}">
                <a16:creationId xmlns:a16="http://schemas.microsoft.com/office/drawing/2014/main" id="{9DD3CCF3-1ECF-9A45-ADBA-7E7DAE3EBC3E}"/>
              </a:ext>
            </a:extLst>
          </p:cNvPr>
          <p:cNvGrpSpPr/>
          <p:nvPr/>
        </p:nvGrpSpPr>
        <p:grpSpPr>
          <a:xfrm>
            <a:off x="607115" y="3704237"/>
            <a:ext cx="1115303" cy="335796"/>
            <a:chOff x="1156889" y="2500009"/>
            <a:chExt cx="1115303" cy="335796"/>
          </a:xfrm>
        </p:grpSpPr>
        <p:sp>
          <p:nvSpPr>
            <p:cNvPr id="21" name="TextBox 20">
              <a:extLst>
                <a:ext uri="{FF2B5EF4-FFF2-40B4-BE49-F238E27FC236}">
                  <a16:creationId xmlns:a16="http://schemas.microsoft.com/office/drawing/2014/main" id="{DB044FCF-3206-1E47-9049-B538F419A7BA}"/>
                </a:ext>
              </a:extLst>
            </p:cNvPr>
            <p:cNvSpPr txBox="1"/>
            <p:nvPr/>
          </p:nvSpPr>
          <p:spPr>
            <a:xfrm>
              <a:off x="1459149" y="2500009"/>
              <a:ext cx="813043" cy="307777"/>
            </a:xfrm>
            <a:prstGeom prst="rect">
              <a:avLst/>
            </a:prstGeom>
            <a:noFill/>
          </p:spPr>
          <p:txBody>
            <a:bodyPr wrap="none" rtlCol="0">
              <a:spAutoFit/>
            </a:bodyPr>
            <a:lstStyle/>
            <a:p>
              <a:r>
                <a:rPr lang="en-US" sz="1400" b="1" dirty="0">
                  <a:latin typeface="Barlow Semi Condensed" pitchFamily="2" charset="77"/>
                </a:rPr>
                <a:t>METHOD </a:t>
              </a:r>
            </a:p>
          </p:txBody>
        </p:sp>
        <p:pic>
          <p:nvPicPr>
            <p:cNvPr id="22" name="Picture 21">
              <a:extLst>
                <a:ext uri="{FF2B5EF4-FFF2-40B4-BE49-F238E27FC236}">
                  <a16:creationId xmlns:a16="http://schemas.microsoft.com/office/drawing/2014/main" id="{CCD7C6A7-94D1-BF4F-8E8B-9C741719C9F6}"/>
                </a:ext>
              </a:extLst>
            </p:cNvPr>
            <p:cNvPicPr>
              <a:picLocks noChangeAspect="1"/>
            </p:cNvPicPr>
            <p:nvPr/>
          </p:nvPicPr>
          <p:blipFill>
            <a:blip r:embed="rId6"/>
            <a:srcRect/>
            <a:stretch/>
          </p:blipFill>
          <p:spPr>
            <a:xfrm>
              <a:off x="1156889" y="2533545"/>
              <a:ext cx="302260" cy="302260"/>
            </a:xfrm>
            <a:prstGeom prst="rect">
              <a:avLst/>
            </a:prstGeom>
          </p:spPr>
        </p:pic>
      </p:grpSp>
      <p:grpSp>
        <p:nvGrpSpPr>
          <p:cNvPr id="33" name="Group 32">
            <a:extLst>
              <a:ext uri="{FF2B5EF4-FFF2-40B4-BE49-F238E27FC236}">
                <a16:creationId xmlns:a16="http://schemas.microsoft.com/office/drawing/2014/main" id="{4E5A7D74-2953-774E-A4D8-837B7190727D}"/>
              </a:ext>
            </a:extLst>
          </p:cNvPr>
          <p:cNvGrpSpPr/>
          <p:nvPr/>
        </p:nvGrpSpPr>
        <p:grpSpPr>
          <a:xfrm>
            <a:off x="4064413" y="1746339"/>
            <a:ext cx="1531553" cy="380532"/>
            <a:chOff x="1752196" y="2573352"/>
            <a:chExt cx="1531553" cy="380532"/>
          </a:xfrm>
        </p:grpSpPr>
        <p:sp>
          <p:nvSpPr>
            <p:cNvPr id="34" name="TextBox 33">
              <a:extLst>
                <a:ext uri="{FF2B5EF4-FFF2-40B4-BE49-F238E27FC236}">
                  <a16:creationId xmlns:a16="http://schemas.microsoft.com/office/drawing/2014/main" id="{E0A27A6E-F401-764A-B145-FFBC0296572D}"/>
                </a:ext>
              </a:extLst>
            </p:cNvPr>
            <p:cNvSpPr txBox="1"/>
            <p:nvPr/>
          </p:nvSpPr>
          <p:spPr>
            <a:xfrm>
              <a:off x="2108427" y="2573352"/>
              <a:ext cx="1175322" cy="307777"/>
            </a:xfrm>
            <a:prstGeom prst="rect">
              <a:avLst/>
            </a:prstGeom>
            <a:noFill/>
          </p:spPr>
          <p:txBody>
            <a:bodyPr wrap="none" rtlCol="0">
              <a:spAutoFit/>
            </a:bodyPr>
            <a:lstStyle/>
            <a:p>
              <a:r>
                <a:rPr lang="en-US" sz="1400" b="1" dirty="0">
                  <a:latin typeface="Barlow Semi Condensed" pitchFamily="2" charset="77"/>
                </a:rPr>
                <a:t>REFLECTIONS</a:t>
              </a:r>
            </a:p>
          </p:txBody>
        </p:sp>
        <p:pic>
          <p:nvPicPr>
            <p:cNvPr id="35" name="Picture 34">
              <a:extLst>
                <a:ext uri="{FF2B5EF4-FFF2-40B4-BE49-F238E27FC236}">
                  <a16:creationId xmlns:a16="http://schemas.microsoft.com/office/drawing/2014/main" id="{32CE0DA9-AC19-3441-9CED-B4613D099E4E}"/>
                </a:ext>
              </a:extLst>
            </p:cNvPr>
            <p:cNvPicPr>
              <a:picLocks noChangeAspect="1"/>
            </p:cNvPicPr>
            <p:nvPr/>
          </p:nvPicPr>
          <p:blipFill>
            <a:blip r:embed="rId7"/>
            <a:srcRect/>
            <a:stretch/>
          </p:blipFill>
          <p:spPr>
            <a:xfrm>
              <a:off x="1752196" y="2651624"/>
              <a:ext cx="302260" cy="302260"/>
            </a:xfrm>
            <a:prstGeom prst="rect">
              <a:avLst/>
            </a:prstGeom>
          </p:spPr>
        </p:pic>
      </p:grpSp>
      <p:sp>
        <p:nvSpPr>
          <p:cNvPr id="36" name="TextBox 35">
            <a:extLst>
              <a:ext uri="{FF2B5EF4-FFF2-40B4-BE49-F238E27FC236}">
                <a16:creationId xmlns:a16="http://schemas.microsoft.com/office/drawing/2014/main" id="{ED42696B-39C1-6C47-90E3-5FE39BA74583}"/>
              </a:ext>
            </a:extLst>
          </p:cNvPr>
          <p:cNvSpPr txBox="1"/>
          <p:nvPr/>
        </p:nvSpPr>
        <p:spPr>
          <a:xfrm>
            <a:off x="609582" y="838860"/>
            <a:ext cx="2258060" cy="553998"/>
          </a:xfrm>
          <a:prstGeom prst="rect">
            <a:avLst/>
          </a:prstGeom>
          <a:noFill/>
        </p:spPr>
        <p:txBody>
          <a:bodyPr wrap="square" rtlCol="0">
            <a:spAutoFit/>
          </a:bodyPr>
          <a:lstStyle/>
          <a:p>
            <a:pPr marL="228600" indent="-228600">
              <a:buFont typeface="+mj-lt"/>
              <a:buAutoNum type="arabicPeriod"/>
            </a:pPr>
            <a:r>
              <a:rPr lang="en-US" sz="1000" dirty="0">
                <a:cs typeface="Calibri" panose="020F0502020204030204" pitchFamily="34" charset="0"/>
              </a:rPr>
              <a:t>Adaptability</a:t>
            </a:r>
          </a:p>
          <a:p>
            <a:pPr marL="228600" indent="-228600">
              <a:buFont typeface="+mj-lt"/>
              <a:buAutoNum type="arabicPeriod"/>
            </a:pPr>
            <a:r>
              <a:rPr lang="en-US" sz="1000" dirty="0">
                <a:cs typeface="Calibri" panose="020F0502020204030204" pitchFamily="34" charset="0"/>
              </a:rPr>
              <a:t>Self-Awareness</a:t>
            </a:r>
          </a:p>
          <a:p>
            <a:pPr marL="228600" indent="-228600">
              <a:buFont typeface="+mj-lt"/>
              <a:buAutoNum type="arabicPeriod"/>
            </a:pPr>
            <a:r>
              <a:rPr lang="en-US" sz="1000" dirty="0">
                <a:cs typeface="Calibri" panose="020F0502020204030204" pitchFamily="34" charset="0"/>
              </a:rPr>
              <a:t>Wellbeing</a:t>
            </a:r>
          </a:p>
        </p:txBody>
      </p:sp>
      <p:sp>
        <p:nvSpPr>
          <p:cNvPr id="37" name="TextBox 36">
            <a:extLst>
              <a:ext uri="{FF2B5EF4-FFF2-40B4-BE49-F238E27FC236}">
                <a16:creationId xmlns:a16="http://schemas.microsoft.com/office/drawing/2014/main" id="{1A734256-4EA0-C347-94DE-0171EB259FC4}"/>
              </a:ext>
            </a:extLst>
          </p:cNvPr>
          <p:cNvSpPr txBox="1"/>
          <p:nvPr/>
        </p:nvSpPr>
        <p:spPr>
          <a:xfrm>
            <a:off x="531548" y="4022099"/>
            <a:ext cx="3064174" cy="2400657"/>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US" sz="1000" dirty="0">
                <a:cs typeface="Calibri"/>
              </a:rPr>
              <a:t>Students were  asked to complete a survey developed by CPS staff at the end of the semester. Co-facilitators emailed a survey link to the students at the end of a group therapy session. </a:t>
            </a:r>
            <a:endParaRPr lang="en-US" sz="1000" dirty="0">
              <a:cs typeface="Calibri" panose="020F0502020204030204" pitchFamily="34" charset="0"/>
            </a:endParaRPr>
          </a:p>
          <a:p>
            <a:pPr marL="171450" indent="-171450">
              <a:buFont typeface="Arial" panose="020B0604020202020204" pitchFamily="34" charset="0"/>
              <a:buChar char="•"/>
            </a:pPr>
            <a:r>
              <a:rPr lang="en-US" sz="1000" dirty="0">
                <a:cs typeface="Calibri"/>
              </a:rPr>
              <a:t>The survey contained 20 questions that assessed the student interest in group, the usefulness of the group screening process, what mental health gains were attained, and the effectiveness of the group leaders. </a:t>
            </a:r>
          </a:p>
          <a:p>
            <a:pPr marL="171450" indent="-171450">
              <a:buFont typeface="Arial" panose="020B0604020202020204" pitchFamily="34" charset="0"/>
              <a:buChar char="•"/>
            </a:pPr>
            <a:r>
              <a:rPr lang="en-US" sz="1000" dirty="0">
                <a:cs typeface="Calibri"/>
              </a:rPr>
              <a:t>CPS administers this survey for every group and each semester to identify areas that may need improvement and adjustment of services. </a:t>
            </a:r>
            <a:endParaRPr lang="en-US" sz="1000" dirty="0">
              <a:cs typeface="Calibri" panose="020F0502020204030204" pitchFamily="34" charset="0"/>
            </a:endParaRPr>
          </a:p>
          <a:p>
            <a:pPr marL="171450" indent="-171450">
              <a:buFont typeface="Arial" panose="020B0604020202020204" pitchFamily="34" charset="0"/>
              <a:buChar char="•"/>
            </a:pPr>
            <a:r>
              <a:rPr lang="en-US" sz="1000" dirty="0">
                <a:cs typeface="Calibri"/>
              </a:rPr>
              <a:t>6 of the 20 questions assessed adaptability, self-awareness, and well-being. These 6 questions are featured in the table.</a:t>
            </a:r>
            <a:endParaRPr lang="en-US" sz="1000" dirty="0">
              <a:cs typeface="Calibri" panose="020F0502020204030204" pitchFamily="34" charset="0"/>
            </a:endParaRPr>
          </a:p>
        </p:txBody>
      </p:sp>
      <p:sp>
        <p:nvSpPr>
          <p:cNvPr id="41" name="TextBox 40">
            <a:extLst>
              <a:ext uri="{FF2B5EF4-FFF2-40B4-BE49-F238E27FC236}">
                <a16:creationId xmlns:a16="http://schemas.microsoft.com/office/drawing/2014/main" id="{D1EDC612-B2F3-DC42-9813-93641A99C58B}"/>
              </a:ext>
            </a:extLst>
          </p:cNvPr>
          <p:cNvSpPr txBox="1"/>
          <p:nvPr/>
        </p:nvSpPr>
        <p:spPr>
          <a:xfrm>
            <a:off x="4077144" y="2126871"/>
            <a:ext cx="3172034" cy="1323439"/>
          </a:xfrm>
          <a:prstGeom prst="rect">
            <a:avLst/>
          </a:prstGeom>
          <a:noFill/>
        </p:spPr>
        <p:txBody>
          <a:bodyPr wrap="square" rtlCol="0">
            <a:spAutoFit/>
          </a:bodyPr>
          <a:lstStyle/>
          <a:p>
            <a:pPr marL="171450" indent="-171450">
              <a:buFont typeface="Arial" panose="020B0604020202020204" pitchFamily="34" charset="0"/>
              <a:buChar char="•"/>
            </a:pPr>
            <a:r>
              <a:rPr lang="en-US" sz="1000" dirty="0">
                <a:cs typeface="Calibri" panose="020F0502020204030204" pitchFamily="34" charset="0"/>
              </a:rPr>
              <a:t>Results indicated that students gained a sense of belonging and improved their understanding and communication of their emotions, their understanding of their relationship patterns, improved their ability to cope with current stressors, and improved their self-confidence.  There does seem to be room to explore the uncertainty felt about relational gains of group during the Spring 2021 semester. </a:t>
            </a:r>
          </a:p>
        </p:txBody>
      </p:sp>
      <p:sp>
        <p:nvSpPr>
          <p:cNvPr id="42" name="TextBox 41">
            <a:extLst>
              <a:ext uri="{FF2B5EF4-FFF2-40B4-BE49-F238E27FC236}">
                <a16:creationId xmlns:a16="http://schemas.microsoft.com/office/drawing/2014/main" id="{017E112D-568A-F847-AF52-125C014EF3BD}"/>
              </a:ext>
            </a:extLst>
          </p:cNvPr>
          <p:cNvSpPr txBox="1"/>
          <p:nvPr/>
        </p:nvSpPr>
        <p:spPr>
          <a:xfrm>
            <a:off x="592072" y="1797881"/>
            <a:ext cx="3172034" cy="2092881"/>
          </a:xfrm>
          <a:prstGeom prst="rect">
            <a:avLst/>
          </a:prstGeom>
          <a:noFill/>
        </p:spPr>
        <p:txBody>
          <a:bodyPr wrap="square" rtlCol="0">
            <a:spAutoFit/>
          </a:bodyPr>
          <a:lstStyle/>
          <a:p>
            <a:pPr marL="171450" indent="-171450">
              <a:buFont typeface="Arial" panose="020B0604020202020204" pitchFamily="34" charset="0"/>
              <a:buChar char="•"/>
            </a:pPr>
            <a:r>
              <a:rPr lang="en-US" sz="1000" dirty="0">
                <a:cs typeface="Calibri" panose="020F0502020204030204" pitchFamily="34" charset="0"/>
              </a:rPr>
              <a:t>Students actively participate in interpersonal process as well as skills building activities. </a:t>
            </a:r>
          </a:p>
          <a:p>
            <a:pPr marL="171450" indent="-171450">
              <a:buFont typeface="Arial" panose="020B0604020202020204" pitchFamily="34" charset="0"/>
              <a:buChar char="•"/>
            </a:pPr>
            <a:r>
              <a:rPr lang="en-US" sz="1000" dirty="0">
                <a:cs typeface="Calibri" panose="020F0502020204030204" pitchFamily="34" charset="0"/>
              </a:rPr>
              <a:t>Group therapy strives to:</a:t>
            </a:r>
          </a:p>
          <a:p>
            <a:pPr marL="465138" lvl="1" indent="-190500">
              <a:buFont typeface="Arial" panose="020B0604020202020204" pitchFamily="34" charset="0"/>
              <a:buChar char="•"/>
            </a:pPr>
            <a:r>
              <a:rPr lang="en-US" sz="1000" dirty="0">
                <a:cs typeface="Calibri" panose="020F0502020204030204" pitchFamily="34" charset="0"/>
              </a:rPr>
              <a:t>Increase self-awareness of skills, values, strengths, communication styles, beliefs, emotional reactions, and level of motivation for change.</a:t>
            </a:r>
          </a:p>
          <a:p>
            <a:pPr marL="465138" lvl="1" indent="-190500">
              <a:buFont typeface="Arial" panose="020B0604020202020204" pitchFamily="34" charset="0"/>
              <a:buChar char="•"/>
            </a:pPr>
            <a:r>
              <a:rPr lang="en-US" sz="1000" dirty="0">
                <a:cs typeface="Calibri" panose="020F0502020204030204" pitchFamily="34" charset="0"/>
              </a:rPr>
              <a:t>Increase resiliency and learn skills and strategies to manage stress and adversity, become self aware of interpersonal struggles and work on fostering positive relationships, and feel a sense of belonging</a:t>
            </a:r>
          </a:p>
          <a:p>
            <a:pPr lvl="1"/>
            <a:endParaRPr lang="en-US" sz="1000" dirty="0">
              <a:cs typeface="Calibri" panose="020F0502020204030204" pitchFamily="34" charset="0"/>
            </a:endParaRPr>
          </a:p>
        </p:txBody>
      </p:sp>
      <p:sp>
        <p:nvSpPr>
          <p:cNvPr id="29" name="TextBox 28">
            <a:extLst>
              <a:ext uri="{FF2B5EF4-FFF2-40B4-BE49-F238E27FC236}">
                <a16:creationId xmlns:a16="http://schemas.microsoft.com/office/drawing/2014/main" id="{C646325D-CF96-DA40-BD00-E53F90EC6936}"/>
              </a:ext>
            </a:extLst>
          </p:cNvPr>
          <p:cNvSpPr txBox="1"/>
          <p:nvPr/>
        </p:nvSpPr>
        <p:spPr>
          <a:xfrm>
            <a:off x="609582" y="5289228"/>
            <a:ext cx="184731" cy="369332"/>
          </a:xfrm>
          <a:prstGeom prst="rect">
            <a:avLst/>
          </a:prstGeom>
          <a:noFill/>
        </p:spPr>
        <p:txBody>
          <a:bodyPr wrap="none" rtlCol="0">
            <a:spAutoFit/>
          </a:bodyPr>
          <a:lstStyle/>
          <a:p>
            <a:endParaRPr lang="en-US" b="1">
              <a:latin typeface="Barlow Semi Condensed" pitchFamily="2" charset="77"/>
            </a:endParaRPr>
          </a:p>
        </p:txBody>
      </p:sp>
      <p:pic>
        <p:nvPicPr>
          <p:cNvPr id="38" name="Picture 37" descr="A screenshot of a cell phone&#10;&#10;Description automatically generated">
            <a:extLst>
              <a:ext uri="{FF2B5EF4-FFF2-40B4-BE49-F238E27FC236}">
                <a16:creationId xmlns:a16="http://schemas.microsoft.com/office/drawing/2014/main" id="{52627338-44CB-4D40-8B0E-925C59A27015}"/>
              </a:ext>
            </a:extLst>
          </p:cNvPr>
          <p:cNvPicPr>
            <a:picLocks noChangeAspect="1"/>
          </p:cNvPicPr>
          <p:nvPr/>
        </p:nvPicPr>
        <p:blipFill>
          <a:blip r:embed="rId4"/>
          <a:stretch>
            <a:fillRect/>
          </a:stretch>
        </p:blipFill>
        <p:spPr>
          <a:xfrm>
            <a:off x="8079795" y="1485764"/>
            <a:ext cx="302260" cy="302260"/>
          </a:xfrm>
          <a:prstGeom prst="rect">
            <a:avLst/>
          </a:prstGeom>
        </p:spPr>
      </p:pic>
      <p:sp>
        <p:nvSpPr>
          <p:cNvPr id="2" name="TextBox 1">
            <a:extLst>
              <a:ext uri="{FF2B5EF4-FFF2-40B4-BE49-F238E27FC236}">
                <a16:creationId xmlns:a16="http://schemas.microsoft.com/office/drawing/2014/main" id="{D08309F4-8D68-2545-996C-6293FF4AA913}"/>
              </a:ext>
            </a:extLst>
          </p:cNvPr>
          <p:cNvSpPr txBox="1"/>
          <p:nvPr/>
        </p:nvSpPr>
        <p:spPr>
          <a:xfrm>
            <a:off x="8357813" y="1778044"/>
            <a:ext cx="1999265" cy="553998"/>
          </a:xfrm>
          <a:prstGeom prst="rect">
            <a:avLst/>
          </a:prstGeom>
          <a:noFill/>
        </p:spPr>
        <p:txBody>
          <a:bodyPr wrap="none" rtlCol="0">
            <a:spAutoFit/>
          </a:bodyPr>
          <a:lstStyle/>
          <a:p>
            <a:r>
              <a:rPr lang="en-US" sz="1000" dirty="0">
                <a:cs typeface="Calibri" panose="020F0502020204030204" pitchFamily="34" charset="0"/>
              </a:rPr>
              <a:t>Services hosted virtually </a:t>
            </a:r>
          </a:p>
          <a:p>
            <a:pPr marL="742950" lvl="1" indent="-285750">
              <a:buFont typeface="Arial" panose="020B0604020202020204" pitchFamily="34" charset="0"/>
              <a:buChar char="•"/>
            </a:pPr>
            <a:r>
              <a:rPr lang="en-US" sz="1000" dirty="0">
                <a:cs typeface="Calibri" panose="020F0502020204030204" pitchFamily="34" charset="0"/>
              </a:rPr>
              <a:t>11 groups in Fall</a:t>
            </a:r>
          </a:p>
          <a:p>
            <a:pPr marL="742950" lvl="1" indent="-285750">
              <a:buFont typeface="Arial" panose="020B0604020202020204" pitchFamily="34" charset="0"/>
              <a:buChar char="•"/>
            </a:pPr>
            <a:r>
              <a:rPr lang="en-US" sz="1000" dirty="0">
                <a:cs typeface="Calibri" panose="020F0502020204030204" pitchFamily="34" charset="0"/>
              </a:rPr>
              <a:t>13 groups in Spring</a:t>
            </a:r>
          </a:p>
        </p:txBody>
      </p:sp>
      <p:graphicFrame>
        <p:nvGraphicFramePr>
          <p:cNvPr id="3" name="Table 3">
            <a:extLst>
              <a:ext uri="{FF2B5EF4-FFF2-40B4-BE49-F238E27FC236}">
                <a16:creationId xmlns:a16="http://schemas.microsoft.com/office/drawing/2014/main" id="{3A2BAE24-FBB9-574D-B584-9308C368873D}"/>
              </a:ext>
            </a:extLst>
          </p:cNvPr>
          <p:cNvGraphicFramePr>
            <a:graphicFrameLocks noGrp="1"/>
          </p:cNvGraphicFramePr>
          <p:nvPr>
            <p:extLst>
              <p:ext uri="{D42A27DB-BD31-4B8C-83A1-F6EECF244321}">
                <p14:modId xmlns:p14="http://schemas.microsoft.com/office/powerpoint/2010/main" val="3152339782"/>
              </p:ext>
            </p:extLst>
          </p:nvPr>
        </p:nvGraphicFramePr>
        <p:xfrm>
          <a:off x="8155505" y="2356660"/>
          <a:ext cx="3555550" cy="2374470"/>
        </p:xfrm>
        <a:graphic>
          <a:graphicData uri="http://schemas.openxmlformats.org/drawingml/2006/table">
            <a:tbl>
              <a:tblPr firstRow="1" bandRow="1">
                <a:tableStyleId>{00A15C55-8517-42AA-B614-E9B94910E393}</a:tableStyleId>
              </a:tblPr>
              <a:tblGrid>
                <a:gridCol w="717757">
                  <a:extLst>
                    <a:ext uri="{9D8B030D-6E8A-4147-A177-3AD203B41FA5}">
                      <a16:colId xmlns:a16="http://schemas.microsoft.com/office/drawing/2014/main" val="579262597"/>
                    </a:ext>
                  </a:extLst>
                </a:gridCol>
                <a:gridCol w="1429407">
                  <a:extLst>
                    <a:ext uri="{9D8B030D-6E8A-4147-A177-3AD203B41FA5}">
                      <a16:colId xmlns:a16="http://schemas.microsoft.com/office/drawing/2014/main" val="451176027"/>
                    </a:ext>
                  </a:extLst>
                </a:gridCol>
                <a:gridCol w="1408386">
                  <a:extLst>
                    <a:ext uri="{9D8B030D-6E8A-4147-A177-3AD203B41FA5}">
                      <a16:colId xmlns:a16="http://schemas.microsoft.com/office/drawing/2014/main" val="528018467"/>
                    </a:ext>
                  </a:extLst>
                </a:gridCol>
              </a:tblGrid>
              <a:tr h="454230">
                <a:tc>
                  <a:txBody>
                    <a:bodyPr/>
                    <a:lstStyle/>
                    <a:p>
                      <a:endParaRPr lang="en-US" sz="1050" dirty="0"/>
                    </a:p>
                  </a:txBody>
                  <a:tcPr/>
                </a:tc>
                <a:tc>
                  <a:txBody>
                    <a:bodyPr/>
                    <a:lstStyle/>
                    <a:p>
                      <a:r>
                        <a:rPr lang="en-US" sz="1050" dirty="0">
                          <a:solidFill>
                            <a:schemeClr val="tx1"/>
                          </a:solidFill>
                        </a:rPr>
                        <a:t>Fall 2020 * </a:t>
                      </a:r>
                    </a:p>
                    <a:p>
                      <a:r>
                        <a:rPr lang="en-US" sz="900" dirty="0">
                          <a:solidFill>
                            <a:schemeClr val="tx1"/>
                          </a:solidFill>
                        </a:rPr>
                        <a:t>(Agree &amp; Strongly Agree)</a:t>
                      </a:r>
                    </a:p>
                  </a:txBody>
                  <a:tcPr/>
                </a:tc>
                <a:tc>
                  <a:txBody>
                    <a:bodyPr/>
                    <a:lstStyle/>
                    <a:p>
                      <a:r>
                        <a:rPr lang="en-US" sz="1050" dirty="0">
                          <a:solidFill>
                            <a:schemeClr val="tx1"/>
                          </a:solidFill>
                        </a:rPr>
                        <a:t>Spring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rPr>
                        <a:t>(Agree &amp; Strongly Agree)</a:t>
                      </a:r>
                    </a:p>
                  </a:txBody>
                  <a:tcPr/>
                </a:tc>
                <a:extLst>
                  <a:ext uri="{0D108BD9-81ED-4DB2-BD59-A6C34878D82A}">
                    <a16:rowId xmlns:a16="http://schemas.microsoft.com/office/drawing/2014/main" val="401472780"/>
                  </a:ext>
                </a:extLst>
              </a:tr>
              <a:tr h="217056">
                <a:tc>
                  <a:txBody>
                    <a:bodyPr/>
                    <a:lstStyle/>
                    <a:p>
                      <a:r>
                        <a:rPr lang="en-US" sz="1050"/>
                        <a:t>Q1.</a:t>
                      </a:r>
                    </a:p>
                  </a:txBody>
                  <a:tcPr/>
                </a:tc>
                <a:tc>
                  <a:txBody>
                    <a:bodyPr/>
                    <a:lstStyle/>
                    <a:p>
                      <a:r>
                        <a:rPr lang="en-US" sz="1050" dirty="0"/>
                        <a:t>83.34%</a:t>
                      </a:r>
                    </a:p>
                  </a:txBody>
                  <a:tcPr/>
                </a:tc>
                <a:tc>
                  <a:txBody>
                    <a:bodyPr/>
                    <a:lstStyle/>
                    <a:p>
                      <a:r>
                        <a:rPr lang="en-US" sz="1050" dirty="0"/>
                        <a:t>90%</a:t>
                      </a:r>
                    </a:p>
                  </a:txBody>
                  <a:tcPr/>
                </a:tc>
                <a:extLst>
                  <a:ext uri="{0D108BD9-81ED-4DB2-BD59-A6C34878D82A}">
                    <a16:rowId xmlns:a16="http://schemas.microsoft.com/office/drawing/2014/main" val="154667064"/>
                  </a:ext>
                </a:extLst>
              </a:tr>
              <a:tr h="217056">
                <a:tc>
                  <a:txBody>
                    <a:bodyPr/>
                    <a:lstStyle/>
                    <a:p>
                      <a:r>
                        <a:rPr lang="en-US" sz="1050"/>
                        <a:t>Q2.</a:t>
                      </a:r>
                    </a:p>
                  </a:txBody>
                  <a:tcPr/>
                </a:tc>
                <a:tc>
                  <a:txBody>
                    <a:bodyPr/>
                    <a:lstStyle/>
                    <a:p>
                      <a:r>
                        <a:rPr lang="en-US" sz="1050" dirty="0"/>
                        <a:t>91.67%</a:t>
                      </a:r>
                    </a:p>
                  </a:txBody>
                  <a:tcPr/>
                </a:tc>
                <a:tc>
                  <a:txBody>
                    <a:bodyPr/>
                    <a:lstStyle/>
                    <a:p>
                      <a:r>
                        <a:rPr lang="en-US" sz="1050" dirty="0"/>
                        <a:t>80%</a:t>
                      </a:r>
                    </a:p>
                  </a:txBody>
                  <a:tcPr/>
                </a:tc>
                <a:extLst>
                  <a:ext uri="{0D108BD9-81ED-4DB2-BD59-A6C34878D82A}">
                    <a16:rowId xmlns:a16="http://schemas.microsoft.com/office/drawing/2014/main" val="3412386714"/>
                  </a:ext>
                </a:extLst>
              </a:tr>
              <a:tr h="217056">
                <a:tc>
                  <a:txBody>
                    <a:bodyPr/>
                    <a:lstStyle/>
                    <a:p>
                      <a:r>
                        <a:rPr lang="en-US" sz="1050"/>
                        <a:t>Q3.</a:t>
                      </a:r>
                    </a:p>
                  </a:txBody>
                  <a:tcPr/>
                </a:tc>
                <a:tc>
                  <a:txBody>
                    <a:bodyPr/>
                    <a:lstStyle/>
                    <a:p>
                      <a:r>
                        <a:rPr lang="en-US" sz="1050" dirty="0"/>
                        <a:t>91.67%</a:t>
                      </a:r>
                    </a:p>
                  </a:txBody>
                  <a:tcPr/>
                </a:tc>
                <a:tc>
                  <a:txBody>
                    <a:bodyPr/>
                    <a:lstStyle/>
                    <a:p>
                      <a:r>
                        <a:rPr lang="en-US" sz="1050" dirty="0"/>
                        <a:t>63.33%</a:t>
                      </a:r>
                    </a:p>
                  </a:txBody>
                  <a:tcPr/>
                </a:tc>
                <a:extLst>
                  <a:ext uri="{0D108BD9-81ED-4DB2-BD59-A6C34878D82A}">
                    <a16:rowId xmlns:a16="http://schemas.microsoft.com/office/drawing/2014/main" val="2083214772"/>
                  </a:ext>
                </a:extLst>
              </a:tr>
              <a:tr h="217056">
                <a:tc>
                  <a:txBody>
                    <a:bodyPr/>
                    <a:lstStyle/>
                    <a:p>
                      <a:r>
                        <a:rPr lang="en-US" sz="1050" dirty="0"/>
                        <a:t>Q4.</a:t>
                      </a:r>
                    </a:p>
                  </a:txBody>
                  <a:tcPr/>
                </a:tc>
                <a:tc>
                  <a:txBody>
                    <a:bodyPr/>
                    <a:lstStyle/>
                    <a:p>
                      <a:r>
                        <a:rPr lang="en-US" sz="1050" dirty="0"/>
                        <a:t>87.5%</a:t>
                      </a:r>
                    </a:p>
                  </a:txBody>
                  <a:tcPr/>
                </a:tc>
                <a:tc>
                  <a:txBody>
                    <a:bodyPr/>
                    <a:lstStyle/>
                    <a:p>
                      <a:r>
                        <a:rPr lang="en-US" sz="1050" dirty="0"/>
                        <a:t>86.67%</a:t>
                      </a:r>
                    </a:p>
                  </a:txBody>
                  <a:tcPr/>
                </a:tc>
                <a:extLst>
                  <a:ext uri="{0D108BD9-81ED-4DB2-BD59-A6C34878D82A}">
                    <a16:rowId xmlns:a16="http://schemas.microsoft.com/office/drawing/2014/main" val="331784237"/>
                  </a:ext>
                </a:extLst>
              </a:tr>
              <a:tr h="217056">
                <a:tc>
                  <a:txBody>
                    <a:bodyPr/>
                    <a:lstStyle/>
                    <a:p>
                      <a:r>
                        <a:rPr lang="en-US" sz="1050"/>
                        <a:t>Q5.</a:t>
                      </a:r>
                    </a:p>
                  </a:txBody>
                  <a:tcPr/>
                </a:tc>
                <a:tc>
                  <a:txBody>
                    <a:bodyPr/>
                    <a:lstStyle/>
                    <a:p>
                      <a:r>
                        <a:rPr lang="en-US" sz="1050" dirty="0"/>
                        <a:t>91.67%</a:t>
                      </a:r>
                    </a:p>
                  </a:txBody>
                  <a:tcPr/>
                </a:tc>
                <a:tc>
                  <a:txBody>
                    <a:bodyPr/>
                    <a:lstStyle/>
                    <a:p>
                      <a:r>
                        <a:rPr lang="en-US" sz="1050" dirty="0"/>
                        <a:t>90%</a:t>
                      </a:r>
                    </a:p>
                  </a:txBody>
                  <a:tcPr/>
                </a:tc>
                <a:extLst>
                  <a:ext uri="{0D108BD9-81ED-4DB2-BD59-A6C34878D82A}">
                    <a16:rowId xmlns:a16="http://schemas.microsoft.com/office/drawing/2014/main" val="1187499224"/>
                  </a:ext>
                </a:extLst>
              </a:tr>
              <a:tr h="217056">
                <a:tc>
                  <a:txBody>
                    <a:bodyPr/>
                    <a:lstStyle/>
                    <a:p>
                      <a:r>
                        <a:rPr lang="en-US" sz="1050"/>
                        <a:t>Q6. </a:t>
                      </a:r>
                    </a:p>
                  </a:txBody>
                  <a:tcPr/>
                </a:tc>
                <a:tc>
                  <a:txBody>
                    <a:bodyPr/>
                    <a:lstStyle/>
                    <a:p>
                      <a:r>
                        <a:rPr lang="en-US" sz="1050"/>
                        <a:t>83.3%</a:t>
                      </a:r>
                    </a:p>
                  </a:txBody>
                  <a:tcPr/>
                </a:tc>
                <a:tc>
                  <a:txBody>
                    <a:bodyPr/>
                    <a:lstStyle/>
                    <a:p>
                      <a:r>
                        <a:rPr lang="en-US" sz="1050"/>
                        <a:t>76.7%</a:t>
                      </a:r>
                    </a:p>
                  </a:txBody>
                  <a:tcPr/>
                </a:tc>
                <a:extLst>
                  <a:ext uri="{0D108BD9-81ED-4DB2-BD59-A6C34878D82A}">
                    <a16:rowId xmlns:a16="http://schemas.microsoft.com/office/drawing/2014/main" val="363241978"/>
                  </a:ext>
                </a:extLst>
              </a:tr>
              <a:tr h="379848">
                <a:tc gridSpan="3">
                  <a:txBody>
                    <a:bodyPr/>
                    <a:lstStyle/>
                    <a:p>
                      <a:r>
                        <a:rPr lang="en-US" sz="1050" i="1" dirty="0"/>
                        <a:t>*24 students completed the survey</a:t>
                      </a:r>
                    </a:p>
                    <a:p>
                      <a:r>
                        <a:rPr lang="en-US" sz="1050" i="1" dirty="0"/>
                        <a:t>** 30 students completed the survey </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09411239"/>
                  </a:ext>
                </a:extLst>
              </a:tr>
            </a:tbl>
          </a:graphicData>
        </a:graphic>
      </p:graphicFrame>
      <p:sp>
        <p:nvSpPr>
          <p:cNvPr id="4" name="Sequential Access Storage 3">
            <a:extLst>
              <a:ext uri="{FF2B5EF4-FFF2-40B4-BE49-F238E27FC236}">
                <a16:creationId xmlns:a16="http://schemas.microsoft.com/office/drawing/2014/main" id="{B91418A7-B52C-0444-9AF3-5BDDE0C24803}"/>
              </a:ext>
            </a:extLst>
          </p:cNvPr>
          <p:cNvSpPr/>
          <p:nvPr/>
        </p:nvSpPr>
        <p:spPr>
          <a:xfrm rot="244080" flipH="1">
            <a:off x="5228886" y="3813291"/>
            <a:ext cx="3564521" cy="2442179"/>
          </a:xfrm>
          <a:prstGeom prst="flowChartMagneticTape">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800" dirty="0">
              <a:solidFill>
                <a:schemeClr val="tx1"/>
              </a:solidFill>
            </a:endParaRPr>
          </a:p>
          <a:p>
            <a:pPr algn="ctr"/>
            <a:endParaRPr lang="en-US" sz="1100" dirty="0">
              <a:solidFill>
                <a:schemeClr val="tx1"/>
              </a:solidFill>
            </a:endParaRPr>
          </a:p>
          <a:p>
            <a:pPr algn="ctr"/>
            <a:r>
              <a:rPr lang="en-US" sz="1100" dirty="0">
                <a:solidFill>
                  <a:schemeClr val="tx1"/>
                </a:solidFill>
              </a:rPr>
              <a:t>“I am not someone who enjoys being in group settings, so I was surprised that I enjoyed the true selves group therapy so much. It's easy to feel like I'm the only one struggle most of the time, so it was nice to hear how others who struggle with depression, anxiety and imposter syndrome cope with their feelings. I look forward to joining group sessions next semester. “</a:t>
            </a:r>
          </a:p>
          <a:p>
            <a:pPr algn="ctr"/>
            <a:endParaRPr lang="en-US" sz="800" dirty="0">
              <a:solidFill>
                <a:schemeClr val="tx1"/>
              </a:solidFill>
            </a:endParaRPr>
          </a:p>
        </p:txBody>
      </p:sp>
      <p:sp>
        <p:nvSpPr>
          <p:cNvPr id="46" name="TextBox 45">
            <a:extLst>
              <a:ext uri="{FF2B5EF4-FFF2-40B4-BE49-F238E27FC236}">
                <a16:creationId xmlns:a16="http://schemas.microsoft.com/office/drawing/2014/main" id="{BBF94ABA-35D8-6C45-B0FA-6E7229A46C1D}"/>
              </a:ext>
            </a:extLst>
          </p:cNvPr>
          <p:cNvSpPr txBox="1"/>
          <p:nvPr/>
        </p:nvSpPr>
        <p:spPr>
          <a:xfrm>
            <a:off x="8456966" y="1416407"/>
            <a:ext cx="878767" cy="307777"/>
          </a:xfrm>
          <a:prstGeom prst="rect">
            <a:avLst/>
          </a:prstGeom>
          <a:noFill/>
        </p:spPr>
        <p:txBody>
          <a:bodyPr wrap="none" rtlCol="0">
            <a:spAutoFit/>
          </a:bodyPr>
          <a:lstStyle/>
          <a:p>
            <a:r>
              <a:rPr lang="en-US" sz="1400" b="1" dirty="0">
                <a:latin typeface="Barlow Semi Condensed" pitchFamily="2" charset="77"/>
              </a:rPr>
              <a:t>RESULTS </a:t>
            </a:r>
          </a:p>
        </p:txBody>
      </p:sp>
      <p:sp>
        <p:nvSpPr>
          <p:cNvPr id="48" name="Sequential Access Storage 47">
            <a:extLst>
              <a:ext uri="{FF2B5EF4-FFF2-40B4-BE49-F238E27FC236}">
                <a16:creationId xmlns:a16="http://schemas.microsoft.com/office/drawing/2014/main" id="{36486C67-6FEF-D640-9612-5AED7F3AC126}"/>
              </a:ext>
            </a:extLst>
          </p:cNvPr>
          <p:cNvSpPr/>
          <p:nvPr/>
        </p:nvSpPr>
        <p:spPr>
          <a:xfrm rot="21347257">
            <a:off x="3455844" y="3400210"/>
            <a:ext cx="2459139" cy="1836779"/>
          </a:xfrm>
          <a:prstGeom prst="flowChartMagneticTap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400" dirty="0">
              <a:solidFill>
                <a:schemeClr val="tx1"/>
              </a:solidFill>
            </a:endParaRPr>
          </a:p>
          <a:p>
            <a:pPr algn="ctr"/>
            <a:endParaRPr lang="en-US" sz="400" dirty="0">
              <a:solidFill>
                <a:schemeClr val="tx1"/>
              </a:solidFill>
            </a:endParaRPr>
          </a:p>
          <a:p>
            <a:pPr algn="ctr"/>
            <a:r>
              <a:rPr lang="en-US" sz="500" dirty="0">
                <a:solidFill>
                  <a:schemeClr val="tx1"/>
                </a:solidFill>
              </a:rPr>
              <a:t>“</a:t>
            </a:r>
            <a:r>
              <a:rPr lang="en-US" sz="1100" dirty="0">
                <a:solidFill>
                  <a:schemeClr val="tx1"/>
                </a:solidFill>
              </a:rPr>
              <a:t>My experience was so positive. I was so hesitant about doing group therapy - fearing what others might think of me. However, I grew to be so comfortable participating with my group members and counselors.”</a:t>
            </a:r>
            <a:endParaRPr lang="en-US" sz="500" dirty="0">
              <a:solidFill>
                <a:schemeClr val="tx1"/>
              </a:solidFill>
            </a:endParaRPr>
          </a:p>
          <a:p>
            <a:pPr algn="ctr"/>
            <a:r>
              <a:rPr lang="en-US" sz="500" dirty="0">
                <a:solidFill>
                  <a:schemeClr val="tx1"/>
                </a:solidFill>
              </a:rPr>
              <a:t>. “</a:t>
            </a:r>
          </a:p>
          <a:p>
            <a:pPr algn="ctr"/>
            <a:endParaRPr lang="en-US" sz="400" dirty="0">
              <a:solidFill>
                <a:schemeClr val="tx1"/>
              </a:solidFill>
            </a:endParaRPr>
          </a:p>
        </p:txBody>
      </p:sp>
      <p:sp>
        <p:nvSpPr>
          <p:cNvPr id="27" name="TextBox 6">
            <a:extLst>
              <a:ext uri="{FF2B5EF4-FFF2-40B4-BE49-F238E27FC236}">
                <a16:creationId xmlns:a16="http://schemas.microsoft.com/office/drawing/2014/main" id="{8F5BA0D3-C325-154C-8BCA-7A2FE13AE9A1}"/>
              </a:ext>
            </a:extLst>
          </p:cNvPr>
          <p:cNvSpPr txBox="1"/>
          <p:nvPr/>
        </p:nvSpPr>
        <p:spPr>
          <a:xfrm>
            <a:off x="10967597" y="6396186"/>
            <a:ext cx="1086130" cy="374568"/>
          </a:xfrm>
          <a:prstGeom prst="flowChartAlternateProcess">
            <a:avLst/>
          </a:prstGeom>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0">
            <a:schemeClr val="accent2"/>
          </a:lnRef>
          <a:fillRef idx="3">
            <a:schemeClr val="accent2"/>
          </a:fillRef>
          <a:effectRef idx="3">
            <a:schemeClr val="accent2"/>
          </a:effectRef>
          <a:fontRef idx="minor">
            <a:schemeClr val="lt1"/>
          </a:fontRef>
        </p:style>
        <p:txBody>
          <a:bodyPr wrap="square" lIns="45719" tIns="45719" rIns="45719" bIns="45719" numCol="1" anchor="t">
            <a:spAutoFit/>
          </a:bodyPr>
          <a:lstStyle>
            <a:lvl1pPr>
              <a:defRPr sz="1400" b="1">
                <a:latin typeface="Barlow Semi Condensed"/>
                <a:ea typeface="Barlow Semi Condensed"/>
                <a:cs typeface="Barlow Semi Condensed"/>
                <a:sym typeface="Barlow Semi Condensed"/>
              </a:defRPr>
            </a:lvl1pPr>
          </a:lstStyle>
          <a:p>
            <a:pPr algn="ctr"/>
            <a:r>
              <a:rPr lang="en-US" sz="1600" dirty="0"/>
              <a:t>2020-2021</a:t>
            </a:r>
            <a:endParaRPr sz="1800" dirty="0"/>
          </a:p>
        </p:txBody>
      </p:sp>
    </p:spTree>
    <p:extLst>
      <p:ext uri="{BB962C8B-B14F-4D97-AF65-F5344CB8AC3E}">
        <p14:creationId xmlns:p14="http://schemas.microsoft.com/office/powerpoint/2010/main" val="2749524458"/>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3E2DA79E0B7D4EB6AE3B039CDAA035" ma:contentTypeVersion="6" ma:contentTypeDescription="Create a new document." ma:contentTypeScope="" ma:versionID="b2510d6cc6ef2a219966bd77362f4b61">
  <xsd:schema xmlns:xsd="http://www.w3.org/2001/XMLSchema" xmlns:xs="http://www.w3.org/2001/XMLSchema" xmlns:p="http://schemas.microsoft.com/office/2006/metadata/properties" xmlns:ns2="eae787ed-c4d8-4cc4-aeae-cf5a087a3ca5" xmlns:ns3="958b7835-e574-4c46-85c5-f6f54518b164" targetNamespace="http://schemas.microsoft.com/office/2006/metadata/properties" ma:root="true" ma:fieldsID="a06c3bc58bca4dec0fcc8c8259f30d21" ns2:_="" ns3:_="">
    <xsd:import namespace="eae787ed-c4d8-4cc4-aeae-cf5a087a3ca5"/>
    <xsd:import namespace="958b7835-e574-4c46-85c5-f6f54518b1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787ed-c4d8-4cc4-aeae-cf5a087a3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8b7835-e574-4c46-85c5-f6f54518b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97B76A-9E35-4B94-A2D7-66ACD35E8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e787ed-c4d8-4cc4-aeae-cf5a087a3ca5"/>
    <ds:schemaRef ds:uri="958b7835-e574-4c46-85c5-f6f54518b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8F889F-FE96-43B2-A0FE-8B1CA9D54F32}">
  <ds:schemaRefs>
    <ds:schemaRef ds:uri="http://schemas.microsoft.com/sharepoint/v3/contenttype/forms"/>
  </ds:schemaRefs>
</ds:datastoreItem>
</file>

<file path=customXml/itemProps3.xml><?xml version="1.0" encoding="utf-8"?>
<ds:datastoreItem xmlns:ds="http://schemas.openxmlformats.org/officeDocument/2006/customXml" ds:itemID="{29C2C466-D168-4393-867B-22D39DAE648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1633</TotalTime>
  <Words>471</Words>
  <Application>Microsoft Macintosh PowerPoint</Application>
  <PresentationFormat>Widescreen</PresentationFormat>
  <Paragraphs>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Barlow Semi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Kopchick, Charlene</dc:creator>
  <cp:lastModifiedBy>Kate Clara Hibbard-Gibbons</cp:lastModifiedBy>
  <cp:revision>12</cp:revision>
  <dcterms:modified xsi:type="dcterms:W3CDTF">2021-10-14T01:41:23Z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0x010100CD3E2DA79E0B7D4EB6AE3B039CDAA035</vt:lpwstr>
  </property>
</Properties>
</file>