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62"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432"/>
    <a:srgbClr val="FEC100"/>
    <a:srgbClr val="E8BC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howGuides="1">
      <p:cViewPr varScale="1">
        <p:scale>
          <a:sx n="121" d="100"/>
          <a:sy n="121" d="100"/>
        </p:scale>
        <p:origin x="74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mkennedy/Downloads/maxientExport-2021-9-2_12-55-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var/folders/7z/zf5ysxjn5978j1yd09yk8r40zzxrqv/T/com.microsoft.Outlook/Outlook%20Temp/Maxient%20Classification%20Count.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100" b="1" dirty="0">
                <a:solidFill>
                  <a:schemeClr val="tx1"/>
                </a:solidFill>
                <a:latin typeface="Barlow" pitchFamily="2" charset="77"/>
              </a:rPr>
              <a:t>LEARNING OUTCOMES</a:t>
            </a:r>
            <a:r>
              <a:rPr lang="en-US" sz="1100" b="1" baseline="0" dirty="0">
                <a:solidFill>
                  <a:schemeClr val="tx1"/>
                </a:solidFill>
                <a:latin typeface="Barlow" pitchFamily="2" charset="77"/>
              </a:rPr>
              <a:t> - </a:t>
            </a:r>
            <a:r>
              <a:rPr lang="en-US" sz="1100" b="1" dirty="0">
                <a:solidFill>
                  <a:schemeClr val="tx1"/>
                </a:solidFill>
                <a:latin typeface="Barlow" pitchFamily="2" charset="77"/>
              </a:rPr>
              <a:t>WRITTEN REFLECTION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Reflection!$B$1</c:f>
              <c:strCache>
                <c:ptCount val="1"/>
                <c:pt idx="0">
                  <c:v>Not Met</c:v>
                </c:pt>
              </c:strCache>
            </c:strRef>
          </c:tx>
          <c:spPr>
            <a:solidFill>
              <a:schemeClr val="accent1"/>
            </a:solidFill>
            <a:ln>
              <a:noFill/>
            </a:ln>
            <a:effectLst/>
          </c:spPr>
          <c:invertIfNegative val="0"/>
          <c:cat>
            <c:strRef>
              <c:f>Reflection!$A$2:$A$4</c:f>
              <c:strCache>
                <c:ptCount val="3"/>
                <c:pt idx="0">
                  <c:v>Articulate how their actions had consequences/impact on themselves, others, and the community as a whole.</c:v>
                </c:pt>
                <c:pt idx="1">
                  <c:v>Discuss alternative actions that they could have taken in a particular incident.</c:v>
                </c:pt>
                <c:pt idx="2">
                  <c:v>Articulate their personal values and the relationship of their values to their behaviors.</c:v>
                </c:pt>
              </c:strCache>
            </c:strRef>
          </c:cat>
          <c:val>
            <c:numRef>
              <c:f>Reflection!$B$2:$B$4</c:f>
              <c:numCache>
                <c:formatCode>General</c:formatCode>
                <c:ptCount val="3"/>
                <c:pt idx="0">
                  <c:v>20</c:v>
                </c:pt>
                <c:pt idx="1">
                  <c:v>19</c:v>
                </c:pt>
                <c:pt idx="2">
                  <c:v>30</c:v>
                </c:pt>
              </c:numCache>
            </c:numRef>
          </c:val>
          <c:extLst>
            <c:ext xmlns:c16="http://schemas.microsoft.com/office/drawing/2014/chart" uri="{C3380CC4-5D6E-409C-BE32-E72D297353CC}">
              <c16:uniqueId val="{00000000-254F-5A44-B181-75522C4A6837}"/>
            </c:ext>
          </c:extLst>
        </c:ser>
        <c:ser>
          <c:idx val="1"/>
          <c:order val="1"/>
          <c:tx>
            <c:strRef>
              <c:f>Reflection!$C$1</c:f>
              <c:strCache>
                <c:ptCount val="1"/>
                <c:pt idx="0">
                  <c:v>Met</c:v>
                </c:pt>
              </c:strCache>
            </c:strRef>
          </c:tx>
          <c:spPr>
            <a:solidFill>
              <a:schemeClr val="accent2"/>
            </a:solidFill>
            <a:ln>
              <a:noFill/>
            </a:ln>
            <a:effectLst/>
          </c:spPr>
          <c:invertIfNegative val="0"/>
          <c:cat>
            <c:strRef>
              <c:f>Reflection!$A$2:$A$4</c:f>
              <c:strCache>
                <c:ptCount val="3"/>
                <c:pt idx="0">
                  <c:v>Articulate how their actions had consequences/impact on themselves, others, and the community as a whole.</c:v>
                </c:pt>
                <c:pt idx="1">
                  <c:v>Discuss alternative actions that they could have taken in a particular incident.</c:v>
                </c:pt>
                <c:pt idx="2">
                  <c:v>Articulate their personal values and the relationship of their values to their behaviors.</c:v>
                </c:pt>
              </c:strCache>
            </c:strRef>
          </c:cat>
          <c:val>
            <c:numRef>
              <c:f>Reflection!$C$2:$C$4</c:f>
              <c:numCache>
                <c:formatCode>General</c:formatCode>
                <c:ptCount val="3"/>
                <c:pt idx="0">
                  <c:v>68</c:v>
                </c:pt>
                <c:pt idx="1">
                  <c:v>79</c:v>
                </c:pt>
                <c:pt idx="2">
                  <c:v>62</c:v>
                </c:pt>
              </c:numCache>
            </c:numRef>
          </c:val>
          <c:extLst>
            <c:ext xmlns:c16="http://schemas.microsoft.com/office/drawing/2014/chart" uri="{C3380CC4-5D6E-409C-BE32-E72D297353CC}">
              <c16:uniqueId val="{00000001-254F-5A44-B181-75522C4A6837}"/>
            </c:ext>
          </c:extLst>
        </c:ser>
        <c:ser>
          <c:idx val="2"/>
          <c:order val="2"/>
          <c:tx>
            <c:strRef>
              <c:f>Reflection!$D$1</c:f>
              <c:strCache>
                <c:ptCount val="1"/>
                <c:pt idx="0">
                  <c:v>Integrated</c:v>
                </c:pt>
              </c:strCache>
            </c:strRef>
          </c:tx>
          <c:spPr>
            <a:solidFill>
              <a:schemeClr val="accent3"/>
            </a:solidFill>
            <a:ln>
              <a:noFill/>
            </a:ln>
            <a:effectLst/>
          </c:spPr>
          <c:invertIfNegative val="0"/>
          <c:cat>
            <c:strRef>
              <c:f>Reflection!$A$2:$A$4</c:f>
              <c:strCache>
                <c:ptCount val="3"/>
                <c:pt idx="0">
                  <c:v>Articulate how their actions had consequences/impact on themselves, others, and the community as a whole.</c:v>
                </c:pt>
                <c:pt idx="1">
                  <c:v>Discuss alternative actions that they could have taken in a particular incident.</c:v>
                </c:pt>
                <c:pt idx="2">
                  <c:v>Articulate their personal values and the relationship of their values to their behaviors.</c:v>
                </c:pt>
              </c:strCache>
            </c:strRef>
          </c:cat>
          <c:val>
            <c:numRef>
              <c:f>Reflection!$D$2:$D$4</c:f>
              <c:numCache>
                <c:formatCode>General</c:formatCode>
                <c:ptCount val="3"/>
                <c:pt idx="0">
                  <c:v>55</c:v>
                </c:pt>
                <c:pt idx="1">
                  <c:v>45</c:v>
                </c:pt>
                <c:pt idx="2">
                  <c:v>51</c:v>
                </c:pt>
              </c:numCache>
            </c:numRef>
          </c:val>
          <c:extLst>
            <c:ext xmlns:c16="http://schemas.microsoft.com/office/drawing/2014/chart" uri="{C3380CC4-5D6E-409C-BE32-E72D297353CC}">
              <c16:uniqueId val="{00000002-254F-5A44-B181-75522C4A6837}"/>
            </c:ext>
          </c:extLst>
        </c:ser>
        <c:dLbls>
          <c:showLegendKey val="0"/>
          <c:showVal val="0"/>
          <c:showCatName val="0"/>
          <c:showSerName val="0"/>
          <c:showPercent val="0"/>
          <c:showBubbleSize val="0"/>
        </c:dLbls>
        <c:gapWidth val="150"/>
        <c:axId val="1814798880"/>
        <c:axId val="1814810816"/>
      </c:barChart>
      <c:catAx>
        <c:axId val="1814798880"/>
        <c:scaling>
          <c:orientation val="minMax"/>
        </c:scaling>
        <c:delete val="1"/>
        <c:axPos val="b"/>
        <c:numFmt formatCode="General" sourceLinked="1"/>
        <c:majorTickMark val="none"/>
        <c:minorTickMark val="none"/>
        <c:tickLblPos val="nextTo"/>
        <c:crossAx val="1814810816"/>
        <c:crosses val="autoZero"/>
        <c:auto val="1"/>
        <c:lblAlgn val="ctr"/>
        <c:lblOffset val="100"/>
        <c:noMultiLvlLbl val="0"/>
      </c:catAx>
      <c:valAx>
        <c:axId val="1814810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4798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100" b="1" i="0" dirty="0">
                <a:solidFill>
                  <a:schemeClr val="tx1"/>
                </a:solidFill>
                <a:latin typeface="Barlow" pitchFamily="2" charset="77"/>
                <a:cs typeface="Arial Narrow" panose="020B0604020202020204" pitchFamily="34" charset="0"/>
              </a:rPr>
              <a:t>LEARNING OUTCOMES –</a:t>
            </a:r>
          </a:p>
          <a:p>
            <a:pPr>
              <a:defRPr/>
            </a:pPr>
            <a:r>
              <a:rPr lang="en-US" sz="1100" b="1" i="0" dirty="0">
                <a:solidFill>
                  <a:schemeClr val="tx1"/>
                </a:solidFill>
                <a:latin typeface="Barlow" pitchFamily="2" charset="77"/>
                <a:cs typeface="Arial Narrow" panose="020B0604020202020204" pitchFamily="34" charset="0"/>
              </a:rPr>
              <a:t>CSC - IN VIOLATION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CSC!$B$1</c:f>
              <c:strCache>
                <c:ptCount val="1"/>
                <c:pt idx="0">
                  <c:v>Not Met</c:v>
                </c:pt>
              </c:strCache>
            </c:strRef>
          </c:tx>
          <c:spPr>
            <a:solidFill>
              <a:schemeClr val="accent1"/>
            </a:solidFill>
            <a:ln>
              <a:noFill/>
            </a:ln>
            <a:effectLst/>
          </c:spPr>
          <c:invertIfNegative val="0"/>
          <c:cat>
            <c:strRef>
              <c:f>CSC!$A$2:$A$4</c:f>
              <c:strCache>
                <c:ptCount val="3"/>
                <c:pt idx="0">
                  <c:v>Articulate how their actions had consequences/impact on themselves, others, and the community as a whole.</c:v>
                </c:pt>
                <c:pt idx="1">
                  <c:v>Discuss alternative actions that they could have taken in a particular incident.</c:v>
                </c:pt>
                <c:pt idx="2">
                  <c:v>Articulate their personal values and the relationship of their values to their behaviors.</c:v>
                </c:pt>
              </c:strCache>
            </c:strRef>
          </c:cat>
          <c:val>
            <c:numRef>
              <c:f>CSC!$B$2:$B$4</c:f>
              <c:numCache>
                <c:formatCode>General</c:formatCode>
                <c:ptCount val="3"/>
                <c:pt idx="0">
                  <c:v>83</c:v>
                </c:pt>
                <c:pt idx="1">
                  <c:v>52</c:v>
                </c:pt>
                <c:pt idx="2">
                  <c:v>100</c:v>
                </c:pt>
              </c:numCache>
            </c:numRef>
          </c:val>
          <c:extLst>
            <c:ext xmlns:c16="http://schemas.microsoft.com/office/drawing/2014/chart" uri="{C3380CC4-5D6E-409C-BE32-E72D297353CC}">
              <c16:uniqueId val="{00000000-8DBC-CE49-9E80-A4B4F54FDA37}"/>
            </c:ext>
          </c:extLst>
        </c:ser>
        <c:ser>
          <c:idx val="1"/>
          <c:order val="1"/>
          <c:tx>
            <c:strRef>
              <c:f>CSC!$C$1</c:f>
              <c:strCache>
                <c:ptCount val="1"/>
                <c:pt idx="0">
                  <c:v>Met</c:v>
                </c:pt>
              </c:strCache>
            </c:strRef>
          </c:tx>
          <c:spPr>
            <a:solidFill>
              <a:schemeClr val="accent2"/>
            </a:solidFill>
            <a:ln>
              <a:noFill/>
            </a:ln>
            <a:effectLst/>
          </c:spPr>
          <c:invertIfNegative val="0"/>
          <c:cat>
            <c:strRef>
              <c:f>CSC!$A$2:$A$4</c:f>
              <c:strCache>
                <c:ptCount val="3"/>
                <c:pt idx="0">
                  <c:v>Articulate how their actions had consequences/impact on themselves, others, and the community as a whole.</c:v>
                </c:pt>
                <c:pt idx="1">
                  <c:v>Discuss alternative actions that they could have taken in a particular incident.</c:v>
                </c:pt>
                <c:pt idx="2">
                  <c:v>Articulate their personal values and the relationship of their values to their behaviors.</c:v>
                </c:pt>
              </c:strCache>
            </c:strRef>
          </c:cat>
          <c:val>
            <c:numRef>
              <c:f>CSC!$C$2:$C$4</c:f>
              <c:numCache>
                <c:formatCode>General</c:formatCode>
                <c:ptCount val="3"/>
                <c:pt idx="0">
                  <c:v>162</c:v>
                </c:pt>
                <c:pt idx="1">
                  <c:v>195</c:v>
                </c:pt>
                <c:pt idx="2">
                  <c:v>141</c:v>
                </c:pt>
              </c:numCache>
            </c:numRef>
          </c:val>
          <c:extLst>
            <c:ext xmlns:c16="http://schemas.microsoft.com/office/drawing/2014/chart" uri="{C3380CC4-5D6E-409C-BE32-E72D297353CC}">
              <c16:uniqueId val="{00000001-8DBC-CE49-9E80-A4B4F54FDA37}"/>
            </c:ext>
          </c:extLst>
        </c:ser>
        <c:ser>
          <c:idx val="2"/>
          <c:order val="2"/>
          <c:tx>
            <c:strRef>
              <c:f>CSC!$D$1</c:f>
              <c:strCache>
                <c:ptCount val="1"/>
                <c:pt idx="0">
                  <c:v>Integrated</c:v>
                </c:pt>
              </c:strCache>
            </c:strRef>
          </c:tx>
          <c:spPr>
            <a:solidFill>
              <a:schemeClr val="accent3"/>
            </a:solidFill>
            <a:ln>
              <a:noFill/>
            </a:ln>
            <a:effectLst/>
          </c:spPr>
          <c:invertIfNegative val="0"/>
          <c:cat>
            <c:strRef>
              <c:f>CSC!$A$2:$A$4</c:f>
              <c:strCache>
                <c:ptCount val="3"/>
                <c:pt idx="0">
                  <c:v>Articulate how their actions had consequences/impact on themselves, others, and the community as a whole.</c:v>
                </c:pt>
                <c:pt idx="1">
                  <c:v>Discuss alternative actions that they could have taken in a particular incident.</c:v>
                </c:pt>
                <c:pt idx="2">
                  <c:v>Articulate their personal values and the relationship of their values to their behaviors.</c:v>
                </c:pt>
              </c:strCache>
            </c:strRef>
          </c:cat>
          <c:val>
            <c:numRef>
              <c:f>CSC!$D$2:$D$4</c:f>
              <c:numCache>
                <c:formatCode>General</c:formatCode>
                <c:ptCount val="3"/>
                <c:pt idx="0">
                  <c:v>32</c:v>
                </c:pt>
                <c:pt idx="1">
                  <c:v>30</c:v>
                </c:pt>
                <c:pt idx="2">
                  <c:v>36</c:v>
                </c:pt>
              </c:numCache>
            </c:numRef>
          </c:val>
          <c:extLst>
            <c:ext xmlns:c16="http://schemas.microsoft.com/office/drawing/2014/chart" uri="{C3380CC4-5D6E-409C-BE32-E72D297353CC}">
              <c16:uniqueId val="{00000002-8DBC-CE49-9E80-A4B4F54FDA37}"/>
            </c:ext>
          </c:extLst>
        </c:ser>
        <c:dLbls>
          <c:showLegendKey val="0"/>
          <c:showVal val="0"/>
          <c:showCatName val="0"/>
          <c:showSerName val="0"/>
          <c:showPercent val="0"/>
          <c:showBubbleSize val="0"/>
        </c:dLbls>
        <c:gapWidth val="182"/>
        <c:axId val="1768076448"/>
        <c:axId val="1768344608"/>
      </c:barChart>
      <c:catAx>
        <c:axId val="1768076448"/>
        <c:scaling>
          <c:orientation val="minMax"/>
        </c:scaling>
        <c:delete val="1"/>
        <c:axPos val="l"/>
        <c:numFmt formatCode="General" sourceLinked="1"/>
        <c:majorTickMark val="none"/>
        <c:minorTickMark val="none"/>
        <c:tickLblPos val="nextTo"/>
        <c:crossAx val="1768344608"/>
        <c:crosses val="autoZero"/>
        <c:auto val="1"/>
        <c:lblAlgn val="ctr"/>
        <c:lblOffset val="100"/>
        <c:noMultiLvlLbl val="0"/>
      </c:catAx>
      <c:valAx>
        <c:axId val="17683446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807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Sheet1!$B$13</c:f>
              <c:strCache>
                <c:ptCount val="1"/>
                <c:pt idx="0">
                  <c:v>Dismissed/</c:v>
                </c:pt>
              </c:strCache>
            </c:strRef>
          </c:tx>
          <c:spPr>
            <a:solidFill>
              <a:schemeClr val="accent1"/>
            </a:solidFill>
            <a:ln>
              <a:noFill/>
            </a:ln>
            <a:effectLst/>
          </c:spPr>
          <c:invertIfNegative val="0"/>
          <c:cat>
            <c:strRef>
              <c:f>Sheet1!$A$14:$A$18</c:f>
              <c:strCache>
                <c:ptCount val="5"/>
                <c:pt idx="1">
                  <c:v>D03a - Alcoholic Beverages Violation </c:v>
                </c:pt>
                <c:pt idx="2">
                  <c:v>D05c - Disruptive Conduct</c:v>
                </c:pt>
                <c:pt idx="3">
                  <c:v>D15a - Violation of Student Housing Handbook</c:v>
                </c:pt>
                <c:pt idx="4">
                  <c:v>D16a - Violation of University Policy</c:v>
                </c:pt>
              </c:strCache>
            </c:strRef>
          </c:cat>
          <c:val>
            <c:numRef>
              <c:f>Sheet1!$B$14:$B$18</c:f>
              <c:numCache>
                <c:formatCode>General</c:formatCode>
                <c:ptCount val="5"/>
                <c:pt idx="0">
                  <c:v>0</c:v>
                </c:pt>
                <c:pt idx="1">
                  <c:v>94</c:v>
                </c:pt>
                <c:pt idx="2">
                  <c:v>139</c:v>
                </c:pt>
                <c:pt idx="3">
                  <c:v>16</c:v>
                </c:pt>
                <c:pt idx="4">
                  <c:v>130</c:v>
                </c:pt>
              </c:numCache>
            </c:numRef>
          </c:val>
          <c:extLst>
            <c:ext xmlns:c16="http://schemas.microsoft.com/office/drawing/2014/chart" uri="{C3380CC4-5D6E-409C-BE32-E72D297353CC}">
              <c16:uniqueId val="{00000000-94A1-664F-A915-404D61D3D94F}"/>
            </c:ext>
          </c:extLst>
        </c:ser>
        <c:ser>
          <c:idx val="1"/>
          <c:order val="1"/>
          <c:tx>
            <c:strRef>
              <c:f>Sheet1!$C$13</c:f>
              <c:strCache>
                <c:ptCount val="1"/>
                <c:pt idx="0">
                  <c:v>In Violation</c:v>
                </c:pt>
              </c:strCache>
            </c:strRef>
          </c:tx>
          <c:spPr>
            <a:solidFill>
              <a:schemeClr val="accent2"/>
            </a:solidFill>
            <a:ln>
              <a:noFill/>
            </a:ln>
            <a:effectLst/>
          </c:spPr>
          <c:invertIfNegative val="0"/>
          <c:cat>
            <c:strRef>
              <c:f>Sheet1!$A$14:$A$18</c:f>
              <c:strCache>
                <c:ptCount val="5"/>
                <c:pt idx="1">
                  <c:v>D03a - Alcoholic Beverages Violation </c:v>
                </c:pt>
                <c:pt idx="2">
                  <c:v>D05c - Disruptive Conduct</c:v>
                </c:pt>
                <c:pt idx="3">
                  <c:v>D15a - Violation of Student Housing Handbook</c:v>
                </c:pt>
                <c:pt idx="4">
                  <c:v>D16a - Violation of University Policy</c:v>
                </c:pt>
              </c:strCache>
            </c:strRef>
          </c:cat>
          <c:val>
            <c:numRef>
              <c:f>Sheet1!$C$14:$C$18</c:f>
              <c:numCache>
                <c:formatCode>General</c:formatCode>
                <c:ptCount val="5"/>
                <c:pt idx="1">
                  <c:v>139</c:v>
                </c:pt>
                <c:pt idx="2">
                  <c:v>238</c:v>
                </c:pt>
                <c:pt idx="3">
                  <c:v>138</c:v>
                </c:pt>
                <c:pt idx="4">
                  <c:v>327</c:v>
                </c:pt>
              </c:numCache>
            </c:numRef>
          </c:val>
          <c:extLst>
            <c:ext xmlns:c16="http://schemas.microsoft.com/office/drawing/2014/chart" uri="{C3380CC4-5D6E-409C-BE32-E72D297353CC}">
              <c16:uniqueId val="{00000001-94A1-664F-A915-404D61D3D94F}"/>
            </c:ext>
          </c:extLst>
        </c:ser>
        <c:ser>
          <c:idx val="2"/>
          <c:order val="2"/>
          <c:tx>
            <c:strRef>
              <c:f>Sheet1!$D$13</c:f>
              <c:strCache>
                <c:ptCount val="1"/>
                <c:pt idx="0">
                  <c:v>Total</c:v>
                </c:pt>
              </c:strCache>
            </c:strRef>
          </c:tx>
          <c:spPr>
            <a:solidFill>
              <a:schemeClr val="accent3"/>
            </a:solidFill>
            <a:ln>
              <a:noFill/>
            </a:ln>
            <a:effectLst/>
          </c:spPr>
          <c:invertIfNegative val="0"/>
          <c:cat>
            <c:strRef>
              <c:f>Sheet1!$A$14:$A$18</c:f>
              <c:strCache>
                <c:ptCount val="5"/>
                <c:pt idx="1">
                  <c:v>D03a - Alcoholic Beverages Violation </c:v>
                </c:pt>
                <c:pt idx="2">
                  <c:v>D05c - Disruptive Conduct</c:v>
                </c:pt>
                <c:pt idx="3">
                  <c:v>D15a - Violation of Student Housing Handbook</c:v>
                </c:pt>
                <c:pt idx="4">
                  <c:v>D16a - Violation of University Policy</c:v>
                </c:pt>
              </c:strCache>
            </c:strRef>
          </c:cat>
          <c:val>
            <c:numRef>
              <c:f>Sheet1!$D$14:$D$18</c:f>
              <c:numCache>
                <c:formatCode>General</c:formatCode>
                <c:ptCount val="5"/>
                <c:pt idx="1">
                  <c:v>235</c:v>
                </c:pt>
                <c:pt idx="2">
                  <c:v>377</c:v>
                </c:pt>
                <c:pt idx="3">
                  <c:v>154</c:v>
                </c:pt>
                <c:pt idx="4">
                  <c:v>457</c:v>
                </c:pt>
              </c:numCache>
            </c:numRef>
          </c:val>
          <c:extLst>
            <c:ext xmlns:c16="http://schemas.microsoft.com/office/drawing/2014/chart" uri="{C3380CC4-5D6E-409C-BE32-E72D297353CC}">
              <c16:uniqueId val="{00000002-94A1-664F-A915-404D61D3D94F}"/>
            </c:ext>
          </c:extLst>
        </c:ser>
        <c:dLbls>
          <c:showLegendKey val="0"/>
          <c:showVal val="0"/>
          <c:showCatName val="0"/>
          <c:showSerName val="0"/>
          <c:showPercent val="0"/>
          <c:showBubbleSize val="0"/>
        </c:dLbls>
        <c:gapWidth val="219"/>
        <c:overlap val="-27"/>
        <c:axId val="1567091759"/>
        <c:axId val="1567093407"/>
      </c:barChart>
      <c:catAx>
        <c:axId val="1567091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67093407"/>
        <c:crosses val="autoZero"/>
        <c:auto val="1"/>
        <c:lblAlgn val="ctr"/>
        <c:lblOffset val="100"/>
        <c:noMultiLvlLbl val="0"/>
      </c:catAx>
      <c:valAx>
        <c:axId val="15670934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670917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6671-C645-9B7E-2E41363964F2}"/>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6671-C645-9B7E-2E41363964F2}"/>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6671-C645-9B7E-2E41363964F2}"/>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7-6671-C645-9B7E-2E41363964F2}"/>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9-6671-C645-9B7E-2E41363964F2}"/>
              </c:ext>
            </c:extLst>
          </c:dPt>
          <c:cat>
            <c:strRef>
              <c:f>Count!$F$19:$F$24</c:f>
              <c:strCache>
                <c:ptCount val="6"/>
                <c:pt idx="0">
                  <c:v>Freshman</c:v>
                </c:pt>
                <c:pt idx="1">
                  <c:v>Graduate</c:v>
                </c:pt>
                <c:pt idx="2">
                  <c:v>Junior</c:v>
                </c:pt>
                <c:pt idx="3">
                  <c:v>Senior</c:v>
                </c:pt>
                <c:pt idx="4">
                  <c:v>Sophomore</c:v>
                </c:pt>
                <c:pt idx="5">
                  <c:v>Grand Total</c:v>
                </c:pt>
              </c:strCache>
            </c:strRef>
          </c:cat>
          <c:val>
            <c:numRef>
              <c:f>Count!$G$19:$G$24</c:f>
              <c:numCache>
                <c:formatCode>General</c:formatCode>
                <c:ptCount val="6"/>
                <c:pt idx="0">
                  <c:v>207</c:v>
                </c:pt>
                <c:pt idx="1">
                  <c:v>18</c:v>
                </c:pt>
                <c:pt idx="2">
                  <c:v>80</c:v>
                </c:pt>
                <c:pt idx="3">
                  <c:v>96</c:v>
                </c:pt>
                <c:pt idx="4">
                  <c:v>148</c:v>
                </c:pt>
                <c:pt idx="5">
                  <c:v>549</c:v>
                </c:pt>
              </c:numCache>
            </c:numRef>
          </c:val>
          <c:extLst>
            <c:ext xmlns:c16="http://schemas.microsoft.com/office/drawing/2014/chart" uri="{C3380CC4-5D6E-409C-BE32-E72D297353CC}">
              <c16:uniqueId val="{0000000A-6671-C645-9B7E-2E41363964F2}"/>
            </c:ext>
          </c:extLst>
        </c:ser>
        <c:dLbls>
          <c:showLegendKey val="0"/>
          <c:showVal val="0"/>
          <c:showCatName val="0"/>
          <c:showSerName val="0"/>
          <c:showPercent val="0"/>
          <c:showBubbleSize val="0"/>
        </c:dLbls>
        <c:gapWidth val="182"/>
        <c:axId val="1598882271"/>
        <c:axId val="1789264783"/>
      </c:barChart>
      <c:catAx>
        <c:axId val="159888227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9264783"/>
        <c:crosses val="autoZero"/>
        <c:auto val="1"/>
        <c:lblAlgn val="ctr"/>
        <c:lblOffset val="100"/>
        <c:noMultiLvlLbl val="0"/>
      </c:catAx>
      <c:valAx>
        <c:axId val="178926478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88822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FEFEE48-F5F2-534F-9D74-FD606F60B87A}" type="slidenum">
              <a:rPr lang="en-US" smtClean="0"/>
              <a:t>1</a:t>
            </a:fld>
            <a:endParaRPr lang="en-US"/>
          </a:p>
        </p:txBody>
      </p:sp>
    </p:spTree>
    <p:extLst>
      <p:ext uri="{BB962C8B-B14F-4D97-AF65-F5344CB8AC3E}">
        <p14:creationId xmlns:p14="http://schemas.microsoft.com/office/powerpoint/2010/main" val="1629389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jpe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A screenshot of a cell phone&#10;&#10;Description automatically generated">
            <a:extLst>
              <a:ext uri="{FF2B5EF4-FFF2-40B4-BE49-F238E27FC236}">
                <a16:creationId xmlns:a16="http://schemas.microsoft.com/office/drawing/2014/main" id="{6AD5DBB1-6CC8-4FCF-BA5F-FA12B31A2A27}"/>
              </a:ext>
            </a:extLst>
          </p:cNvPr>
          <p:cNvPicPr>
            <a:picLocks noChangeAspect="1"/>
          </p:cNvPicPr>
          <p:nvPr/>
        </p:nvPicPr>
        <p:blipFill rotWithShape="1">
          <a:blip r:embed="rId3"/>
          <a:srcRect/>
          <a:stretch/>
        </p:blipFill>
        <p:spPr>
          <a:xfrm>
            <a:off x="16009" y="0"/>
            <a:ext cx="12191980" cy="7199654"/>
          </a:xfrm>
          <a:prstGeom prst="rect">
            <a:avLst/>
          </a:prstGeom>
        </p:spPr>
      </p:pic>
      <p:pic>
        <p:nvPicPr>
          <p:cNvPr id="28" name="Picture 27">
            <a:extLst>
              <a:ext uri="{FF2B5EF4-FFF2-40B4-BE49-F238E27FC236}">
                <a16:creationId xmlns:a16="http://schemas.microsoft.com/office/drawing/2014/main" id="{CFF1EC5B-90FF-A547-853F-AB1340D5D6FC}"/>
              </a:ext>
            </a:extLst>
          </p:cNvPr>
          <p:cNvPicPr>
            <a:picLocks noChangeAspect="1"/>
          </p:cNvPicPr>
          <p:nvPr/>
        </p:nvPicPr>
        <p:blipFill>
          <a:blip r:embed="rId4"/>
          <a:srcRect/>
          <a:stretch/>
        </p:blipFill>
        <p:spPr>
          <a:xfrm>
            <a:off x="3381498" y="1419953"/>
            <a:ext cx="302260" cy="302260"/>
          </a:xfrm>
          <a:prstGeom prst="rect">
            <a:avLst/>
          </a:prstGeom>
        </p:spPr>
      </p:pic>
      <p:sp>
        <p:nvSpPr>
          <p:cNvPr id="29" name="TextBox 28">
            <a:extLst>
              <a:ext uri="{FF2B5EF4-FFF2-40B4-BE49-F238E27FC236}">
                <a16:creationId xmlns:a16="http://schemas.microsoft.com/office/drawing/2014/main" id="{D9837FAB-1F2A-8B48-88E0-0605CF4BABDC}"/>
              </a:ext>
            </a:extLst>
          </p:cNvPr>
          <p:cNvSpPr txBox="1"/>
          <p:nvPr/>
        </p:nvSpPr>
        <p:spPr>
          <a:xfrm>
            <a:off x="434264" y="4874693"/>
            <a:ext cx="2696288" cy="1615827"/>
          </a:xfrm>
          <a:prstGeom prst="rect">
            <a:avLst/>
          </a:prstGeom>
          <a:noFill/>
        </p:spPr>
        <p:txBody>
          <a:bodyPr wrap="square" rtlCol="0">
            <a:spAutoFit/>
          </a:bodyPr>
          <a:lstStyle/>
          <a:p>
            <a:r>
              <a:rPr lang="en-US" sz="1100" b="1" dirty="0">
                <a:latin typeface="Barlow Semi Condensed" pitchFamily="2" charset="77"/>
              </a:rPr>
              <a:t>Incident Reported Date</a:t>
            </a:r>
          </a:p>
          <a:p>
            <a:pPr marL="171450" indent="-171450">
              <a:buFontTx/>
              <a:buChar char="-"/>
            </a:pPr>
            <a:r>
              <a:rPr lang="en-US" sz="1100" dirty="0">
                <a:latin typeface="Barlow Semi Condensed" pitchFamily="2" charset="77"/>
              </a:rPr>
              <a:t>Date Range (8/21/20 – 8/18/21)</a:t>
            </a:r>
          </a:p>
          <a:p>
            <a:br>
              <a:rPr lang="en-US" sz="1100" b="1" dirty="0">
                <a:latin typeface="Barlow Semi Condensed" pitchFamily="2" charset="77"/>
              </a:rPr>
            </a:br>
            <a:r>
              <a:rPr lang="en-US" sz="1100" b="1" dirty="0">
                <a:latin typeface="Barlow Semi Condensed" pitchFamily="2" charset="77"/>
              </a:rPr>
              <a:t>Types of Reports</a:t>
            </a:r>
          </a:p>
          <a:p>
            <a:r>
              <a:rPr lang="en-US" sz="1100" dirty="0">
                <a:latin typeface="Barlow Semi Condensed" pitchFamily="2" charset="77"/>
              </a:rPr>
              <a:t>-    General Conduct: 255</a:t>
            </a:r>
          </a:p>
          <a:p>
            <a:pPr marL="171450" indent="-171450">
              <a:buFontTx/>
              <a:buChar char="-"/>
            </a:pPr>
            <a:r>
              <a:rPr lang="en-US" sz="1100" dirty="0">
                <a:latin typeface="Barlow Semi Condensed" pitchFamily="2" charset="77"/>
              </a:rPr>
              <a:t>Housing and Residence Life: 371</a:t>
            </a:r>
          </a:p>
          <a:p>
            <a:pPr marL="171450" indent="-171450">
              <a:buFontTx/>
              <a:buChar char="-"/>
            </a:pPr>
            <a:r>
              <a:rPr lang="en-US" sz="1100" dirty="0">
                <a:latin typeface="Barlow Semi Condensed" pitchFamily="2" charset="77"/>
              </a:rPr>
              <a:t>Academic Misconduct: 71</a:t>
            </a:r>
          </a:p>
          <a:p>
            <a:pPr marL="171450" indent="-171450">
              <a:buFontTx/>
              <a:buChar char="-"/>
            </a:pPr>
            <a:r>
              <a:rPr lang="en-US" sz="1100" dirty="0">
                <a:latin typeface="Barlow Semi Condensed" pitchFamily="2" charset="77"/>
              </a:rPr>
              <a:t>Student Organization: 10</a:t>
            </a:r>
          </a:p>
          <a:p>
            <a:pPr marL="171450" indent="-171450">
              <a:buFontTx/>
              <a:buChar char="-"/>
            </a:pPr>
            <a:r>
              <a:rPr lang="en-US" sz="1100" dirty="0">
                <a:latin typeface="Barlow Semi Condensed" pitchFamily="2" charset="77"/>
              </a:rPr>
              <a:t>Asymptomatic/Non-Compliance: 177</a:t>
            </a:r>
          </a:p>
        </p:txBody>
      </p:sp>
      <p:sp>
        <p:nvSpPr>
          <p:cNvPr id="44" name="TextBox 43">
            <a:extLst>
              <a:ext uri="{FF2B5EF4-FFF2-40B4-BE49-F238E27FC236}">
                <a16:creationId xmlns:a16="http://schemas.microsoft.com/office/drawing/2014/main" id="{4EAC27EA-5CF6-4345-A187-6A1F0C635DE4}"/>
              </a:ext>
            </a:extLst>
          </p:cNvPr>
          <p:cNvSpPr txBox="1"/>
          <p:nvPr/>
        </p:nvSpPr>
        <p:spPr>
          <a:xfrm>
            <a:off x="3740298" y="3370241"/>
            <a:ext cx="2130711" cy="307777"/>
          </a:xfrm>
          <a:prstGeom prst="rect">
            <a:avLst/>
          </a:prstGeom>
          <a:noFill/>
        </p:spPr>
        <p:txBody>
          <a:bodyPr wrap="none" rtlCol="0">
            <a:spAutoFit/>
          </a:bodyPr>
          <a:lstStyle/>
          <a:p>
            <a:r>
              <a:rPr lang="en-US" sz="1400" b="1" dirty="0">
                <a:latin typeface="Barlow Semi Condensed" pitchFamily="2" charset="77"/>
              </a:rPr>
              <a:t>MOST REPORTED CHARGES </a:t>
            </a:r>
          </a:p>
        </p:txBody>
      </p:sp>
      <p:sp>
        <p:nvSpPr>
          <p:cNvPr id="32" name="TextBox 31">
            <a:extLst>
              <a:ext uri="{FF2B5EF4-FFF2-40B4-BE49-F238E27FC236}">
                <a16:creationId xmlns:a16="http://schemas.microsoft.com/office/drawing/2014/main" id="{513ACA22-19AD-4A28-B966-DEF488E1DE3E}"/>
              </a:ext>
            </a:extLst>
          </p:cNvPr>
          <p:cNvSpPr txBox="1"/>
          <p:nvPr/>
        </p:nvSpPr>
        <p:spPr>
          <a:xfrm>
            <a:off x="5580817" y="653652"/>
            <a:ext cx="6098041" cy="400110"/>
          </a:xfrm>
          <a:prstGeom prst="rect">
            <a:avLst/>
          </a:prstGeom>
          <a:noFill/>
        </p:spPr>
        <p:txBody>
          <a:bodyPr wrap="square" rtlCol="0">
            <a:spAutoFit/>
          </a:bodyPr>
          <a:lstStyle/>
          <a:p>
            <a:pPr algn="ctr"/>
            <a:r>
              <a:rPr lang="en-US" sz="2000" b="1" dirty="0">
                <a:solidFill>
                  <a:schemeClr val="bg1"/>
                </a:solidFill>
                <a:latin typeface="Barlow Semi Condensed" pitchFamily="2" charset="77"/>
              </a:rPr>
              <a:t>Community Standards and Student Responsibility</a:t>
            </a:r>
          </a:p>
        </p:txBody>
      </p:sp>
      <p:sp>
        <p:nvSpPr>
          <p:cNvPr id="43" name="TextBox 42">
            <a:extLst>
              <a:ext uri="{FF2B5EF4-FFF2-40B4-BE49-F238E27FC236}">
                <a16:creationId xmlns:a16="http://schemas.microsoft.com/office/drawing/2014/main" id="{C56DDFD0-5200-4752-960D-DF9744CCEC6D}"/>
              </a:ext>
            </a:extLst>
          </p:cNvPr>
          <p:cNvSpPr txBox="1"/>
          <p:nvPr/>
        </p:nvSpPr>
        <p:spPr>
          <a:xfrm>
            <a:off x="477271" y="1392871"/>
            <a:ext cx="1439818" cy="307777"/>
          </a:xfrm>
          <a:prstGeom prst="rect">
            <a:avLst/>
          </a:prstGeom>
          <a:noFill/>
        </p:spPr>
        <p:txBody>
          <a:bodyPr wrap="none" rtlCol="0">
            <a:spAutoFit/>
          </a:bodyPr>
          <a:lstStyle/>
          <a:p>
            <a:r>
              <a:rPr lang="en-US" sz="1400" b="1" dirty="0">
                <a:latin typeface="Barlow Semi Condensed" pitchFamily="2" charset="77"/>
              </a:rPr>
              <a:t>LEARNING GOALS</a:t>
            </a:r>
          </a:p>
        </p:txBody>
      </p:sp>
      <p:sp>
        <p:nvSpPr>
          <p:cNvPr id="50" name="TextBox 49">
            <a:extLst>
              <a:ext uri="{FF2B5EF4-FFF2-40B4-BE49-F238E27FC236}">
                <a16:creationId xmlns:a16="http://schemas.microsoft.com/office/drawing/2014/main" id="{EAC64D2A-A55C-4C0B-BD4C-AEF26FE0A437}"/>
              </a:ext>
            </a:extLst>
          </p:cNvPr>
          <p:cNvSpPr txBox="1"/>
          <p:nvPr/>
        </p:nvSpPr>
        <p:spPr>
          <a:xfrm>
            <a:off x="477271" y="2116927"/>
            <a:ext cx="1588897" cy="307777"/>
          </a:xfrm>
          <a:prstGeom prst="rect">
            <a:avLst/>
          </a:prstGeom>
          <a:noFill/>
        </p:spPr>
        <p:txBody>
          <a:bodyPr wrap="none" rtlCol="0">
            <a:spAutoFit/>
          </a:bodyPr>
          <a:lstStyle/>
          <a:p>
            <a:r>
              <a:rPr lang="en-US" sz="1400" b="1" dirty="0">
                <a:latin typeface="Barlow Semi Condensed" pitchFamily="2" charset="77"/>
              </a:rPr>
              <a:t>ASSESSMENT PLAN</a:t>
            </a:r>
          </a:p>
        </p:txBody>
      </p:sp>
      <p:pic>
        <p:nvPicPr>
          <p:cNvPr id="54" name="Picture 53">
            <a:extLst>
              <a:ext uri="{FF2B5EF4-FFF2-40B4-BE49-F238E27FC236}">
                <a16:creationId xmlns:a16="http://schemas.microsoft.com/office/drawing/2014/main" id="{56BDE53A-3CF1-46D4-9F8B-E97136C1A96D}"/>
              </a:ext>
            </a:extLst>
          </p:cNvPr>
          <p:cNvPicPr>
            <a:picLocks noChangeAspect="1"/>
          </p:cNvPicPr>
          <p:nvPr/>
        </p:nvPicPr>
        <p:blipFill>
          <a:blip r:embed="rId5"/>
          <a:srcRect/>
          <a:stretch/>
        </p:blipFill>
        <p:spPr>
          <a:xfrm>
            <a:off x="137616" y="2177780"/>
            <a:ext cx="302260" cy="302260"/>
          </a:xfrm>
          <a:prstGeom prst="rect">
            <a:avLst/>
          </a:prstGeom>
        </p:spPr>
      </p:pic>
      <p:sp>
        <p:nvSpPr>
          <p:cNvPr id="55" name="TextBox 54">
            <a:extLst>
              <a:ext uri="{FF2B5EF4-FFF2-40B4-BE49-F238E27FC236}">
                <a16:creationId xmlns:a16="http://schemas.microsoft.com/office/drawing/2014/main" id="{523376DC-0386-43D6-B982-BF6C8D65E129}"/>
              </a:ext>
            </a:extLst>
          </p:cNvPr>
          <p:cNvSpPr txBox="1"/>
          <p:nvPr/>
        </p:nvSpPr>
        <p:spPr>
          <a:xfrm>
            <a:off x="477271" y="1680679"/>
            <a:ext cx="2258060" cy="430887"/>
          </a:xfrm>
          <a:prstGeom prst="rect">
            <a:avLst/>
          </a:prstGeom>
          <a:noFill/>
        </p:spPr>
        <p:txBody>
          <a:bodyPr wrap="square" rtlCol="0">
            <a:spAutoFit/>
          </a:bodyPr>
          <a:lstStyle/>
          <a:p>
            <a:pPr marL="171450" indent="-171450">
              <a:buFont typeface="Arial" panose="020B0604020202020204" pitchFamily="34" charset="0"/>
              <a:buChar char="•"/>
            </a:pPr>
            <a:r>
              <a:rPr lang="en-US" sz="1100" dirty="0">
                <a:latin typeface="Barlow Semi Condensed" pitchFamily="2" charset="77"/>
              </a:rPr>
              <a:t>Self-Awareness</a:t>
            </a:r>
          </a:p>
          <a:p>
            <a:pPr marL="171450" indent="-171450">
              <a:buFont typeface="Arial" panose="020B0604020202020204" pitchFamily="34" charset="0"/>
              <a:buChar char="•"/>
            </a:pPr>
            <a:r>
              <a:rPr lang="en-US" sz="1100" dirty="0">
                <a:latin typeface="Barlow Semi Condensed" pitchFamily="2" charset="77"/>
              </a:rPr>
              <a:t>Problem Solving</a:t>
            </a:r>
          </a:p>
        </p:txBody>
      </p:sp>
      <p:sp>
        <p:nvSpPr>
          <p:cNvPr id="57" name="TextBox 56">
            <a:extLst>
              <a:ext uri="{FF2B5EF4-FFF2-40B4-BE49-F238E27FC236}">
                <a16:creationId xmlns:a16="http://schemas.microsoft.com/office/drawing/2014/main" id="{C367370D-7AE6-4C1E-89A9-5051DD85E405}"/>
              </a:ext>
            </a:extLst>
          </p:cNvPr>
          <p:cNvSpPr txBox="1"/>
          <p:nvPr/>
        </p:nvSpPr>
        <p:spPr>
          <a:xfrm>
            <a:off x="442860" y="2416023"/>
            <a:ext cx="2878198" cy="2292935"/>
          </a:xfrm>
          <a:prstGeom prst="rect">
            <a:avLst/>
          </a:prstGeom>
          <a:noFill/>
        </p:spPr>
        <p:txBody>
          <a:bodyPr wrap="square" rtlCol="0">
            <a:spAutoFit/>
          </a:bodyPr>
          <a:lstStyle/>
          <a:p>
            <a:r>
              <a:rPr lang="en-US" sz="1100" dirty="0">
                <a:latin typeface="Barlow Semi Condensed" pitchFamily="2" charset="77"/>
              </a:rPr>
              <a:t>The main assessment ran this year was in staff assessing the learning outcomes of students within their Community Standards Conference (CSC) and through reflective sanctioning. Students were assessed in three areas: understanding impact to self/others; articulating alternative behaviors in the situation; and articulating personal values. The use of </a:t>
            </a:r>
            <a:r>
              <a:rPr lang="en-US" sz="1100" dirty="0" err="1">
                <a:latin typeface="Barlow Semi Condensed" pitchFamily="2" charset="77"/>
              </a:rPr>
              <a:t>Maxient</a:t>
            </a:r>
            <a:r>
              <a:rPr lang="en-US" sz="1100" dirty="0">
                <a:latin typeface="Barlow Semi Condensed" pitchFamily="2" charset="77"/>
              </a:rPr>
              <a:t> data to capture demographics and types of violations, in addition to student surveys were also used to capture student experience.</a:t>
            </a:r>
          </a:p>
          <a:p>
            <a:r>
              <a:rPr lang="en-US" sz="1100" dirty="0">
                <a:latin typeface="Barlow Semi Condensed" pitchFamily="2" charset="77"/>
              </a:rPr>
              <a:t> </a:t>
            </a:r>
          </a:p>
        </p:txBody>
      </p:sp>
      <p:sp>
        <p:nvSpPr>
          <p:cNvPr id="2" name="TextBox 1">
            <a:extLst>
              <a:ext uri="{FF2B5EF4-FFF2-40B4-BE49-F238E27FC236}">
                <a16:creationId xmlns:a16="http://schemas.microsoft.com/office/drawing/2014/main" id="{D1B73FC4-2969-0D41-B5BF-1D7A6C6EF02B}"/>
              </a:ext>
            </a:extLst>
          </p:cNvPr>
          <p:cNvSpPr txBox="1"/>
          <p:nvPr/>
        </p:nvSpPr>
        <p:spPr>
          <a:xfrm>
            <a:off x="6948292" y="1798567"/>
            <a:ext cx="988733" cy="523220"/>
          </a:xfrm>
          <a:prstGeom prst="rect">
            <a:avLst/>
          </a:prstGeom>
          <a:noFill/>
        </p:spPr>
        <p:txBody>
          <a:bodyPr wrap="square" lIns="91440" tIns="45720" rIns="91440" bIns="45720" rtlCol="0" anchor="t">
            <a:spAutoFit/>
          </a:bodyPr>
          <a:lstStyle/>
          <a:p>
            <a:pPr algn="ctr"/>
            <a:r>
              <a:rPr lang="en-US" sz="2800" b="1" dirty="0">
                <a:solidFill>
                  <a:srgbClr val="9D64A9"/>
                </a:solidFill>
                <a:latin typeface="Barlow Semi Condensed"/>
              </a:rPr>
              <a:t>96%</a:t>
            </a:r>
          </a:p>
        </p:txBody>
      </p:sp>
      <p:sp>
        <p:nvSpPr>
          <p:cNvPr id="59" name="TextBox 58">
            <a:extLst>
              <a:ext uri="{FF2B5EF4-FFF2-40B4-BE49-F238E27FC236}">
                <a16:creationId xmlns:a16="http://schemas.microsoft.com/office/drawing/2014/main" id="{562E5F09-0583-C04F-A619-77A5124BAE73}"/>
              </a:ext>
            </a:extLst>
          </p:cNvPr>
          <p:cNvSpPr txBox="1"/>
          <p:nvPr/>
        </p:nvSpPr>
        <p:spPr>
          <a:xfrm>
            <a:off x="7129399" y="1264582"/>
            <a:ext cx="2826415" cy="523220"/>
          </a:xfrm>
          <a:prstGeom prst="rect">
            <a:avLst/>
          </a:prstGeom>
          <a:noFill/>
        </p:spPr>
        <p:txBody>
          <a:bodyPr wrap="none" rtlCol="0">
            <a:spAutoFit/>
          </a:bodyPr>
          <a:lstStyle/>
          <a:p>
            <a:r>
              <a:rPr lang="en-US" sz="1400" b="1" dirty="0">
                <a:latin typeface="Barlow Semi Condensed" pitchFamily="2" charset="77"/>
              </a:rPr>
              <a:t>POST COMMUNITY STANDARDS DATA</a:t>
            </a:r>
          </a:p>
          <a:p>
            <a:pPr algn="ctr"/>
            <a:r>
              <a:rPr lang="en-US" sz="1400" b="1" dirty="0">
                <a:latin typeface="Barlow Semi Condensed" pitchFamily="2" charset="77"/>
              </a:rPr>
              <a:t>(VIRTUAL)</a:t>
            </a:r>
          </a:p>
        </p:txBody>
      </p:sp>
      <p:sp>
        <p:nvSpPr>
          <p:cNvPr id="61" name="TextBox 60">
            <a:extLst>
              <a:ext uri="{FF2B5EF4-FFF2-40B4-BE49-F238E27FC236}">
                <a16:creationId xmlns:a16="http://schemas.microsoft.com/office/drawing/2014/main" id="{B1728DEF-B8F5-CF45-8315-B378D63DBBCE}"/>
              </a:ext>
            </a:extLst>
          </p:cNvPr>
          <p:cNvSpPr txBox="1"/>
          <p:nvPr/>
        </p:nvSpPr>
        <p:spPr>
          <a:xfrm>
            <a:off x="6948292" y="2564780"/>
            <a:ext cx="988733" cy="523220"/>
          </a:xfrm>
          <a:prstGeom prst="rect">
            <a:avLst/>
          </a:prstGeom>
          <a:noFill/>
        </p:spPr>
        <p:txBody>
          <a:bodyPr wrap="square" lIns="91440" tIns="45720" rIns="91440" bIns="45720" rtlCol="0" anchor="t">
            <a:spAutoFit/>
          </a:bodyPr>
          <a:lstStyle/>
          <a:p>
            <a:pPr algn="ctr"/>
            <a:r>
              <a:rPr lang="en-US" sz="2800" b="1" dirty="0">
                <a:solidFill>
                  <a:schemeClr val="accent2"/>
                </a:solidFill>
                <a:latin typeface="Barlow Semi Condensed"/>
              </a:rPr>
              <a:t>97%</a:t>
            </a:r>
          </a:p>
        </p:txBody>
      </p:sp>
      <p:sp>
        <p:nvSpPr>
          <p:cNvPr id="62" name="TextBox 61">
            <a:extLst>
              <a:ext uri="{FF2B5EF4-FFF2-40B4-BE49-F238E27FC236}">
                <a16:creationId xmlns:a16="http://schemas.microsoft.com/office/drawing/2014/main" id="{0A7D0BDF-0F0A-DC40-9B92-335B312E5BA6}"/>
              </a:ext>
            </a:extLst>
          </p:cNvPr>
          <p:cNvSpPr txBox="1"/>
          <p:nvPr/>
        </p:nvSpPr>
        <p:spPr>
          <a:xfrm>
            <a:off x="6948292" y="3312329"/>
            <a:ext cx="988733" cy="523220"/>
          </a:xfrm>
          <a:prstGeom prst="rect">
            <a:avLst/>
          </a:prstGeom>
          <a:noFill/>
        </p:spPr>
        <p:txBody>
          <a:bodyPr wrap="square" lIns="91440" tIns="45720" rIns="91440" bIns="45720" rtlCol="0" anchor="t">
            <a:spAutoFit/>
          </a:bodyPr>
          <a:lstStyle/>
          <a:p>
            <a:pPr algn="ctr"/>
            <a:r>
              <a:rPr lang="en-US" sz="2800" b="1" dirty="0">
                <a:solidFill>
                  <a:srgbClr val="00AEC7"/>
                </a:solidFill>
                <a:latin typeface="Barlow Semi Condensed"/>
              </a:rPr>
              <a:t>95%</a:t>
            </a:r>
          </a:p>
        </p:txBody>
      </p:sp>
      <p:sp>
        <p:nvSpPr>
          <p:cNvPr id="3" name="TextBox 2">
            <a:extLst>
              <a:ext uri="{FF2B5EF4-FFF2-40B4-BE49-F238E27FC236}">
                <a16:creationId xmlns:a16="http://schemas.microsoft.com/office/drawing/2014/main" id="{C88F5197-D4F9-2B48-A26E-1268A4CA6D10}"/>
              </a:ext>
            </a:extLst>
          </p:cNvPr>
          <p:cNvSpPr txBox="1"/>
          <p:nvPr/>
        </p:nvSpPr>
        <p:spPr>
          <a:xfrm>
            <a:off x="7987882" y="1794963"/>
            <a:ext cx="2168061" cy="769441"/>
          </a:xfrm>
          <a:prstGeom prst="rect">
            <a:avLst/>
          </a:prstGeom>
          <a:noFill/>
        </p:spPr>
        <p:txBody>
          <a:bodyPr wrap="square" lIns="91440" tIns="45720" rIns="91440" bIns="45720" rtlCol="0" anchor="t">
            <a:spAutoFit/>
          </a:bodyPr>
          <a:lstStyle/>
          <a:p>
            <a:r>
              <a:rPr lang="en-US" sz="1100" dirty="0">
                <a:latin typeface="Barlow Semi Condensed"/>
              </a:rPr>
              <a:t>My rights, as stated in the Code of Conduct, were upheld throughout my meeting with the CSSR staff member.</a:t>
            </a:r>
          </a:p>
        </p:txBody>
      </p:sp>
      <p:sp>
        <p:nvSpPr>
          <p:cNvPr id="4" name="Rectangle 3">
            <a:extLst>
              <a:ext uri="{FF2B5EF4-FFF2-40B4-BE49-F238E27FC236}">
                <a16:creationId xmlns:a16="http://schemas.microsoft.com/office/drawing/2014/main" id="{9AF8E484-EF70-7E40-A729-3EA47750E870}"/>
              </a:ext>
            </a:extLst>
          </p:cNvPr>
          <p:cNvSpPr/>
          <p:nvPr/>
        </p:nvSpPr>
        <p:spPr>
          <a:xfrm>
            <a:off x="7937025" y="3368095"/>
            <a:ext cx="2176720" cy="600164"/>
          </a:xfrm>
          <a:prstGeom prst="rect">
            <a:avLst/>
          </a:prstGeom>
        </p:spPr>
        <p:txBody>
          <a:bodyPr wrap="square" lIns="91440" tIns="45720" rIns="91440" bIns="45720" anchor="t">
            <a:spAutoFit/>
          </a:bodyPr>
          <a:lstStyle/>
          <a:p>
            <a:r>
              <a:rPr lang="en-US" sz="1100" dirty="0">
                <a:latin typeface="Barlow Semi Condensed"/>
              </a:rPr>
              <a:t>During the conversation, I was given the opportunity to share my perspective and be heard.</a:t>
            </a:r>
          </a:p>
        </p:txBody>
      </p:sp>
      <p:sp>
        <p:nvSpPr>
          <p:cNvPr id="5" name="Rectangle 4">
            <a:extLst>
              <a:ext uri="{FF2B5EF4-FFF2-40B4-BE49-F238E27FC236}">
                <a16:creationId xmlns:a16="http://schemas.microsoft.com/office/drawing/2014/main" id="{83EA987F-9E75-BA47-BCF5-664419E95488}"/>
              </a:ext>
            </a:extLst>
          </p:cNvPr>
          <p:cNvSpPr/>
          <p:nvPr/>
        </p:nvSpPr>
        <p:spPr>
          <a:xfrm>
            <a:off x="7987882" y="2532481"/>
            <a:ext cx="1889673" cy="769441"/>
          </a:xfrm>
          <a:prstGeom prst="rect">
            <a:avLst/>
          </a:prstGeom>
        </p:spPr>
        <p:txBody>
          <a:bodyPr wrap="square" lIns="91440" tIns="45720" rIns="91440" bIns="45720" anchor="t">
            <a:spAutoFit/>
          </a:bodyPr>
          <a:lstStyle/>
          <a:p>
            <a:r>
              <a:rPr lang="en-US" sz="1100" dirty="0">
                <a:latin typeface="Barlow Semi Condensed"/>
              </a:rPr>
              <a:t>Throughout the conversation, I had opportunities to have my questions answered by the CSSR staff member.</a:t>
            </a:r>
          </a:p>
        </p:txBody>
      </p:sp>
      <p:sp>
        <p:nvSpPr>
          <p:cNvPr id="47" name="TextBox 46">
            <a:extLst>
              <a:ext uri="{FF2B5EF4-FFF2-40B4-BE49-F238E27FC236}">
                <a16:creationId xmlns:a16="http://schemas.microsoft.com/office/drawing/2014/main" id="{C9DF327F-5128-BE48-B903-D416D592F745}"/>
              </a:ext>
            </a:extLst>
          </p:cNvPr>
          <p:cNvSpPr txBox="1"/>
          <p:nvPr/>
        </p:nvSpPr>
        <p:spPr>
          <a:xfrm>
            <a:off x="439876" y="4561085"/>
            <a:ext cx="1568058" cy="307777"/>
          </a:xfrm>
          <a:prstGeom prst="rect">
            <a:avLst/>
          </a:prstGeom>
          <a:noFill/>
        </p:spPr>
        <p:txBody>
          <a:bodyPr wrap="none" rtlCol="0">
            <a:spAutoFit/>
          </a:bodyPr>
          <a:lstStyle/>
          <a:p>
            <a:r>
              <a:rPr lang="en-US" sz="1400" b="1" dirty="0">
                <a:latin typeface="Barlow Semi Condensed" pitchFamily="2" charset="77"/>
              </a:rPr>
              <a:t>INCIDENT REPORTS</a:t>
            </a:r>
          </a:p>
        </p:txBody>
      </p:sp>
      <p:sp>
        <p:nvSpPr>
          <p:cNvPr id="68" name="TextBox 67">
            <a:extLst>
              <a:ext uri="{FF2B5EF4-FFF2-40B4-BE49-F238E27FC236}">
                <a16:creationId xmlns:a16="http://schemas.microsoft.com/office/drawing/2014/main" id="{2EC43198-1171-4E46-B19A-8EBA2DF758FB}"/>
              </a:ext>
            </a:extLst>
          </p:cNvPr>
          <p:cNvSpPr txBox="1"/>
          <p:nvPr/>
        </p:nvSpPr>
        <p:spPr>
          <a:xfrm>
            <a:off x="3740298" y="1350089"/>
            <a:ext cx="2153154" cy="523220"/>
          </a:xfrm>
          <a:prstGeom prst="rect">
            <a:avLst/>
          </a:prstGeom>
          <a:noFill/>
        </p:spPr>
        <p:txBody>
          <a:bodyPr wrap="none" rtlCol="0">
            <a:spAutoFit/>
          </a:bodyPr>
          <a:lstStyle/>
          <a:p>
            <a:r>
              <a:rPr lang="en-US" sz="1400" b="1" dirty="0">
                <a:latin typeface="Barlow Semi Condensed" pitchFamily="2" charset="77"/>
              </a:rPr>
              <a:t>CASES OF IN VIOLATION BY </a:t>
            </a:r>
          </a:p>
          <a:p>
            <a:r>
              <a:rPr lang="en-US" sz="1400" b="1" dirty="0">
                <a:latin typeface="Barlow Semi Condensed" pitchFamily="2" charset="77"/>
              </a:rPr>
              <a:t>CLASSIFICATION</a:t>
            </a:r>
          </a:p>
        </p:txBody>
      </p:sp>
      <p:pic>
        <p:nvPicPr>
          <p:cNvPr id="70" name="Picture 69">
            <a:extLst>
              <a:ext uri="{FF2B5EF4-FFF2-40B4-BE49-F238E27FC236}">
                <a16:creationId xmlns:a16="http://schemas.microsoft.com/office/drawing/2014/main" id="{78F166E4-F7F9-8D41-B785-932360FEC1A9}"/>
              </a:ext>
            </a:extLst>
          </p:cNvPr>
          <p:cNvPicPr>
            <a:picLocks noChangeAspect="1"/>
          </p:cNvPicPr>
          <p:nvPr/>
        </p:nvPicPr>
        <p:blipFill>
          <a:blip r:embed="rId4"/>
          <a:srcRect/>
          <a:stretch/>
        </p:blipFill>
        <p:spPr>
          <a:xfrm>
            <a:off x="175011" y="1417161"/>
            <a:ext cx="302260" cy="302260"/>
          </a:xfrm>
          <a:prstGeom prst="rect">
            <a:avLst/>
          </a:prstGeom>
        </p:spPr>
      </p:pic>
      <p:pic>
        <p:nvPicPr>
          <p:cNvPr id="71" name="Picture 70">
            <a:extLst>
              <a:ext uri="{FF2B5EF4-FFF2-40B4-BE49-F238E27FC236}">
                <a16:creationId xmlns:a16="http://schemas.microsoft.com/office/drawing/2014/main" id="{29801ED2-17FA-4041-AE54-6DDED54D9B4B}"/>
              </a:ext>
            </a:extLst>
          </p:cNvPr>
          <p:cNvPicPr>
            <a:picLocks noChangeAspect="1"/>
          </p:cNvPicPr>
          <p:nvPr/>
        </p:nvPicPr>
        <p:blipFill>
          <a:blip r:embed="rId4"/>
          <a:srcRect/>
          <a:stretch/>
        </p:blipFill>
        <p:spPr>
          <a:xfrm>
            <a:off x="137616" y="4637520"/>
            <a:ext cx="302260" cy="302260"/>
          </a:xfrm>
          <a:prstGeom prst="rect">
            <a:avLst/>
          </a:prstGeom>
        </p:spPr>
      </p:pic>
      <p:pic>
        <p:nvPicPr>
          <p:cNvPr id="72" name="Picture 71">
            <a:extLst>
              <a:ext uri="{FF2B5EF4-FFF2-40B4-BE49-F238E27FC236}">
                <a16:creationId xmlns:a16="http://schemas.microsoft.com/office/drawing/2014/main" id="{82491F60-EB8C-8444-B73E-84793C288E63}"/>
              </a:ext>
            </a:extLst>
          </p:cNvPr>
          <p:cNvPicPr>
            <a:picLocks noChangeAspect="1"/>
          </p:cNvPicPr>
          <p:nvPr/>
        </p:nvPicPr>
        <p:blipFill>
          <a:blip r:embed="rId5"/>
          <a:srcRect/>
          <a:stretch/>
        </p:blipFill>
        <p:spPr>
          <a:xfrm>
            <a:off x="3406313" y="3376338"/>
            <a:ext cx="302260" cy="302260"/>
          </a:xfrm>
          <a:prstGeom prst="rect">
            <a:avLst/>
          </a:prstGeom>
        </p:spPr>
      </p:pic>
      <p:graphicFrame>
        <p:nvGraphicFramePr>
          <p:cNvPr id="74" name="Chart 73">
            <a:extLst>
              <a:ext uri="{FF2B5EF4-FFF2-40B4-BE49-F238E27FC236}">
                <a16:creationId xmlns:a16="http://schemas.microsoft.com/office/drawing/2014/main" id="{D10056E6-981A-B649-81FB-777A8E7AA860}"/>
              </a:ext>
            </a:extLst>
          </p:cNvPr>
          <p:cNvGraphicFramePr>
            <a:graphicFrameLocks/>
          </p:cNvGraphicFramePr>
          <p:nvPr>
            <p:extLst>
              <p:ext uri="{D42A27DB-BD31-4B8C-83A1-F6EECF244321}">
                <p14:modId xmlns:p14="http://schemas.microsoft.com/office/powerpoint/2010/main" val="113388242"/>
              </p:ext>
            </p:extLst>
          </p:nvPr>
        </p:nvGraphicFramePr>
        <p:xfrm>
          <a:off x="9841100" y="4255437"/>
          <a:ext cx="2343150" cy="20193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5" name="Chart 74">
            <a:extLst>
              <a:ext uri="{FF2B5EF4-FFF2-40B4-BE49-F238E27FC236}">
                <a16:creationId xmlns:a16="http://schemas.microsoft.com/office/drawing/2014/main" id="{EDEC36FD-E64B-6349-ADB5-B07355B09C9C}"/>
              </a:ext>
            </a:extLst>
          </p:cNvPr>
          <p:cNvGraphicFramePr>
            <a:graphicFrameLocks/>
          </p:cNvGraphicFramePr>
          <p:nvPr>
            <p:extLst>
              <p:ext uri="{D42A27DB-BD31-4B8C-83A1-F6EECF244321}">
                <p14:modId xmlns:p14="http://schemas.microsoft.com/office/powerpoint/2010/main" val="1135796495"/>
              </p:ext>
            </p:extLst>
          </p:nvPr>
        </p:nvGraphicFramePr>
        <p:xfrm>
          <a:off x="10039861" y="1547129"/>
          <a:ext cx="2072112" cy="2580230"/>
        </p:xfrm>
        <a:graphic>
          <a:graphicData uri="http://schemas.openxmlformats.org/drawingml/2006/chart">
            <c:chart xmlns:c="http://schemas.openxmlformats.org/drawingml/2006/chart" xmlns:r="http://schemas.openxmlformats.org/officeDocument/2006/relationships" r:id="rId7"/>
          </a:graphicData>
        </a:graphic>
      </p:graphicFrame>
      <p:pic>
        <p:nvPicPr>
          <p:cNvPr id="33" name="Picture 32">
            <a:extLst>
              <a:ext uri="{FF2B5EF4-FFF2-40B4-BE49-F238E27FC236}">
                <a16:creationId xmlns:a16="http://schemas.microsoft.com/office/drawing/2014/main" id="{90A4FD57-683B-F445-B441-55C1F56007BE}"/>
              </a:ext>
            </a:extLst>
          </p:cNvPr>
          <p:cNvPicPr>
            <a:picLocks noChangeAspect="1"/>
          </p:cNvPicPr>
          <p:nvPr/>
        </p:nvPicPr>
        <p:blipFill>
          <a:blip r:embed="rId5"/>
          <a:srcRect/>
          <a:stretch/>
        </p:blipFill>
        <p:spPr>
          <a:xfrm>
            <a:off x="6780791" y="1296594"/>
            <a:ext cx="302260" cy="302260"/>
          </a:xfrm>
          <a:prstGeom prst="rect">
            <a:avLst/>
          </a:prstGeom>
        </p:spPr>
      </p:pic>
      <p:pic>
        <p:nvPicPr>
          <p:cNvPr id="34" name="Picture 33">
            <a:extLst>
              <a:ext uri="{FF2B5EF4-FFF2-40B4-BE49-F238E27FC236}">
                <a16:creationId xmlns:a16="http://schemas.microsoft.com/office/drawing/2014/main" id="{2925CB8D-9CD9-954B-A8AA-710909CC8BD9}"/>
              </a:ext>
            </a:extLst>
          </p:cNvPr>
          <p:cNvPicPr>
            <a:picLocks noChangeAspect="1"/>
          </p:cNvPicPr>
          <p:nvPr/>
        </p:nvPicPr>
        <p:blipFill>
          <a:blip r:embed="rId5"/>
          <a:srcRect/>
          <a:stretch/>
        </p:blipFill>
        <p:spPr>
          <a:xfrm>
            <a:off x="7269397" y="4196273"/>
            <a:ext cx="302260" cy="302260"/>
          </a:xfrm>
          <a:prstGeom prst="rect">
            <a:avLst/>
          </a:prstGeom>
        </p:spPr>
      </p:pic>
      <p:sp>
        <p:nvSpPr>
          <p:cNvPr id="35" name="TextBox 34">
            <a:extLst>
              <a:ext uri="{FF2B5EF4-FFF2-40B4-BE49-F238E27FC236}">
                <a16:creationId xmlns:a16="http://schemas.microsoft.com/office/drawing/2014/main" id="{8295B790-BEB9-FE44-B96C-A47A99A8F15B}"/>
              </a:ext>
            </a:extLst>
          </p:cNvPr>
          <p:cNvSpPr txBox="1"/>
          <p:nvPr/>
        </p:nvSpPr>
        <p:spPr>
          <a:xfrm>
            <a:off x="7571658" y="4183125"/>
            <a:ext cx="2343150" cy="523220"/>
          </a:xfrm>
          <a:prstGeom prst="rect">
            <a:avLst/>
          </a:prstGeom>
          <a:noFill/>
        </p:spPr>
        <p:txBody>
          <a:bodyPr wrap="square" rtlCol="0">
            <a:spAutoFit/>
          </a:bodyPr>
          <a:lstStyle/>
          <a:p>
            <a:pPr algn="ctr"/>
            <a:r>
              <a:rPr lang="en-US" sz="1400" b="1" dirty="0">
                <a:latin typeface="Barlow Semi Condensed" pitchFamily="2" charset="77"/>
              </a:rPr>
              <a:t>LEARNING OUTCOME ASSESSMENT</a:t>
            </a:r>
          </a:p>
        </p:txBody>
      </p:sp>
      <p:graphicFrame>
        <p:nvGraphicFramePr>
          <p:cNvPr id="37" name="Chart 36">
            <a:extLst>
              <a:ext uri="{FF2B5EF4-FFF2-40B4-BE49-F238E27FC236}">
                <a16:creationId xmlns:a16="http://schemas.microsoft.com/office/drawing/2014/main" id="{035E3C1E-A4AE-E84D-94AC-3C5EAB8FA441}"/>
              </a:ext>
            </a:extLst>
          </p:cNvPr>
          <p:cNvGraphicFramePr>
            <a:graphicFrameLocks/>
          </p:cNvGraphicFramePr>
          <p:nvPr/>
        </p:nvGraphicFramePr>
        <p:xfrm>
          <a:off x="3274478" y="3689188"/>
          <a:ext cx="3857088" cy="2470152"/>
        </p:xfrm>
        <a:graphic>
          <a:graphicData uri="http://schemas.openxmlformats.org/drawingml/2006/chart">
            <c:chart xmlns:c="http://schemas.openxmlformats.org/drawingml/2006/chart" xmlns:r="http://schemas.openxmlformats.org/officeDocument/2006/relationships" r:id="rId8"/>
          </a:graphicData>
        </a:graphic>
      </p:graphicFrame>
      <p:sp>
        <p:nvSpPr>
          <p:cNvPr id="7" name="TextBox 6">
            <a:extLst>
              <a:ext uri="{FF2B5EF4-FFF2-40B4-BE49-F238E27FC236}">
                <a16:creationId xmlns:a16="http://schemas.microsoft.com/office/drawing/2014/main" id="{B31F0FBD-3E61-4841-BDCD-BB791F64BC7C}"/>
              </a:ext>
            </a:extLst>
          </p:cNvPr>
          <p:cNvSpPr txBox="1"/>
          <p:nvPr/>
        </p:nvSpPr>
        <p:spPr>
          <a:xfrm>
            <a:off x="7326962" y="4745751"/>
            <a:ext cx="2608158" cy="1723549"/>
          </a:xfrm>
          <a:prstGeom prst="rect">
            <a:avLst/>
          </a:prstGeom>
          <a:noFill/>
        </p:spPr>
        <p:txBody>
          <a:bodyPr wrap="square" rtlCol="0">
            <a:spAutoFit/>
          </a:bodyPr>
          <a:lstStyle/>
          <a:p>
            <a:pPr marL="228600" indent="-228600">
              <a:buAutoNum type="arabicPeriod"/>
            </a:pPr>
            <a:r>
              <a:rPr lang="en-US" sz="1100" dirty="0">
                <a:latin typeface="Barlow Semi Condensed"/>
              </a:rPr>
              <a:t>Articulate how their actions had consequences on self, others, and community</a:t>
            </a:r>
          </a:p>
          <a:p>
            <a:pPr marL="228600" indent="-228600">
              <a:buAutoNum type="arabicPeriod"/>
            </a:pPr>
            <a:r>
              <a:rPr lang="en-US" sz="1100" dirty="0">
                <a:latin typeface="Barlow Semi Condensed"/>
              </a:rPr>
              <a:t>Discuss alternative actions they could have taken in the situation</a:t>
            </a:r>
          </a:p>
          <a:p>
            <a:pPr marL="228600" indent="-228600">
              <a:buAutoNum type="arabicPeriod"/>
            </a:pPr>
            <a:r>
              <a:rPr lang="en-US" sz="1100" dirty="0">
                <a:latin typeface="Barlow Semi Condensed"/>
              </a:rPr>
              <a:t>Articulate personal values and relationship between values and behavior</a:t>
            </a:r>
          </a:p>
          <a:p>
            <a:endParaRPr lang="en-US" dirty="0"/>
          </a:p>
        </p:txBody>
      </p:sp>
      <p:graphicFrame>
        <p:nvGraphicFramePr>
          <p:cNvPr id="36" name="Chart 35">
            <a:extLst>
              <a:ext uri="{FF2B5EF4-FFF2-40B4-BE49-F238E27FC236}">
                <a16:creationId xmlns:a16="http://schemas.microsoft.com/office/drawing/2014/main" id="{8E3251AC-485E-2D45-8ED9-0469C161D61C}"/>
              </a:ext>
            </a:extLst>
          </p:cNvPr>
          <p:cNvGraphicFramePr>
            <a:graphicFrameLocks/>
          </p:cNvGraphicFramePr>
          <p:nvPr/>
        </p:nvGraphicFramePr>
        <p:xfrm>
          <a:off x="3503233" y="1875370"/>
          <a:ext cx="3138292" cy="1530188"/>
        </p:xfrm>
        <a:graphic>
          <a:graphicData uri="http://schemas.openxmlformats.org/drawingml/2006/chart">
            <c:chart xmlns:c="http://schemas.openxmlformats.org/drawingml/2006/chart" xmlns:r="http://schemas.openxmlformats.org/officeDocument/2006/relationships" r:id="rId9"/>
          </a:graphicData>
        </a:graphic>
      </p:graphicFrame>
      <p:sp>
        <p:nvSpPr>
          <p:cNvPr id="42" name="TextBox 6">
            <a:extLst>
              <a:ext uri="{FF2B5EF4-FFF2-40B4-BE49-F238E27FC236}">
                <a16:creationId xmlns:a16="http://schemas.microsoft.com/office/drawing/2014/main" id="{1449CE78-DD41-2649-86C1-218A9F87AA16}"/>
              </a:ext>
            </a:extLst>
          </p:cNvPr>
          <p:cNvSpPr txBox="1"/>
          <p:nvPr/>
        </p:nvSpPr>
        <p:spPr>
          <a:xfrm>
            <a:off x="10866388" y="6405126"/>
            <a:ext cx="1086130" cy="374568"/>
          </a:xfrm>
          <a:prstGeom prst="flowChartAlternateProcess">
            <a:avLst/>
          </a:prstGeom>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0">
            <a:schemeClr val="accent2"/>
          </a:lnRef>
          <a:fillRef idx="3">
            <a:schemeClr val="accent2"/>
          </a:fillRef>
          <a:effectRef idx="3">
            <a:schemeClr val="accent2"/>
          </a:effectRef>
          <a:fontRef idx="minor">
            <a:schemeClr val="lt1"/>
          </a:fontRef>
        </p:style>
        <p:txBody>
          <a:bodyPr wrap="square" lIns="45719" tIns="45719" rIns="45719" bIns="45719" numCol="1" anchor="t">
            <a:spAutoFit/>
          </a:bodyPr>
          <a:lstStyle>
            <a:lvl1pPr>
              <a:defRPr sz="1400" b="1">
                <a:latin typeface="Barlow Semi Condensed"/>
                <a:ea typeface="Barlow Semi Condensed"/>
                <a:cs typeface="Barlow Semi Condensed"/>
                <a:sym typeface="Barlow Semi Condensed"/>
              </a:defRPr>
            </a:lvl1pPr>
          </a:lstStyle>
          <a:p>
            <a:pPr algn="ctr"/>
            <a:r>
              <a:rPr lang="en-US" sz="1600" dirty="0"/>
              <a:t>2020-2021</a:t>
            </a:r>
            <a:endParaRPr sz="1800" dirty="0"/>
          </a:p>
        </p:txBody>
      </p:sp>
    </p:spTree>
    <p:extLst>
      <p:ext uri="{BB962C8B-B14F-4D97-AF65-F5344CB8AC3E}">
        <p14:creationId xmlns:p14="http://schemas.microsoft.com/office/powerpoint/2010/main" val="3955003649"/>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3E2DA79E0B7D4EB6AE3B039CDAA035" ma:contentTypeVersion="6" ma:contentTypeDescription="Create a new document." ma:contentTypeScope="" ma:versionID="b2510d6cc6ef2a219966bd77362f4b61">
  <xsd:schema xmlns:xsd="http://www.w3.org/2001/XMLSchema" xmlns:xs="http://www.w3.org/2001/XMLSchema" xmlns:p="http://schemas.microsoft.com/office/2006/metadata/properties" xmlns:ns2="eae787ed-c4d8-4cc4-aeae-cf5a087a3ca5" xmlns:ns3="958b7835-e574-4c46-85c5-f6f54518b164" targetNamespace="http://schemas.microsoft.com/office/2006/metadata/properties" ma:root="true" ma:fieldsID="a06c3bc58bca4dec0fcc8c8259f30d21" ns2:_="" ns3:_="">
    <xsd:import namespace="eae787ed-c4d8-4cc4-aeae-cf5a087a3ca5"/>
    <xsd:import namespace="958b7835-e574-4c46-85c5-f6f54518b1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e787ed-c4d8-4cc4-aeae-cf5a087a3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8b7835-e574-4c46-85c5-f6f54518b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97B76A-9E35-4B94-A2D7-66ACD35E8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e787ed-c4d8-4cc4-aeae-cf5a087a3ca5"/>
    <ds:schemaRef ds:uri="958b7835-e574-4c46-85c5-f6f54518b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C2C466-D168-4393-867B-22D39DAE648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98F889F-FE96-43B2-A0FE-8B1CA9D54F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1616</TotalTime>
  <Words>261</Words>
  <Application>Microsoft Macintosh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Barlow</vt:lpstr>
      <vt:lpstr>Barlow Semi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Kopchick, Charlene</dc:creator>
  <cp:lastModifiedBy>Oiler, Caitlin (she/her)</cp:lastModifiedBy>
  <cp:revision>11</cp:revision>
  <dcterms:modified xsi:type="dcterms:W3CDTF">2021-10-12T19:02:34Z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0x010100CD3E2DA79E0B7D4EB6AE3B039CDAA035</vt:lpwstr>
  </property>
</Properties>
</file>