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6"/>
  </p:notesMasterIdLst>
  <p:sldIdLst>
    <p:sldId id="276" r:id="rId5"/>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1432"/>
    <a:srgbClr val="FEC100"/>
    <a:srgbClr val="E8BC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showGuides="1">
      <p:cViewPr varScale="1">
        <p:scale>
          <a:sx n="121" d="100"/>
          <a:sy n="121" d="100"/>
        </p:scale>
        <p:origin x="744"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Users/oiler/Desktop/21-22%20Opening%20Schedule%20Adjustment.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all" spc="50" baseline="0">
                <a:solidFill>
                  <a:schemeClr val="tx1"/>
                </a:solidFill>
                <a:latin typeface="Barlow" pitchFamily="2" charset="77"/>
                <a:ea typeface="+mn-ea"/>
                <a:cs typeface="+mn-cs"/>
              </a:defRPr>
            </a:pPr>
            <a:r>
              <a:rPr lang="en-US" sz="1400"/>
              <a:t>Reponse Breakdown</a:t>
            </a:r>
          </a:p>
        </c:rich>
      </c:tx>
      <c:overlay val="0"/>
      <c:spPr>
        <a:noFill/>
        <a:ln>
          <a:noFill/>
        </a:ln>
        <a:effectLst/>
      </c:spPr>
      <c:txPr>
        <a:bodyPr rot="0" spcFirstLastPara="1" vertOverflow="ellipsis" vert="horz" wrap="square" anchor="ctr" anchorCtr="1"/>
        <a:lstStyle/>
        <a:p>
          <a:pPr>
            <a:defRPr sz="1400" b="1" i="0" u="none" strike="noStrike" kern="1200" cap="all" spc="50" baseline="0">
              <a:solidFill>
                <a:schemeClr val="tx1"/>
              </a:solidFill>
              <a:latin typeface="Barlow" pitchFamily="2" charset="77"/>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7179-3C4C-A426-AF8485237346}"/>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7179-3C4C-A426-AF8485237346}"/>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7179-3C4C-A426-AF8485237346}"/>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7179-3C4C-A426-AF8485237346}"/>
              </c:ext>
            </c:extLst>
          </c:dPt>
          <c:dLbls>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Barlow" pitchFamily="2" charset="77"/>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Sheet2!$B$6:$B$9</c:f>
              <c:strCache>
                <c:ptCount val="4"/>
                <c:pt idx="0">
                  <c:v>Other</c:v>
                </c:pt>
                <c:pt idx="1">
                  <c:v>Emotional</c:v>
                </c:pt>
                <c:pt idx="2">
                  <c:v>Quick thinking</c:v>
                </c:pt>
                <c:pt idx="3">
                  <c:v>Reflections</c:v>
                </c:pt>
              </c:strCache>
            </c:strRef>
          </c:cat>
          <c:val>
            <c:numRef>
              <c:f>Sheet2!$C$6:$C$9</c:f>
              <c:numCache>
                <c:formatCode>0.00%</c:formatCode>
                <c:ptCount val="4"/>
                <c:pt idx="0">
                  <c:v>0.11799999999999999</c:v>
                </c:pt>
                <c:pt idx="1">
                  <c:v>0.11799999999999999</c:v>
                </c:pt>
                <c:pt idx="2" formatCode="0%">
                  <c:v>0.26</c:v>
                </c:pt>
                <c:pt idx="3">
                  <c:v>0.504</c:v>
                </c:pt>
              </c:numCache>
            </c:numRef>
          </c:val>
          <c:extLst>
            <c:ext xmlns:c16="http://schemas.microsoft.com/office/drawing/2014/chart" uri="{C3380CC4-5D6E-409C-BE32-E72D297353CC}">
              <c16:uniqueId val="{00000008-7179-3C4C-A426-AF8485237346}"/>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Barlow" pitchFamily="2" charset="77"/>
              <a:ea typeface="+mn-ea"/>
              <a:cs typeface="+mn-cs"/>
            </a:defRPr>
          </a:pPr>
          <a:endParaRPr lang="en-US"/>
        </a:p>
      </c:txPr>
    </c:legend>
    <c:plotVisOnly val="1"/>
    <c:dispBlanksAs val="gap"/>
    <c:showDLblsOverMax val="0"/>
  </c:chart>
  <c:spPr>
    <a:noFill/>
    <a:ln>
      <a:noFill/>
    </a:ln>
    <a:effectLst/>
  </c:spPr>
  <c:txPr>
    <a:bodyPr/>
    <a:lstStyle/>
    <a:p>
      <a:pPr>
        <a:defRPr sz="1000">
          <a:solidFill>
            <a:schemeClr val="tx1"/>
          </a:solidFill>
          <a:latin typeface="Barlow" pitchFamily="2" charset="77"/>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FEE48-F5F2-534F-9D74-FD606F60B87A}" type="slidenum">
              <a:rPr lang="en-US" smtClean="0"/>
              <a:t>1</a:t>
            </a:fld>
            <a:endParaRPr lang="en-US"/>
          </a:p>
        </p:txBody>
      </p:sp>
    </p:spTree>
    <p:extLst>
      <p:ext uri="{BB962C8B-B14F-4D97-AF65-F5344CB8AC3E}">
        <p14:creationId xmlns:p14="http://schemas.microsoft.com/office/powerpoint/2010/main" val="3194988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6172200" y="1681163"/>
            <a:ext cx="5183188" cy="823913"/>
          </a:xfrm>
          <a:prstGeom prst="rect">
            <a:avLst/>
          </a:prstGeom>
        </p:spPr>
        <p:txBody>
          <a:bodyPr anchor="b"/>
          <a:lstStyle/>
          <a:p>
            <a:pPr marL="0" indent="0">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839787" y="2057400"/>
            <a:ext cx="3932238" cy="3811588"/>
          </a:xfrm>
          <a:prstGeom prst="rect">
            <a:avLst/>
          </a:prstGeom>
        </p:spPr>
        <p:txBody>
          <a:bodyPr/>
          <a:lstStyle/>
          <a:p>
            <a:pPr marL="0" indent="0">
              <a:buSzTx/>
              <a:buFontTx/>
              <a:buNone/>
              <a:defRPr sz="16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21"/>
          </p:nvPr>
        </p:nvSpPr>
        <p:spPr>
          <a:xfrm>
            <a:off x="5183187" y="987425"/>
            <a:ext cx="6172201" cy="4873625"/>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Picture 52">
            <a:extLst>
              <a:ext uri="{FF2B5EF4-FFF2-40B4-BE49-F238E27FC236}">
                <a16:creationId xmlns:a16="http://schemas.microsoft.com/office/drawing/2014/main" id="{DE28AAE2-EB84-3945-8AD1-B522C199F92F}"/>
              </a:ext>
            </a:extLst>
          </p:cNvPr>
          <p:cNvPicPr>
            <a:picLocks noChangeAspect="1"/>
          </p:cNvPicPr>
          <p:nvPr/>
        </p:nvPicPr>
        <p:blipFill>
          <a:blip r:embed="rId3"/>
          <a:srcRect/>
          <a:stretch/>
        </p:blipFill>
        <p:spPr>
          <a:xfrm>
            <a:off x="12718" y="10"/>
            <a:ext cx="12179282" cy="6857989"/>
          </a:xfrm>
          <a:prstGeom prst="rect">
            <a:avLst/>
          </a:prstGeom>
        </p:spPr>
      </p:pic>
      <p:sp>
        <p:nvSpPr>
          <p:cNvPr id="52" name="TextBox 51">
            <a:extLst>
              <a:ext uri="{FF2B5EF4-FFF2-40B4-BE49-F238E27FC236}">
                <a16:creationId xmlns:a16="http://schemas.microsoft.com/office/drawing/2014/main" id="{075E5F35-3543-B843-AC50-C4395B3E7B0A}"/>
              </a:ext>
            </a:extLst>
          </p:cNvPr>
          <p:cNvSpPr txBox="1"/>
          <p:nvPr/>
        </p:nvSpPr>
        <p:spPr>
          <a:xfrm>
            <a:off x="2780184" y="981493"/>
            <a:ext cx="6098041" cy="400110"/>
          </a:xfrm>
          <a:prstGeom prst="rect">
            <a:avLst/>
          </a:prstGeom>
          <a:noFill/>
        </p:spPr>
        <p:txBody>
          <a:bodyPr wrap="square" rtlCol="0">
            <a:spAutoFit/>
          </a:bodyPr>
          <a:lstStyle/>
          <a:p>
            <a:pPr algn="ctr"/>
            <a:r>
              <a:rPr lang="en-US" sz="2000" b="1" dirty="0">
                <a:latin typeface="Barlow Semi Condensed" pitchFamily="2" charset="77"/>
              </a:rPr>
              <a:t>Conference &amp; Event Services</a:t>
            </a:r>
          </a:p>
        </p:txBody>
      </p:sp>
      <p:grpSp>
        <p:nvGrpSpPr>
          <p:cNvPr id="16" name="Group 15">
            <a:extLst>
              <a:ext uri="{FF2B5EF4-FFF2-40B4-BE49-F238E27FC236}">
                <a16:creationId xmlns:a16="http://schemas.microsoft.com/office/drawing/2014/main" id="{31F62E03-D1BB-AE41-82A2-BA052EBA59C5}"/>
              </a:ext>
            </a:extLst>
          </p:cNvPr>
          <p:cNvGrpSpPr/>
          <p:nvPr/>
        </p:nvGrpSpPr>
        <p:grpSpPr>
          <a:xfrm>
            <a:off x="400920" y="495264"/>
            <a:ext cx="1655990" cy="307777"/>
            <a:chOff x="1215637" y="1125896"/>
            <a:chExt cx="1655990" cy="307777"/>
          </a:xfrm>
        </p:grpSpPr>
        <p:sp>
          <p:nvSpPr>
            <p:cNvPr id="7" name="TextBox 6">
              <a:extLst>
                <a:ext uri="{FF2B5EF4-FFF2-40B4-BE49-F238E27FC236}">
                  <a16:creationId xmlns:a16="http://schemas.microsoft.com/office/drawing/2014/main" id="{6F6D8D29-55D6-E54A-86F5-4252309C08AA}"/>
                </a:ext>
              </a:extLst>
            </p:cNvPr>
            <p:cNvSpPr txBox="1"/>
            <p:nvPr/>
          </p:nvSpPr>
          <p:spPr>
            <a:xfrm>
              <a:off x="1524783" y="1125896"/>
              <a:ext cx="1346844" cy="307777"/>
            </a:xfrm>
            <a:prstGeom prst="rect">
              <a:avLst/>
            </a:prstGeom>
            <a:noFill/>
          </p:spPr>
          <p:txBody>
            <a:bodyPr wrap="none" rtlCol="0">
              <a:spAutoFit/>
            </a:bodyPr>
            <a:lstStyle/>
            <a:p>
              <a:r>
                <a:rPr lang="en-US" sz="1400" b="1" dirty="0">
                  <a:latin typeface="Barlow Semi Condensed" pitchFamily="2" charset="77"/>
                </a:rPr>
                <a:t>LEARNING GOAL</a:t>
              </a:r>
            </a:p>
          </p:txBody>
        </p:sp>
        <p:pic>
          <p:nvPicPr>
            <p:cNvPr id="9" name="Picture 8" descr="A screenshot of a cell phone&#10;&#10;Description automatically generated">
              <a:extLst>
                <a:ext uri="{FF2B5EF4-FFF2-40B4-BE49-F238E27FC236}">
                  <a16:creationId xmlns:a16="http://schemas.microsoft.com/office/drawing/2014/main" id="{F0658790-CB17-A04A-ADB1-549EFD74C8C0}"/>
                </a:ext>
              </a:extLst>
            </p:cNvPr>
            <p:cNvPicPr>
              <a:picLocks noChangeAspect="1"/>
            </p:cNvPicPr>
            <p:nvPr/>
          </p:nvPicPr>
          <p:blipFill>
            <a:blip r:embed="rId4"/>
            <a:stretch>
              <a:fillRect/>
            </a:stretch>
          </p:blipFill>
          <p:spPr>
            <a:xfrm>
              <a:off x="1215637" y="1131413"/>
              <a:ext cx="302260" cy="302260"/>
            </a:xfrm>
            <a:prstGeom prst="rect">
              <a:avLst/>
            </a:prstGeom>
          </p:spPr>
        </p:pic>
      </p:grpSp>
      <p:grpSp>
        <p:nvGrpSpPr>
          <p:cNvPr id="17" name="Group 16">
            <a:extLst>
              <a:ext uri="{FF2B5EF4-FFF2-40B4-BE49-F238E27FC236}">
                <a16:creationId xmlns:a16="http://schemas.microsoft.com/office/drawing/2014/main" id="{DA56C153-50FA-4246-A83D-7B07FB089774}"/>
              </a:ext>
            </a:extLst>
          </p:cNvPr>
          <p:cNvGrpSpPr/>
          <p:nvPr/>
        </p:nvGrpSpPr>
        <p:grpSpPr>
          <a:xfrm>
            <a:off x="3390073" y="1459287"/>
            <a:ext cx="1655516" cy="332487"/>
            <a:chOff x="1156889" y="1145483"/>
            <a:chExt cx="1655516" cy="302260"/>
          </a:xfrm>
        </p:grpSpPr>
        <p:sp>
          <p:nvSpPr>
            <p:cNvPr id="18" name="TextBox 17">
              <a:extLst>
                <a:ext uri="{FF2B5EF4-FFF2-40B4-BE49-F238E27FC236}">
                  <a16:creationId xmlns:a16="http://schemas.microsoft.com/office/drawing/2014/main" id="{7167D8EF-E9E4-2E4A-A903-3F606A4D85EF}"/>
                </a:ext>
              </a:extLst>
            </p:cNvPr>
            <p:cNvSpPr txBox="1"/>
            <p:nvPr/>
          </p:nvSpPr>
          <p:spPr>
            <a:xfrm>
              <a:off x="1459149" y="1151715"/>
              <a:ext cx="1353256" cy="279796"/>
            </a:xfrm>
            <a:prstGeom prst="rect">
              <a:avLst/>
            </a:prstGeom>
            <a:noFill/>
          </p:spPr>
          <p:txBody>
            <a:bodyPr wrap="none" rtlCol="0">
              <a:spAutoFit/>
            </a:bodyPr>
            <a:lstStyle/>
            <a:p>
              <a:r>
                <a:rPr lang="en-US" sz="1400" b="1" dirty="0">
                  <a:latin typeface="Barlow Semi Condensed" pitchFamily="2" charset="77"/>
                </a:rPr>
                <a:t>LEARNING PLAN</a:t>
              </a:r>
            </a:p>
          </p:txBody>
        </p:sp>
        <p:pic>
          <p:nvPicPr>
            <p:cNvPr id="19" name="Picture 18">
              <a:extLst>
                <a:ext uri="{FF2B5EF4-FFF2-40B4-BE49-F238E27FC236}">
                  <a16:creationId xmlns:a16="http://schemas.microsoft.com/office/drawing/2014/main" id="{6F2D475C-EF89-C54A-89E7-9843FB1E355A}"/>
                </a:ext>
              </a:extLst>
            </p:cNvPr>
            <p:cNvPicPr>
              <a:picLocks noChangeAspect="1"/>
            </p:cNvPicPr>
            <p:nvPr/>
          </p:nvPicPr>
          <p:blipFill>
            <a:blip r:embed="rId5"/>
            <a:srcRect/>
            <a:stretch/>
          </p:blipFill>
          <p:spPr>
            <a:xfrm>
              <a:off x="1156889" y="1145483"/>
              <a:ext cx="302260" cy="302260"/>
            </a:xfrm>
            <a:prstGeom prst="rect">
              <a:avLst/>
            </a:prstGeom>
          </p:spPr>
        </p:pic>
      </p:grpSp>
      <p:grpSp>
        <p:nvGrpSpPr>
          <p:cNvPr id="20" name="Group 19">
            <a:extLst>
              <a:ext uri="{FF2B5EF4-FFF2-40B4-BE49-F238E27FC236}">
                <a16:creationId xmlns:a16="http://schemas.microsoft.com/office/drawing/2014/main" id="{9DD3CCF3-1ECF-9A45-ADBA-7E7DAE3EBC3E}"/>
              </a:ext>
            </a:extLst>
          </p:cNvPr>
          <p:cNvGrpSpPr/>
          <p:nvPr/>
        </p:nvGrpSpPr>
        <p:grpSpPr>
          <a:xfrm>
            <a:off x="6046680" y="1459759"/>
            <a:ext cx="1891157" cy="317136"/>
            <a:chOff x="1156889" y="2518669"/>
            <a:chExt cx="1891157" cy="317136"/>
          </a:xfrm>
        </p:grpSpPr>
        <p:sp>
          <p:nvSpPr>
            <p:cNvPr id="21" name="TextBox 20">
              <a:extLst>
                <a:ext uri="{FF2B5EF4-FFF2-40B4-BE49-F238E27FC236}">
                  <a16:creationId xmlns:a16="http://schemas.microsoft.com/office/drawing/2014/main" id="{DB044FCF-3206-1E47-9049-B538F419A7BA}"/>
                </a:ext>
              </a:extLst>
            </p:cNvPr>
            <p:cNvSpPr txBox="1"/>
            <p:nvPr/>
          </p:nvSpPr>
          <p:spPr>
            <a:xfrm>
              <a:off x="1459149" y="2518669"/>
              <a:ext cx="1588897" cy="307777"/>
            </a:xfrm>
            <a:prstGeom prst="rect">
              <a:avLst/>
            </a:prstGeom>
            <a:noFill/>
          </p:spPr>
          <p:txBody>
            <a:bodyPr wrap="none" rtlCol="0">
              <a:spAutoFit/>
            </a:bodyPr>
            <a:lstStyle/>
            <a:p>
              <a:r>
                <a:rPr lang="en-US" sz="1400" b="1" dirty="0">
                  <a:latin typeface="Barlow Semi Condensed" pitchFamily="2" charset="77"/>
                </a:rPr>
                <a:t>QUALITATIVE DATA</a:t>
              </a:r>
            </a:p>
          </p:txBody>
        </p:sp>
        <p:pic>
          <p:nvPicPr>
            <p:cNvPr id="22" name="Picture 21">
              <a:extLst>
                <a:ext uri="{FF2B5EF4-FFF2-40B4-BE49-F238E27FC236}">
                  <a16:creationId xmlns:a16="http://schemas.microsoft.com/office/drawing/2014/main" id="{CCD7C6A7-94D1-BF4F-8E8B-9C741719C9F6}"/>
                </a:ext>
              </a:extLst>
            </p:cNvPr>
            <p:cNvPicPr>
              <a:picLocks noChangeAspect="1"/>
            </p:cNvPicPr>
            <p:nvPr/>
          </p:nvPicPr>
          <p:blipFill>
            <a:blip r:embed="rId6"/>
            <a:srcRect/>
            <a:stretch/>
          </p:blipFill>
          <p:spPr>
            <a:xfrm>
              <a:off x="1156889" y="2533545"/>
              <a:ext cx="302260" cy="302260"/>
            </a:xfrm>
            <a:prstGeom prst="rect">
              <a:avLst/>
            </a:prstGeom>
          </p:spPr>
        </p:pic>
      </p:grpSp>
      <p:grpSp>
        <p:nvGrpSpPr>
          <p:cNvPr id="30" name="Group 29">
            <a:extLst>
              <a:ext uri="{FF2B5EF4-FFF2-40B4-BE49-F238E27FC236}">
                <a16:creationId xmlns:a16="http://schemas.microsoft.com/office/drawing/2014/main" id="{E3EF4C44-0CE6-9E41-8D61-E09A6425F12C}"/>
              </a:ext>
            </a:extLst>
          </p:cNvPr>
          <p:cNvGrpSpPr/>
          <p:nvPr/>
        </p:nvGrpSpPr>
        <p:grpSpPr>
          <a:xfrm>
            <a:off x="1097952" y="4245073"/>
            <a:ext cx="1161791" cy="323356"/>
            <a:chOff x="1156889" y="2512449"/>
            <a:chExt cx="1161791" cy="323356"/>
          </a:xfrm>
        </p:grpSpPr>
        <p:sp>
          <p:nvSpPr>
            <p:cNvPr id="31" name="TextBox 30">
              <a:extLst>
                <a:ext uri="{FF2B5EF4-FFF2-40B4-BE49-F238E27FC236}">
                  <a16:creationId xmlns:a16="http://schemas.microsoft.com/office/drawing/2014/main" id="{0314699F-A641-4943-AA8B-B16C1D81735D}"/>
                </a:ext>
              </a:extLst>
            </p:cNvPr>
            <p:cNvSpPr txBox="1"/>
            <p:nvPr/>
          </p:nvSpPr>
          <p:spPr>
            <a:xfrm>
              <a:off x="1459149" y="2512449"/>
              <a:ext cx="859531" cy="307777"/>
            </a:xfrm>
            <a:prstGeom prst="rect">
              <a:avLst/>
            </a:prstGeom>
            <a:noFill/>
          </p:spPr>
          <p:txBody>
            <a:bodyPr wrap="none" rtlCol="0">
              <a:spAutoFit/>
            </a:bodyPr>
            <a:lstStyle/>
            <a:p>
              <a:r>
                <a:rPr lang="en-US" sz="1400" b="1" dirty="0">
                  <a:latin typeface="Barlow Semi Condensed" pitchFamily="2" charset="77"/>
                </a:rPr>
                <a:t>TIMELINE</a:t>
              </a:r>
            </a:p>
          </p:txBody>
        </p:sp>
        <p:pic>
          <p:nvPicPr>
            <p:cNvPr id="32" name="Picture 31">
              <a:extLst>
                <a:ext uri="{FF2B5EF4-FFF2-40B4-BE49-F238E27FC236}">
                  <a16:creationId xmlns:a16="http://schemas.microsoft.com/office/drawing/2014/main" id="{5AE4F003-40E1-1941-B040-B4DBAE1C3E28}"/>
                </a:ext>
              </a:extLst>
            </p:cNvPr>
            <p:cNvPicPr>
              <a:picLocks noChangeAspect="1"/>
            </p:cNvPicPr>
            <p:nvPr/>
          </p:nvPicPr>
          <p:blipFill>
            <a:blip r:embed="rId7"/>
            <a:srcRect/>
            <a:stretch/>
          </p:blipFill>
          <p:spPr>
            <a:xfrm>
              <a:off x="1156889" y="2533545"/>
              <a:ext cx="302260" cy="302260"/>
            </a:xfrm>
            <a:prstGeom prst="rect">
              <a:avLst/>
            </a:prstGeom>
          </p:spPr>
        </p:pic>
      </p:grpSp>
      <p:sp>
        <p:nvSpPr>
          <p:cNvPr id="36" name="TextBox 35">
            <a:extLst>
              <a:ext uri="{FF2B5EF4-FFF2-40B4-BE49-F238E27FC236}">
                <a16:creationId xmlns:a16="http://schemas.microsoft.com/office/drawing/2014/main" id="{ED42696B-39C1-6C47-90E3-5FE39BA74583}"/>
              </a:ext>
            </a:extLst>
          </p:cNvPr>
          <p:cNvSpPr txBox="1"/>
          <p:nvPr/>
        </p:nvSpPr>
        <p:spPr>
          <a:xfrm>
            <a:off x="463602" y="806980"/>
            <a:ext cx="2258060" cy="707886"/>
          </a:xfrm>
          <a:prstGeom prst="rect">
            <a:avLst/>
          </a:prstGeom>
          <a:noFill/>
        </p:spPr>
        <p:txBody>
          <a:bodyPr wrap="square" rtlCol="0">
            <a:spAutoFit/>
          </a:bodyPr>
          <a:lstStyle/>
          <a:p>
            <a:pPr marL="171450" indent="-171450">
              <a:buFont typeface="Arial" panose="020B0604020202020204" pitchFamily="34" charset="0"/>
              <a:buChar char="•"/>
            </a:pPr>
            <a:r>
              <a:rPr lang="en-US" sz="1000" dirty="0"/>
              <a:t>Adaptability – Student employees were assigned one of three adaptability goals based on their previous role within OUES </a:t>
            </a:r>
          </a:p>
        </p:txBody>
      </p:sp>
      <p:sp>
        <p:nvSpPr>
          <p:cNvPr id="37" name="TextBox 36">
            <a:extLst>
              <a:ext uri="{FF2B5EF4-FFF2-40B4-BE49-F238E27FC236}">
                <a16:creationId xmlns:a16="http://schemas.microsoft.com/office/drawing/2014/main" id="{1A734256-4EA0-C347-94DE-0171EB259FC4}"/>
              </a:ext>
            </a:extLst>
          </p:cNvPr>
          <p:cNvSpPr txBox="1"/>
          <p:nvPr/>
        </p:nvSpPr>
        <p:spPr>
          <a:xfrm>
            <a:off x="6304475" y="1647595"/>
            <a:ext cx="2258060" cy="1015663"/>
          </a:xfrm>
          <a:prstGeom prst="rect">
            <a:avLst/>
          </a:prstGeom>
          <a:noFill/>
        </p:spPr>
        <p:txBody>
          <a:bodyPr wrap="square" rtlCol="0">
            <a:spAutoFit/>
          </a:bodyPr>
          <a:lstStyle/>
          <a:p>
            <a:r>
              <a:rPr lang="en-US" sz="1000" dirty="0"/>
              <a:t>Thematic responses from student's responses can be split into 4 categories – </a:t>
            </a:r>
            <a:r>
              <a:rPr lang="en-US" sz="1000" b="1" dirty="0"/>
              <a:t>Reflection, Quick Thinking, Emotional, Other – </a:t>
            </a:r>
            <a:r>
              <a:rPr lang="en-US" sz="1000" dirty="0"/>
              <a:t>all related back to LO</a:t>
            </a:r>
            <a:endParaRPr lang="en-US" sz="1000" b="1" dirty="0"/>
          </a:p>
          <a:p>
            <a:endParaRPr lang="en-US" sz="1000" dirty="0"/>
          </a:p>
        </p:txBody>
      </p:sp>
      <p:sp>
        <p:nvSpPr>
          <p:cNvPr id="41" name="TextBox 40">
            <a:extLst>
              <a:ext uri="{FF2B5EF4-FFF2-40B4-BE49-F238E27FC236}">
                <a16:creationId xmlns:a16="http://schemas.microsoft.com/office/drawing/2014/main" id="{D1EDC612-B2F3-DC42-9813-93641A99C58B}"/>
              </a:ext>
            </a:extLst>
          </p:cNvPr>
          <p:cNvSpPr txBox="1"/>
          <p:nvPr/>
        </p:nvSpPr>
        <p:spPr>
          <a:xfrm>
            <a:off x="3461861" y="2961781"/>
            <a:ext cx="2954457" cy="1631216"/>
          </a:xfrm>
          <a:prstGeom prst="rect">
            <a:avLst/>
          </a:prstGeom>
          <a:noFill/>
        </p:spPr>
        <p:txBody>
          <a:bodyPr wrap="square" rtlCol="0">
            <a:spAutoFit/>
          </a:bodyPr>
          <a:lstStyle/>
          <a:p>
            <a:r>
              <a:rPr lang="en-US" sz="1000" dirty="0"/>
              <a:t>Mid-semester, students were given a self evaluation Likert scale worksheet to determine adaptability in the workforce.</a:t>
            </a:r>
          </a:p>
          <a:p>
            <a:r>
              <a:rPr lang="en-US" sz="1000" dirty="0"/>
              <a:t>An outside speaker visited C&amp;ES to discuss adaptability in the workplace.</a:t>
            </a:r>
          </a:p>
          <a:p>
            <a:r>
              <a:rPr lang="en-US" sz="1000" dirty="0"/>
              <a:t>4-5 adaptability educational videos were sent to students to watch and reflect on adaptability practices and importance in the development of adaptability thinking in the workplace</a:t>
            </a:r>
          </a:p>
          <a:p>
            <a:endParaRPr lang="en-US" sz="1000" dirty="0"/>
          </a:p>
        </p:txBody>
      </p:sp>
      <p:sp>
        <p:nvSpPr>
          <p:cNvPr id="42" name="TextBox 41">
            <a:extLst>
              <a:ext uri="{FF2B5EF4-FFF2-40B4-BE49-F238E27FC236}">
                <a16:creationId xmlns:a16="http://schemas.microsoft.com/office/drawing/2014/main" id="{017E112D-568A-F847-AF52-125C014EF3BD}"/>
              </a:ext>
            </a:extLst>
          </p:cNvPr>
          <p:cNvSpPr txBox="1"/>
          <p:nvPr/>
        </p:nvSpPr>
        <p:spPr>
          <a:xfrm>
            <a:off x="3463762" y="1832569"/>
            <a:ext cx="2717104" cy="1169551"/>
          </a:xfrm>
          <a:prstGeom prst="rect">
            <a:avLst/>
          </a:prstGeom>
          <a:noFill/>
        </p:spPr>
        <p:txBody>
          <a:bodyPr wrap="square" rtlCol="0">
            <a:spAutoFit/>
          </a:bodyPr>
          <a:lstStyle/>
          <a:p>
            <a:r>
              <a:rPr lang="en-US" sz="1000" dirty="0"/>
              <a:t>Students were added to a Microsoft Teams channel with a pro staff and GA to communicate with specific workplace examples of adaptability. They met 2-3 times a semester to discuss progress, examples, and have mock interviews specifically focusing on adaptable based interview questions.</a:t>
            </a:r>
          </a:p>
        </p:txBody>
      </p:sp>
      <p:sp>
        <p:nvSpPr>
          <p:cNvPr id="43" name="TextBox 42">
            <a:extLst>
              <a:ext uri="{FF2B5EF4-FFF2-40B4-BE49-F238E27FC236}">
                <a16:creationId xmlns:a16="http://schemas.microsoft.com/office/drawing/2014/main" id="{4AF151DD-6FA7-EC4F-BC0F-9BBB45F67428}"/>
              </a:ext>
            </a:extLst>
          </p:cNvPr>
          <p:cNvSpPr txBox="1"/>
          <p:nvPr/>
        </p:nvSpPr>
        <p:spPr>
          <a:xfrm>
            <a:off x="9285547" y="4593381"/>
            <a:ext cx="2258060" cy="1938992"/>
          </a:xfrm>
          <a:prstGeom prst="rect">
            <a:avLst/>
          </a:prstGeom>
          <a:noFill/>
        </p:spPr>
        <p:txBody>
          <a:bodyPr wrap="square" rtlCol="0">
            <a:spAutoFit/>
          </a:bodyPr>
          <a:lstStyle/>
          <a:p>
            <a:r>
              <a:rPr lang="en-US" sz="1000" dirty="0">
                <a:latin typeface="Barlow Semi Condensed" pitchFamily="2" charset="77"/>
              </a:rPr>
              <a:t>We can begin to provide feedback to the entire department once or twice a semester to get other professional staff opinions and ideas in order to provide the best experience for our students as an OUCES employee.</a:t>
            </a:r>
          </a:p>
          <a:p>
            <a:endParaRPr lang="en-US" sz="1000" dirty="0">
              <a:latin typeface="Barlow Semi Condensed" pitchFamily="2" charset="77"/>
            </a:endParaRPr>
          </a:p>
          <a:p>
            <a:r>
              <a:rPr lang="en-US" sz="1000" dirty="0">
                <a:latin typeface="Barlow Semi Condensed" pitchFamily="2" charset="77"/>
              </a:rPr>
              <a:t>Obtain a more quantitative research method to increase the reliability and have a great objective set of results. </a:t>
            </a:r>
          </a:p>
          <a:p>
            <a:endParaRPr lang="en-US" sz="1000" dirty="0">
              <a:latin typeface="Barlow Semi Condensed" pitchFamily="2" charset="77"/>
            </a:endParaRPr>
          </a:p>
          <a:p>
            <a:r>
              <a:rPr lang="en-US" sz="1000" dirty="0">
                <a:latin typeface="Barlow Semi Condensed" pitchFamily="2" charset="77"/>
              </a:rPr>
              <a:t>Creation of mentorship program</a:t>
            </a:r>
          </a:p>
        </p:txBody>
      </p:sp>
      <p:sp>
        <p:nvSpPr>
          <p:cNvPr id="29" name="TextBox 28">
            <a:extLst>
              <a:ext uri="{FF2B5EF4-FFF2-40B4-BE49-F238E27FC236}">
                <a16:creationId xmlns:a16="http://schemas.microsoft.com/office/drawing/2014/main" id="{C0B5FD8D-490F-9049-9126-708BC0296BD1}"/>
              </a:ext>
            </a:extLst>
          </p:cNvPr>
          <p:cNvSpPr txBox="1"/>
          <p:nvPr/>
        </p:nvSpPr>
        <p:spPr>
          <a:xfrm rot="261662">
            <a:off x="8475582" y="342641"/>
            <a:ext cx="3049255" cy="1481257"/>
          </a:xfrm>
          <a:prstGeom prst="flowChartAlternateProcess">
            <a:avLst/>
          </a:prstGeom>
          <a:ln/>
        </p:spPr>
        <p:style>
          <a:lnRef idx="1">
            <a:schemeClr val="accent4"/>
          </a:lnRef>
          <a:fillRef idx="3">
            <a:schemeClr val="accent4"/>
          </a:fillRef>
          <a:effectRef idx="2">
            <a:schemeClr val="accent4"/>
          </a:effectRef>
          <a:fontRef idx="minor">
            <a:schemeClr val="lt1"/>
          </a:fontRef>
        </p:style>
        <p:txBody>
          <a:bodyPr wrap="square" rtlCol="0">
            <a:spAutoFit/>
          </a:bodyPr>
          <a:lstStyle/>
          <a:p>
            <a:r>
              <a:rPr lang="en-US" sz="900" dirty="0">
                <a:solidFill>
                  <a:schemeClr val="tx1"/>
                </a:solidFill>
                <a:latin typeface="Barlow" pitchFamily="2" charset="77"/>
              </a:rPr>
              <a:t>“My initial response was to go up to them and calmly tell them to put their masks. I was met with slight resistance, however they complied anyway. I believe this is a good example of adaptability because of the fact that I was able to respectfully inform the guests on building rules… I believe I did well on handling the situation. I did get nervous a bit on their slight resistance, but eventually it all turned out alright in the end.” </a:t>
            </a:r>
            <a:endParaRPr lang="en-US" sz="600" dirty="0">
              <a:solidFill>
                <a:schemeClr val="tx1"/>
              </a:solidFill>
              <a:latin typeface="Barlow" pitchFamily="2" charset="77"/>
            </a:endParaRPr>
          </a:p>
        </p:txBody>
      </p:sp>
      <p:grpSp>
        <p:nvGrpSpPr>
          <p:cNvPr id="44" name="Group 43">
            <a:extLst>
              <a:ext uri="{FF2B5EF4-FFF2-40B4-BE49-F238E27FC236}">
                <a16:creationId xmlns:a16="http://schemas.microsoft.com/office/drawing/2014/main" id="{9BC66B63-3642-EF4D-B328-37C85C814C56}"/>
              </a:ext>
            </a:extLst>
          </p:cNvPr>
          <p:cNvGrpSpPr/>
          <p:nvPr/>
        </p:nvGrpSpPr>
        <p:grpSpPr>
          <a:xfrm>
            <a:off x="8754993" y="4247506"/>
            <a:ext cx="2811646" cy="332487"/>
            <a:chOff x="1156889" y="1076212"/>
            <a:chExt cx="1627323" cy="302260"/>
          </a:xfrm>
        </p:grpSpPr>
        <p:sp>
          <p:nvSpPr>
            <p:cNvPr id="45" name="TextBox 44">
              <a:extLst>
                <a:ext uri="{FF2B5EF4-FFF2-40B4-BE49-F238E27FC236}">
                  <a16:creationId xmlns:a16="http://schemas.microsoft.com/office/drawing/2014/main" id="{B7637612-E1E3-BD41-9EFE-4615664B0C58}"/>
                </a:ext>
              </a:extLst>
            </p:cNvPr>
            <p:cNvSpPr txBox="1"/>
            <p:nvPr/>
          </p:nvSpPr>
          <p:spPr>
            <a:xfrm>
              <a:off x="1459149" y="1082444"/>
              <a:ext cx="1325063" cy="279796"/>
            </a:xfrm>
            <a:prstGeom prst="rect">
              <a:avLst/>
            </a:prstGeom>
            <a:noFill/>
          </p:spPr>
          <p:txBody>
            <a:bodyPr wrap="none" rtlCol="0">
              <a:spAutoFit/>
            </a:bodyPr>
            <a:lstStyle/>
            <a:p>
              <a:r>
                <a:rPr lang="en-US" sz="1400" b="1" dirty="0">
                  <a:latin typeface="Barlow Semi Condensed" pitchFamily="2" charset="77"/>
                </a:rPr>
                <a:t>IMPLICATIONS &amp; NEXT STEPS</a:t>
              </a:r>
            </a:p>
          </p:txBody>
        </p:sp>
        <p:pic>
          <p:nvPicPr>
            <p:cNvPr id="46" name="Picture 45">
              <a:extLst>
                <a:ext uri="{FF2B5EF4-FFF2-40B4-BE49-F238E27FC236}">
                  <a16:creationId xmlns:a16="http://schemas.microsoft.com/office/drawing/2014/main" id="{288FD779-ED83-0E49-800D-7B8D73CCFDA3}"/>
                </a:ext>
              </a:extLst>
            </p:cNvPr>
            <p:cNvPicPr>
              <a:picLocks noChangeAspect="1"/>
            </p:cNvPicPr>
            <p:nvPr/>
          </p:nvPicPr>
          <p:blipFill>
            <a:blip r:embed="rId5"/>
            <a:srcRect/>
            <a:stretch/>
          </p:blipFill>
          <p:spPr>
            <a:xfrm>
              <a:off x="1156889" y="1076212"/>
              <a:ext cx="302260" cy="302260"/>
            </a:xfrm>
            <a:prstGeom prst="rect">
              <a:avLst/>
            </a:prstGeom>
          </p:spPr>
        </p:pic>
      </p:grpSp>
      <p:sp>
        <p:nvSpPr>
          <p:cNvPr id="47" name="TextBox 46">
            <a:extLst>
              <a:ext uri="{FF2B5EF4-FFF2-40B4-BE49-F238E27FC236}">
                <a16:creationId xmlns:a16="http://schemas.microsoft.com/office/drawing/2014/main" id="{321CCA58-E530-104A-8953-43EC0319A413}"/>
              </a:ext>
            </a:extLst>
          </p:cNvPr>
          <p:cNvSpPr txBox="1"/>
          <p:nvPr/>
        </p:nvSpPr>
        <p:spPr>
          <a:xfrm>
            <a:off x="2004924" y="4627391"/>
            <a:ext cx="1072855" cy="461665"/>
          </a:xfrm>
          <a:prstGeom prst="rect">
            <a:avLst/>
          </a:prstGeom>
          <a:noFill/>
        </p:spPr>
        <p:txBody>
          <a:bodyPr wrap="square" rtlCol="0">
            <a:spAutoFit/>
          </a:bodyPr>
          <a:lstStyle/>
          <a:p>
            <a:r>
              <a:rPr lang="en-US" sz="800" b="1" dirty="0">
                <a:latin typeface="Barlow Semi Condensed" pitchFamily="2" charset="77"/>
              </a:rPr>
              <a:t>January</a:t>
            </a:r>
          </a:p>
          <a:p>
            <a:r>
              <a:rPr lang="en-US" sz="800" dirty="0">
                <a:latin typeface="Barlow Semi Condensed" pitchFamily="2" charset="77"/>
              </a:rPr>
              <a:t>Met with 18 students- gave goals</a:t>
            </a:r>
          </a:p>
        </p:txBody>
      </p:sp>
      <p:sp>
        <p:nvSpPr>
          <p:cNvPr id="48" name="TextBox 47">
            <a:extLst>
              <a:ext uri="{FF2B5EF4-FFF2-40B4-BE49-F238E27FC236}">
                <a16:creationId xmlns:a16="http://schemas.microsoft.com/office/drawing/2014/main" id="{E98F5CC8-7047-8148-A8DB-6587F884B98B}"/>
              </a:ext>
            </a:extLst>
          </p:cNvPr>
          <p:cNvSpPr txBox="1"/>
          <p:nvPr/>
        </p:nvSpPr>
        <p:spPr>
          <a:xfrm>
            <a:off x="1981207" y="5080688"/>
            <a:ext cx="1072855" cy="461665"/>
          </a:xfrm>
          <a:prstGeom prst="rect">
            <a:avLst/>
          </a:prstGeom>
          <a:noFill/>
        </p:spPr>
        <p:txBody>
          <a:bodyPr wrap="square" rtlCol="0">
            <a:spAutoFit/>
          </a:bodyPr>
          <a:lstStyle/>
          <a:p>
            <a:r>
              <a:rPr lang="en-US" sz="800" b="1" dirty="0">
                <a:latin typeface="Barlow Semi Condensed" pitchFamily="2" charset="77"/>
              </a:rPr>
              <a:t>March</a:t>
            </a:r>
          </a:p>
          <a:p>
            <a:r>
              <a:rPr lang="en-US" sz="800" dirty="0">
                <a:latin typeface="Barlow Semi Condensed" pitchFamily="2" charset="77"/>
              </a:rPr>
              <a:t>Had 1</a:t>
            </a:r>
            <a:r>
              <a:rPr lang="en-US" sz="800" baseline="30000" dirty="0">
                <a:latin typeface="Barlow Semi Condensed" pitchFamily="2" charset="77"/>
              </a:rPr>
              <a:t>st</a:t>
            </a:r>
            <a:r>
              <a:rPr lang="en-US" sz="800" dirty="0">
                <a:latin typeface="Barlow Semi Condensed" pitchFamily="2" charset="77"/>
              </a:rPr>
              <a:t> professional development</a:t>
            </a:r>
          </a:p>
        </p:txBody>
      </p:sp>
      <p:sp>
        <p:nvSpPr>
          <p:cNvPr id="49" name="TextBox 48">
            <a:extLst>
              <a:ext uri="{FF2B5EF4-FFF2-40B4-BE49-F238E27FC236}">
                <a16:creationId xmlns:a16="http://schemas.microsoft.com/office/drawing/2014/main" id="{CBD4A0F8-F603-5C4F-ABCC-BADA1E58A337}"/>
              </a:ext>
            </a:extLst>
          </p:cNvPr>
          <p:cNvSpPr txBox="1"/>
          <p:nvPr/>
        </p:nvSpPr>
        <p:spPr>
          <a:xfrm>
            <a:off x="2032470" y="5567643"/>
            <a:ext cx="1072855" cy="338554"/>
          </a:xfrm>
          <a:prstGeom prst="rect">
            <a:avLst/>
          </a:prstGeom>
          <a:noFill/>
        </p:spPr>
        <p:txBody>
          <a:bodyPr wrap="square" rtlCol="0">
            <a:spAutoFit/>
          </a:bodyPr>
          <a:lstStyle/>
          <a:p>
            <a:r>
              <a:rPr lang="en-US" sz="800" b="1" dirty="0">
                <a:latin typeface="Barlow Semi Condensed" pitchFamily="2" charset="77"/>
              </a:rPr>
              <a:t>March</a:t>
            </a:r>
          </a:p>
          <a:p>
            <a:r>
              <a:rPr lang="en-US" sz="800" dirty="0">
                <a:latin typeface="Barlow Semi Condensed" pitchFamily="2" charset="77"/>
              </a:rPr>
              <a:t>Gave out Likert scale</a:t>
            </a:r>
          </a:p>
        </p:txBody>
      </p:sp>
      <p:sp>
        <p:nvSpPr>
          <p:cNvPr id="54" name="TextBox 53">
            <a:extLst>
              <a:ext uri="{FF2B5EF4-FFF2-40B4-BE49-F238E27FC236}">
                <a16:creationId xmlns:a16="http://schemas.microsoft.com/office/drawing/2014/main" id="{49269150-6096-8545-AAFC-279FF81D74E0}"/>
              </a:ext>
            </a:extLst>
          </p:cNvPr>
          <p:cNvSpPr txBox="1"/>
          <p:nvPr/>
        </p:nvSpPr>
        <p:spPr>
          <a:xfrm>
            <a:off x="308918" y="4605550"/>
            <a:ext cx="1235459" cy="584775"/>
          </a:xfrm>
          <a:prstGeom prst="rect">
            <a:avLst/>
          </a:prstGeom>
          <a:noFill/>
        </p:spPr>
        <p:txBody>
          <a:bodyPr wrap="square" rtlCol="0">
            <a:spAutoFit/>
          </a:bodyPr>
          <a:lstStyle/>
          <a:p>
            <a:pPr algn="r"/>
            <a:r>
              <a:rPr lang="en-US" sz="800" b="1" dirty="0">
                <a:latin typeface="Barlow Semi Condensed" pitchFamily="2" charset="77"/>
              </a:rPr>
              <a:t>February</a:t>
            </a:r>
          </a:p>
          <a:p>
            <a:pPr algn="r"/>
            <a:r>
              <a:rPr lang="en-US" sz="800" dirty="0">
                <a:latin typeface="Barlow Semi Condensed" pitchFamily="2" charset="77"/>
              </a:rPr>
              <a:t>Began documenting examples of adaptability after a shift</a:t>
            </a:r>
          </a:p>
        </p:txBody>
      </p:sp>
      <p:sp>
        <p:nvSpPr>
          <p:cNvPr id="55" name="TextBox 54">
            <a:extLst>
              <a:ext uri="{FF2B5EF4-FFF2-40B4-BE49-F238E27FC236}">
                <a16:creationId xmlns:a16="http://schemas.microsoft.com/office/drawing/2014/main" id="{C27EC842-E505-7F4A-8559-3EB4708C110A}"/>
              </a:ext>
            </a:extLst>
          </p:cNvPr>
          <p:cNvSpPr txBox="1"/>
          <p:nvPr/>
        </p:nvSpPr>
        <p:spPr>
          <a:xfrm>
            <a:off x="471522" y="5259213"/>
            <a:ext cx="1072855" cy="338554"/>
          </a:xfrm>
          <a:prstGeom prst="rect">
            <a:avLst/>
          </a:prstGeom>
          <a:noFill/>
        </p:spPr>
        <p:txBody>
          <a:bodyPr wrap="square" rtlCol="0">
            <a:spAutoFit/>
          </a:bodyPr>
          <a:lstStyle/>
          <a:p>
            <a:pPr algn="r"/>
            <a:r>
              <a:rPr lang="en-US" sz="800" b="1" dirty="0">
                <a:latin typeface="Barlow Semi Condensed" pitchFamily="2" charset="77"/>
              </a:rPr>
              <a:t>March</a:t>
            </a:r>
          </a:p>
          <a:p>
            <a:pPr algn="r"/>
            <a:r>
              <a:rPr lang="en-US" sz="800" dirty="0">
                <a:latin typeface="Barlow Semi Condensed" pitchFamily="2" charset="77"/>
              </a:rPr>
              <a:t>Began media learning</a:t>
            </a:r>
          </a:p>
        </p:txBody>
      </p:sp>
      <p:sp>
        <p:nvSpPr>
          <p:cNvPr id="56" name="TextBox 55">
            <a:extLst>
              <a:ext uri="{FF2B5EF4-FFF2-40B4-BE49-F238E27FC236}">
                <a16:creationId xmlns:a16="http://schemas.microsoft.com/office/drawing/2014/main" id="{C17C5C56-DCAC-2740-9FC7-1CBF982D3625}"/>
              </a:ext>
            </a:extLst>
          </p:cNvPr>
          <p:cNvSpPr txBox="1"/>
          <p:nvPr/>
        </p:nvSpPr>
        <p:spPr>
          <a:xfrm>
            <a:off x="502437" y="5774270"/>
            <a:ext cx="1072855" cy="461665"/>
          </a:xfrm>
          <a:prstGeom prst="rect">
            <a:avLst/>
          </a:prstGeom>
          <a:noFill/>
        </p:spPr>
        <p:txBody>
          <a:bodyPr wrap="square" rtlCol="0">
            <a:spAutoFit/>
          </a:bodyPr>
          <a:lstStyle/>
          <a:p>
            <a:pPr algn="r"/>
            <a:r>
              <a:rPr lang="en-US" sz="800" b="1" dirty="0">
                <a:latin typeface="Barlow Semi Condensed" pitchFamily="2" charset="77"/>
              </a:rPr>
              <a:t>April</a:t>
            </a:r>
          </a:p>
          <a:p>
            <a:pPr algn="r"/>
            <a:r>
              <a:rPr lang="en-US" sz="800" dirty="0">
                <a:latin typeface="Barlow Semi Condensed" pitchFamily="2" charset="77"/>
              </a:rPr>
              <a:t>Met with students again</a:t>
            </a:r>
          </a:p>
        </p:txBody>
      </p:sp>
      <p:sp>
        <p:nvSpPr>
          <p:cNvPr id="3" name="Rectangle 2">
            <a:extLst>
              <a:ext uri="{FF2B5EF4-FFF2-40B4-BE49-F238E27FC236}">
                <a16:creationId xmlns:a16="http://schemas.microsoft.com/office/drawing/2014/main" id="{02E3C1B2-9C57-7542-B01A-0B1EA07DC032}"/>
              </a:ext>
            </a:extLst>
          </p:cNvPr>
          <p:cNvSpPr/>
          <p:nvPr/>
        </p:nvSpPr>
        <p:spPr>
          <a:xfrm>
            <a:off x="1730607" y="4561071"/>
            <a:ext cx="74296" cy="1930771"/>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hevron 3">
            <a:extLst>
              <a:ext uri="{FF2B5EF4-FFF2-40B4-BE49-F238E27FC236}">
                <a16:creationId xmlns:a16="http://schemas.microsoft.com/office/drawing/2014/main" id="{8C852ADF-22F1-D14C-B2CD-F272BE95C040}"/>
              </a:ext>
            </a:extLst>
          </p:cNvPr>
          <p:cNvSpPr/>
          <p:nvPr/>
        </p:nvSpPr>
        <p:spPr>
          <a:xfrm>
            <a:off x="1862127" y="4666381"/>
            <a:ext cx="148060" cy="153827"/>
          </a:xfrm>
          <a:prstGeom prst="chevron">
            <a:avLst/>
          </a:prstGeom>
          <a:solidFill>
            <a:srgbClr val="F37B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9" name="Chevron 58">
            <a:extLst>
              <a:ext uri="{FF2B5EF4-FFF2-40B4-BE49-F238E27FC236}">
                <a16:creationId xmlns:a16="http://schemas.microsoft.com/office/drawing/2014/main" id="{39C4AEE4-75C3-EB49-869F-DC3E1F2F487F}"/>
              </a:ext>
            </a:extLst>
          </p:cNvPr>
          <p:cNvSpPr/>
          <p:nvPr/>
        </p:nvSpPr>
        <p:spPr>
          <a:xfrm>
            <a:off x="1829607" y="5234606"/>
            <a:ext cx="148060" cy="153827"/>
          </a:xfrm>
          <a:prstGeom prst="chevron">
            <a:avLst/>
          </a:prstGeom>
          <a:solidFill>
            <a:srgbClr val="9D6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Chevron 59">
            <a:extLst>
              <a:ext uri="{FF2B5EF4-FFF2-40B4-BE49-F238E27FC236}">
                <a16:creationId xmlns:a16="http://schemas.microsoft.com/office/drawing/2014/main" id="{5C94206C-8C33-DE47-A6B4-06721D1195E2}"/>
              </a:ext>
            </a:extLst>
          </p:cNvPr>
          <p:cNvSpPr/>
          <p:nvPr/>
        </p:nvSpPr>
        <p:spPr>
          <a:xfrm>
            <a:off x="1880870" y="5739134"/>
            <a:ext cx="148060" cy="153827"/>
          </a:xfrm>
          <a:prstGeom prst="chevron">
            <a:avLst/>
          </a:prstGeom>
          <a:solidFill>
            <a:srgbClr val="D500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2" name="Chevron 61">
            <a:extLst>
              <a:ext uri="{FF2B5EF4-FFF2-40B4-BE49-F238E27FC236}">
                <a16:creationId xmlns:a16="http://schemas.microsoft.com/office/drawing/2014/main" id="{13008D06-6029-3946-8F6E-7708C5845964}"/>
              </a:ext>
            </a:extLst>
          </p:cNvPr>
          <p:cNvSpPr/>
          <p:nvPr/>
        </p:nvSpPr>
        <p:spPr>
          <a:xfrm rot="10800000">
            <a:off x="1526814" y="4781317"/>
            <a:ext cx="148060" cy="153827"/>
          </a:xfrm>
          <a:prstGeom prst="chevron">
            <a:avLst/>
          </a:prstGeom>
          <a:solidFill>
            <a:srgbClr val="FFC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3" name="Chevron 62">
            <a:extLst>
              <a:ext uri="{FF2B5EF4-FFF2-40B4-BE49-F238E27FC236}">
                <a16:creationId xmlns:a16="http://schemas.microsoft.com/office/drawing/2014/main" id="{794EF849-5F41-9E4C-893E-93DDABB97513}"/>
              </a:ext>
            </a:extLst>
          </p:cNvPr>
          <p:cNvSpPr/>
          <p:nvPr/>
        </p:nvSpPr>
        <p:spPr>
          <a:xfrm rot="10800000">
            <a:off x="1526814" y="5449312"/>
            <a:ext cx="148060" cy="153827"/>
          </a:xfrm>
          <a:prstGeom prst="chevron">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4" name="Chevron 63">
            <a:extLst>
              <a:ext uri="{FF2B5EF4-FFF2-40B4-BE49-F238E27FC236}">
                <a16:creationId xmlns:a16="http://schemas.microsoft.com/office/drawing/2014/main" id="{DEDD186A-40AB-CF43-8573-1937145884B6}"/>
              </a:ext>
            </a:extLst>
          </p:cNvPr>
          <p:cNvSpPr/>
          <p:nvPr/>
        </p:nvSpPr>
        <p:spPr>
          <a:xfrm rot="10800000">
            <a:off x="1532054" y="5982544"/>
            <a:ext cx="148060" cy="153827"/>
          </a:xfrm>
          <a:prstGeom prst="chevron">
            <a:avLst/>
          </a:prstGeom>
          <a:solidFill>
            <a:srgbClr val="7224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67" name="Group 66">
            <a:extLst>
              <a:ext uri="{FF2B5EF4-FFF2-40B4-BE49-F238E27FC236}">
                <a16:creationId xmlns:a16="http://schemas.microsoft.com/office/drawing/2014/main" id="{8F0F1860-D364-3A4F-BBDF-534F42B0CDD2}"/>
              </a:ext>
            </a:extLst>
          </p:cNvPr>
          <p:cNvGrpSpPr/>
          <p:nvPr/>
        </p:nvGrpSpPr>
        <p:grpSpPr>
          <a:xfrm>
            <a:off x="3629682" y="4729547"/>
            <a:ext cx="1636215" cy="311561"/>
            <a:chOff x="1156889" y="2533545"/>
            <a:chExt cx="1636215" cy="311561"/>
          </a:xfrm>
        </p:grpSpPr>
        <p:sp>
          <p:nvSpPr>
            <p:cNvPr id="68" name="TextBox 67">
              <a:extLst>
                <a:ext uri="{FF2B5EF4-FFF2-40B4-BE49-F238E27FC236}">
                  <a16:creationId xmlns:a16="http://schemas.microsoft.com/office/drawing/2014/main" id="{A9A8ED23-7378-D542-ADEF-2D3AE8F33357}"/>
                </a:ext>
              </a:extLst>
            </p:cNvPr>
            <p:cNvSpPr txBox="1"/>
            <p:nvPr/>
          </p:nvSpPr>
          <p:spPr>
            <a:xfrm>
              <a:off x="1459149" y="2537329"/>
              <a:ext cx="1333955" cy="307777"/>
            </a:xfrm>
            <a:prstGeom prst="rect">
              <a:avLst/>
            </a:prstGeom>
            <a:noFill/>
          </p:spPr>
          <p:txBody>
            <a:bodyPr wrap="none" rtlCol="0">
              <a:spAutoFit/>
            </a:bodyPr>
            <a:lstStyle/>
            <a:p>
              <a:r>
                <a:rPr lang="en-US" sz="1400" b="1" dirty="0">
                  <a:latin typeface="Barlow Semi Condensed" pitchFamily="2" charset="77"/>
                </a:rPr>
                <a:t>TEAM MEMBERS</a:t>
              </a:r>
            </a:p>
          </p:txBody>
        </p:sp>
        <p:pic>
          <p:nvPicPr>
            <p:cNvPr id="69" name="Picture 68" descr="A screenshot of a cell phone&#10;&#10;Description automatically generated">
              <a:extLst>
                <a:ext uri="{FF2B5EF4-FFF2-40B4-BE49-F238E27FC236}">
                  <a16:creationId xmlns:a16="http://schemas.microsoft.com/office/drawing/2014/main" id="{90CA3033-B5DF-1540-B9DA-47C0F5A915E9}"/>
                </a:ext>
              </a:extLst>
            </p:cNvPr>
            <p:cNvPicPr>
              <a:picLocks noChangeAspect="1"/>
            </p:cNvPicPr>
            <p:nvPr/>
          </p:nvPicPr>
          <p:blipFill>
            <a:blip r:embed="rId4"/>
            <a:stretch>
              <a:fillRect/>
            </a:stretch>
          </p:blipFill>
          <p:spPr>
            <a:xfrm>
              <a:off x="1156889" y="2533545"/>
              <a:ext cx="302260" cy="302260"/>
            </a:xfrm>
            <a:prstGeom prst="rect">
              <a:avLst/>
            </a:prstGeom>
          </p:spPr>
        </p:pic>
      </p:grpSp>
      <p:sp>
        <p:nvSpPr>
          <p:cNvPr id="73" name="TextBox 72">
            <a:extLst>
              <a:ext uri="{FF2B5EF4-FFF2-40B4-BE49-F238E27FC236}">
                <a16:creationId xmlns:a16="http://schemas.microsoft.com/office/drawing/2014/main" id="{23768FCA-2297-2E4E-B49D-494FCDCED9F1}"/>
              </a:ext>
            </a:extLst>
          </p:cNvPr>
          <p:cNvSpPr txBox="1"/>
          <p:nvPr/>
        </p:nvSpPr>
        <p:spPr>
          <a:xfrm>
            <a:off x="3535433" y="4968513"/>
            <a:ext cx="2258060" cy="1323439"/>
          </a:xfrm>
          <a:prstGeom prst="rect">
            <a:avLst/>
          </a:prstGeom>
          <a:noFill/>
        </p:spPr>
        <p:txBody>
          <a:bodyPr wrap="square" rtlCol="0">
            <a:spAutoFit/>
          </a:bodyPr>
          <a:lstStyle/>
          <a:p>
            <a:pPr marL="171450" indent="-171450">
              <a:buFont typeface="Arial" panose="020B0604020202020204" pitchFamily="34" charset="0"/>
              <a:buChar char="•"/>
            </a:pPr>
            <a:r>
              <a:rPr lang="en-US" sz="1000" dirty="0">
                <a:latin typeface="Barlow Semi Condensed" pitchFamily="2" charset="77"/>
              </a:rPr>
              <a:t>Dusty Kilgour – Executive Director</a:t>
            </a:r>
          </a:p>
          <a:p>
            <a:pPr marL="171450" indent="-171450">
              <a:buFont typeface="Arial" panose="020B0604020202020204" pitchFamily="34" charset="0"/>
              <a:buChar char="•"/>
            </a:pPr>
            <a:r>
              <a:rPr lang="en-US" sz="1000" dirty="0">
                <a:latin typeface="Barlow Semi Condensed" pitchFamily="2" charset="77"/>
              </a:rPr>
              <a:t>Tim Epley – Associate Director of Business Operations</a:t>
            </a:r>
          </a:p>
          <a:p>
            <a:pPr marL="171450" indent="-171450">
              <a:buFont typeface="Arial" panose="020B0604020202020204" pitchFamily="34" charset="0"/>
              <a:buChar char="•"/>
            </a:pPr>
            <a:r>
              <a:rPr lang="en-US" sz="1000" dirty="0" err="1">
                <a:latin typeface="Barlow Semi Condensed" pitchFamily="2" charset="77"/>
              </a:rPr>
              <a:t>Chelsa</a:t>
            </a:r>
            <a:r>
              <a:rPr lang="en-US" sz="1000" dirty="0">
                <a:latin typeface="Barlow Semi Condensed" pitchFamily="2" charset="77"/>
              </a:rPr>
              <a:t> </a:t>
            </a:r>
            <a:r>
              <a:rPr lang="en-US" sz="1000" dirty="0" err="1">
                <a:latin typeface="Barlow Semi Condensed" pitchFamily="2" charset="77"/>
              </a:rPr>
              <a:t>Morhan</a:t>
            </a:r>
            <a:r>
              <a:rPr lang="en-US" sz="1000" dirty="0">
                <a:latin typeface="Barlow Semi Condensed" pitchFamily="2" charset="77"/>
              </a:rPr>
              <a:t> – Assistant Director of Patron Services</a:t>
            </a:r>
          </a:p>
          <a:p>
            <a:pPr marL="171450" indent="-171450">
              <a:buFont typeface="Arial" panose="020B0604020202020204" pitchFamily="34" charset="0"/>
              <a:buChar char="•"/>
            </a:pPr>
            <a:r>
              <a:rPr lang="en-US" sz="1000" dirty="0">
                <a:latin typeface="Barlow Semi Condensed" pitchFamily="2" charset="77"/>
              </a:rPr>
              <a:t>Makayla Westerfeld – Graduate Assistant of Operations</a:t>
            </a:r>
          </a:p>
          <a:p>
            <a:pPr marL="171450" indent="-171450">
              <a:buFont typeface="Arial" panose="020B0604020202020204" pitchFamily="34" charset="0"/>
              <a:buChar char="•"/>
            </a:pPr>
            <a:endParaRPr lang="en-US" sz="1000" dirty="0">
              <a:solidFill>
                <a:srgbClr val="FF0000"/>
              </a:solidFill>
              <a:latin typeface="Barlow Semi Condensed" pitchFamily="2" charset="77"/>
            </a:endParaRPr>
          </a:p>
        </p:txBody>
      </p:sp>
      <p:sp>
        <p:nvSpPr>
          <p:cNvPr id="2" name="TextBox 1">
            <a:extLst>
              <a:ext uri="{FF2B5EF4-FFF2-40B4-BE49-F238E27FC236}">
                <a16:creationId xmlns:a16="http://schemas.microsoft.com/office/drawing/2014/main" id="{42993DC5-EA9B-4A45-BA4D-CDA572855ED0}"/>
              </a:ext>
            </a:extLst>
          </p:cNvPr>
          <p:cNvSpPr txBox="1"/>
          <p:nvPr/>
        </p:nvSpPr>
        <p:spPr>
          <a:xfrm>
            <a:off x="392067" y="1938381"/>
            <a:ext cx="3123487" cy="2246769"/>
          </a:xfrm>
          <a:prstGeom prst="rect">
            <a:avLst/>
          </a:prstGeom>
          <a:noFill/>
        </p:spPr>
        <p:txBody>
          <a:bodyPr wrap="square" rtlCol="0">
            <a:spAutoFit/>
          </a:bodyPr>
          <a:lstStyle/>
          <a:p>
            <a:pPr marL="171450" indent="-171450">
              <a:buFont typeface="Arial" panose="020B0604020202020204" pitchFamily="34" charset="0"/>
              <a:buChar char="•"/>
            </a:pPr>
            <a:r>
              <a:rPr lang="en-US" sz="1000" dirty="0"/>
              <a:t>Following the end of a semester an operation assistant should be able to reference two specific examples of a scenario during a shift, that they were able to adapt their normal job duties due to an external factor.  </a:t>
            </a:r>
            <a:r>
              <a:rPr lang="en-US" sz="1000" u="sng" dirty="0"/>
              <a:t>7 Students</a:t>
            </a:r>
          </a:p>
          <a:p>
            <a:pPr marL="171450" indent="-171450">
              <a:buFont typeface="Arial" panose="020B0604020202020204" pitchFamily="34" charset="0"/>
              <a:buChar char="•"/>
            </a:pPr>
            <a:r>
              <a:rPr lang="en-US" sz="1000" dirty="0"/>
              <a:t>Students will be able to identify a single situation, problem, or occurrence during their shift that could cause frustration or be considered “out of the ordinary” and provide a positive emotion or outcome from the situation. </a:t>
            </a:r>
            <a:r>
              <a:rPr lang="en-US" sz="1000" u="sng" dirty="0"/>
              <a:t>4 Students</a:t>
            </a:r>
          </a:p>
          <a:p>
            <a:pPr marL="171450" indent="-171450">
              <a:buFont typeface="Arial" panose="020B0604020202020204" pitchFamily="34" charset="0"/>
              <a:buChar char="•"/>
            </a:pPr>
            <a:r>
              <a:rPr lang="en-US" sz="1000" dirty="0"/>
              <a:t>Students will be aware of the physical changes in their environment by completing at least two full building rounds per hour to observe any changes in the environment and physical structure.  </a:t>
            </a:r>
            <a:r>
              <a:rPr lang="en-US" sz="1000" u="sng" dirty="0"/>
              <a:t>7 Students</a:t>
            </a:r>
            <a:endParaRPr lang="en-US" sz="1000" b="1" u="sng" dirty="0"/>
          </a:p>
        </p:txBody>
      </p:sp>
      <p:sp>
        <p:nvSpPr>
          <p:cNvPr id="5" name="Rectangle 4">
            <a:extLst>
              <a:ext uri="{FF2B5EF4-FFF2-40B4-BE49-F238E27FC236}">
                <a16:creationId xmlns:a16="http://schemas.microsoft.com/office/drawing/2014/main" id="{7BED442C-B055-2347-A2AC-61CB01A763E8}"/>
              </a:ext>
            </a:extLst>
          </p:cNvPr>
          <p:cNvSpPr/>
          <p:nvPr/>
        </p:nvSpPr>
        <p:spPr>
          <a:xfrm>
            <a:off x="637201" y="1600261"/>
            <a:ext cx="1739579" cy="307777"/>
          </a:xfrm>
          <a:prstGeom prst="rect">
            <a:avLst/>
          </a:prstGeom>
        </p:spPr>
        <p:txBody>
          <a:bodyPr wrap="none">
            <a:spAutoFit/>
          </a:bodyPr>
          <a:lstStyle/>
          <a:p>
            <a:r>
              <a:rPr lang="en-US" sz="1400" b="1" dirty="0">
                <a:latin typeface="Barlow Semi Condensed" pitchFamily="2" charset="77"/>
              </a:rPr>
              <a:t>LEARNING OUTCOMES</a:t>
            </a:r>
          </a:p>
        </p:txBody>
      </p:sp>
      <p:pic>
        <p:nvPicPr>
          <p:cNvPr id="57" name="Picture 56">
            <a:extLst>
              <a:ext uri="{FF2B5EF4-FFF2-40B4-BE49-F238E27FC236}">
                <a16:creationId xmlns:a16="http://schemas.microsoft.com/office/drawing/2014/main" id="{EC7904CF-504A-4E48-B146-647E69F5C1EE}"/>
              </a:ext>
            </a:extLst>
          </p:cNvPr>
          <p:cNvPicPr>
            <a:picLocks noChangeAspect="1"/>
          </p:cNvPicPr>
          <p:nvPr/>
        </p:nvPicPr>
        <p:blipFill>
          <a:blip r:embed="rId7"/>
          <a:srcRect/>
          <a:stretch/>
        </p:blipFill>
        <p:spPr>
          <a:xfrm>
            <a:off x="328881" y="1464990"/>
            <a:ext cx="302260" cy="302260"/>
          </a:xfrm>
          <a:prstGeom prst="rect">
            <a:avLst/>
          </a:prstGeom>
        </p:spPr>
      </p:pic>
      <p:sp>
        <p:nvSpPr>
          <p:cNvPr id="61" name="TextBox 60">
            <a:extLst>
              <a:ext uri="{FF2B5EF4-FFF2-40B4-BE49-F238E27FC236}">
                <a16:creationId xmlns:a16="http://schemas.microsoft.com/office/drawing/2014/main" id="{BFC3C65E-D9EA-0C41-8911-CF7FB42F15B5}"/>
              </a:ext>
            </a:extLst>
          </p:cNvPr>
          <p:cNvSpPr txBox="1"/>
          <p:nvPr/>
        </p:nvSpPr>
        <p:spPr>
          <a:xfrm>
            <a:off x="6354125" y="2542273"/>
            <a:ext cx="1005403" cy="307777"/>
          </a:xfrm>
          <a:prstGeom prst="rect">
            <a:avLst/>
          </a:prstGeom>
          <a:noFill/>
        </p:spPr>
        <p:txBody>
          <a:bodyPr wrap="none" rtlCol="0">
            <a:spAutoFit/>
          </a:bodyPr>
          <a:lstStyle/>
          <a:p>
            <a:r>
              <a:rPr lang="en-US" sz="1400" b="1" dirty="0">
                <a:latin typeface="Barlow Semi Condensed" pitchFamily="2" charset="77"/>
              </a:rPr>
              <a:t>FAST DATA</a:t>
            </a:r>
          </a:p>
        </p:txBody>
      </p:sp>
      <p:pic>
        <p:nvPicPr>
          <p:cNvPr id="65" name="Picture 64">
            <a:extLst>
              <a:ext uri="{FF2B5EF4-FFF2-40B4-BE49-F238E27FC236}">
                <a16:creationId xmlns:a16="http://schemas.microsoft.com/office/drawing/2014/main" id="{8E8C0F1D-2CC7-EF4D-8D4A-F778A12B223A}"/>
              </a:ext>
            </a:extLst>
          </p:cNvPr>
          <p:cNvPicPr>
            <a:picLocks noChangeAspect="1"/>
          </p:cNvPicPr>
          <p:nvPr/>
        </p:nvPicPr>
        <p:blipFill>
          <a:blip r:embed="rId6"/>
          <a:srcRect/>
          <a:stretch/>
        </p:blipFill>
        <p:spPr>
          <a:xfrm>
            <a:off x="6066990" y="2566402"/>
            <a:ext cx="302260" cy="302260"/>
          </a:xfrm>
          <a:prstGeom prst="rect">
            <a:avLst/>
          </a:prstGeom>
        </p:spPr>
      </p:pic>
      <p:sp>
        <p:nvSpPr>
          <p:cNvPr id="70" name="TextBox 69">
            <a:extLst>
              <a:ext uri="{FF2B5EF4-FFF2-40B4-BE49-F238E27FC236}">
                <a16:creationId xmlns:a16="http://schemas.microsoft.com/office/drawing/2014/main" id="{F59813DE-1228-4E47-AA3D-C9B2C06437DA}"/>
              </a:ext>
            </a:extLst>
          </p:cNvPr>
          <p:cNvSpPr txBox="1"/>
          <p:nvPr/>
        </p:nvSpPr>
        <p:spPr>
          <a:xfrm>
            <a:off x="6270287" y="2903423"/>
            <a:ext cx="2258060" cy="1477328"/>
          </a:xfrm>
          <a:prstGeom prst="rect">
            <a:avLst/>
          </a:prstGeom>
          <a:noFill/>
        </p:spPr>
        <p:txBody>
          <a:bodyPr wrap="square" rtlCol="0">
            <a:spAutoFit/>
          </a:bodyPr>
          <a:lstStyle/>
          <a:p>
            <a:pPr marL="171450" indent="-171450">
              <a:buFont typeface="Arial" panose="020B0604020202020204" pitchFamily="34" charset="0"/>
              <a:buChar char="•"/>
            </a:pPr>
            <a:r>
              <a:rPr lang="en-US" sz="1000" dirty="0"/>
              <a:t>18 unique student employee participants submitted a total of 127 unique responses</a:t>
            </a:r>
          </a:p>
          <a:p>
            <a:pPr marL="171450" indent="-171450">
              <a:buFont typeface="Arial" panose="020B0604020202020204" pitchFamily="34" charset="0"/>
              <a:buChar char="•"/>
            </a:pPr>
            <a:r>
              <a:rPr lang="en-US" sz="1000" dirty="0"/>
              <a:t>Average Likert Scale Response = 4</a:t>
            </a:r>
          </a:p>
          <a:p>
            <a:pPr marL="171450" indent="-171450">
              <a:buFont typeface="Arial" panose="020B0604020202020204" pitchFamily="34" charset="0"/>
              <a:buChar char="•"/>
            </a:pPr>
            <a:r>
              <a:rPr lang="en-US" sz="1000" dirty="0"/>
              <a:t>Over 50% of responses were coded as a “reflection response”</a:t>
            </a:r>
          </a:p>
          <a:p>
            <a:pPr marL="171450" indent="-171450">
              <a:buFont typeface="Arial" panose="020B0604020202020204" pitchFamily="34" charset="0"/>
              <a:buChar char="•"/>
            </a:pPr>
            <a:r>
              <a:rPr lang="en-US" sz="1000" dirty="0"/>
              <a:t>88% agree as if the assessment project was effective for their future</a:t>
            </a:r>
          </a:p>
          <a:p>
            <a:pPr marL="171450" indent="-171450">
              <a:buFont typeface="Arial" panose="020B0604020202020204" pitchFamily="34" charset="0"/>
              <a:buChar char="•"/>
            </a:pPr>
            <a:endParaRPr lang="en-US" sz="1000" dirty="0">
              <a:solidFill>
                <a:srgbClr val="FF0000"/>
              </a:solidFill>
            </a:endParaRPr>
          </a:p>
        </p:txBody>
      </p:sp>
      <p:sp>
        <p:nvSpPr>
          <p:cNvPr id="8" name="Alternate Process 7">
            <a:extLst>
              <a:ext uri="{FF2B5EF4-FFF2-40B4-BE49-F238E27FC236}">
                <a16:creationId xmlns:a16="http://schemas.microsoft.com/office/drawing/2014/main" id="{717D550B-663C-F645-B7AC-2AF9F9519735}"/>
              </a:ext>
            </a:extLst>
          </p:cNvPr>
          <p:cNvSpPr/>
          <p:nvPr/>
        </p:nvSpPr>
        <p:spPr>
          <a:xfrm rot="21340162">
            <a:off x="8847832" y="1777279"/>
            <a:ext cx="3240299" cy="2247424"/>
          </a:xfrm>
          <a:prstGeom prst="flowChartAlternateProcess">
            <a:avLst/>
          </a:prstGeom>
          <a:ln/>
        </p:spPr>
        <p:style>
          <a:lnRef idx="1">
            <a:schemeClr val="accent6"/>
          </a:lnRef>
          <a:fillRef idx="3">
            <a:schemeClr val="accent6"/>
          </a:fillRef>
          <a:effectRef idx="2">
            <a:schemeClr val="accent6"/>
          </a:effectRef>
          <a:fontRef idx="minor">
            <a:schemeClr val="lt1"/>
          </a:fontRef>
        </p:style>
        <p:txBody>
          <a:bodyPr wrap="square">
            <a:spAutoFit/>
          </a:bodyPr>
          <a:lstStyle/>
          <a:p>
            <a:r>
              <a:rPr lang="en-US" sz="900" dirty="0">
                <a:solidFill>
                  <a:schemeClr val="tx1"/>
                </a:solidFill>
                <a:latin typeface="Barlow" pitchFamily="2" charset="77"/>
              </a:rPr>
              <a:t>“last night but at the end of the shift as I was reminding people the building was closing, one man yelled at me that he already knows and I don't have to remind him and was being very nasty to me saying how he knows it closes at 9, etc. At first I walked away and didn't say anything but since he kept yelling at me as I was walking away, I turned around and </a:t>
            </a:r>
            <a:r>
              <a:rPr lang="en-US" sz="900" dirty="0" err="1">
                <a:solidFill>
                  <a:schemeClr val="tx1"/>
                </a:solidFill>
                <a:latin typeface="Barlow" pitchFamily="2" charset="77"/>
              </a:rPr>
              <a:t>sturnly</a:t>
            </a:r>
            <a:r>
              <a:rPr lang="en-US" sz="900" dirty="0">
                <a:solidFill>
                  <a:schemeClr val="tx1"/>
                </a:solidFill>
                <a:latin typeface="Barlow" pitchFamily="2" charset="77"/>
              </a:rPr>
              <a:t> said "Sir it's my job to remind people the building closes so everyone leaves". I have never had an encounter like this on a shift before so I was appalled that someone could be so rude to me for just reminding them the building closes in 5 minutes. I wanted to yell back and be snarky, but I knew that I still had to be respectful. I handled the situation well by replying and walking away before I could get angry back.”</a:t>
            </a:r>
          </a:p>
        </p:txBody>
      </p:sp>
      <p:sp>
        <p:nvSpPr>
          <p:cNvPr id="74" name="TextBox 6">
            <a:extLst>
              <a:ext uri="{FF2B5EF4-FFF2-40B4-BE49-F238E27FC236}">
                <a16:creationId xmlns:a16="http://schemas.microsoft.com/office/drawing/2014/main" id="{8CEA3E9D-7167-CB4F-8E11-999B96FBD032}"/>
              </a:ext>
            </a:extLst>
          </p:cNvPr>
          <p:cNvSpPr txBox="1"/>
          <p:nvPr/>
        </p:nvSpPr>
        <p:spPr>
          <a:xfrm>
            <a:off x="11064042" y="6396566"/>
            <a:ext cx="1086130" cy="374568"/>
          </a:xfrm>
          <a:prstGeom prst="flowChartAlternateProcess">
            <a:avLst/>
          </a:prstGeom>
          <a:ln/>
          <a:extLst>
            <a:ext uri="{C572A759-6A51-4108-AA02-DFA0A04FC94B}">
              <ma14:wrappingTextBoxFlag xmlns:ma14="http://schemas.microsoft.com/office/mac/drawingml/2011/main" xmlns:a14="http://schemas.microsoft.com/office/drawing/2010/main" xmlns:m="http://schemas.openxmlformats.org/officeDocument/2006/math" xmlns="" val="1"/>
            </a:ext>
          </a:extLst>
        </p:spPr>
        <p:style>
          <a:lnRef idx="0">
            <a:schemeClr val="accent2"/>
          </a:lnRef>
          <a:fillRef idx="3">
            <a:schemeClr val="accent2"/>
          </a:fillRef>
          <a:effectRef idx="3">
            <a:schemeClr val="accent2"/>
          </a:effectRef>
          <a:fontRef idx="minor">
            <a:schemeClr val="lt1"/>
          </a:fontRef>
        </p:style>
        <p:txBody>
          <a:bodyPr wrap="square" lIns="45719" tIns="45719" rIns="45719" bIns="45719" numCol="1" anchor="t">
            <a:spAutoFit/>
          </a:bodyPr>
          <a:lstStyle>
            <a:lvl1pPr>
              <a:defRPr sz="1400" b="1">
                <a:latin typeface="Barlow Semi Condensed"/>
                <a:ea typeface="Barlow Semi Condensed"/>
                <a:cs typeface="Barlow Semi Condensed"/>
                <a:sym typeface="Barlow Semi Condensed"/>
              </a:defRPr>
            </a:lvl1pPr>
          </a:lstStyle>
          <a:p>
            <a:pPr algn="ctr"/>
            <a:r>
              <a:rPr lang="en-US" sz="1600" dirty="0"/>
              <a:t>2020-2021</a:t>
            </a:r>
            <a:endParaRPr sz="1800" dirty="0"/>
          </a:p>
        </p:txBody>
      </p:sp>
      <p:graphicFrame>
        <p:nvGraphicFramePr>
          <p:cNvPr id="75" name="Chart 74">
            <a:extLst>
              <a:ext uri="{FF2B5EF4-FFF2-40B4-BE49-F238E27FC236}">
                <a16:creationId xmlns:a16="http://schemas.microsoft.com/office/drawing/2014/main" id="{D449DB58-46E4-2D4C-B493-4D22B5C11D9F}"/>
              </a:ext>
            </a:extLst>
          </p:cNvPr>
          <p:cNvGraphicFramePr>
            <a:graphicFrameLocks/>
          </p:cNvGraphicFramePr>
          <p:nvPr>
            <p:extLst>
              <p:ext uri="{D42A27DB-BD31-4B8C-83A1-F6EECF244321}">
                <p14:modId xmlns:p14="http://schemas.microsoft.com/office/powerpoint/2010/main" val="3954853097"/>
              </p:ext>
            </p:extLst>
          </p:nvPr>
        </p:nvGraphicFramePr>
        <p:xfrm>
          <a:off x="5093133" y="4208556"/>
          <a:ext cx="4634185" cy="2173735"/>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4078841724"/>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D3E2DA79E0B7D4EB6AE3B039CDAA035" ma:contentTypeVersion="6" ma:contentTypeDescription="Create a new document." ma:contentTypeScope="" ma:versionID="b2510d6cc6ef2a219966bd77362f4b61">
  <xsd:schema xmlns:xsd="http://www.w3.org/2001/XMLSchema" xmlns:xs="http://www.w3.org/2001/XMLSchema" xmlns:p="http://schemas.microsoft.com/office/2006/metadata/properties" xmlns:ns2="eae787ed-c4d8-4cc4-aeae-cf5a087a3ca5" xmlns:ns3="958b7835-e574-4c46-85c5-f6f54518b164" targetNamespace="http://schemas.microsoft.com/office/2006/metadata/properties" ma:root="true" ma:fieldsID="a06c3bc58bca4dec0fcc8c8259f30d21" ns2:_="" ns3:_="">
    <xsd:import namespace="eae787ed-c4d8-4cc4-aeae-cf5a087a3ca5"/>
    <xsd:import namespace="958b7835-e574-4c46-85c5-f6f54518b16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e787ed-c4d8-4cc4-aeae-cf5a087a3c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58b7835-e574-4c46-85c5-f6f54518b1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697B76A-9E35-4B94-A2D7-66ACD35E86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ae787ed-c4d8-4cc4-aeae-cf5a087a3ca5"/>
    <ds:schemaRef ds:uri="958b7835-e574-4c46-85c5-f6f54518b1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9C2C466-D168-4393-867B-22D39DAE648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98F889F-FE96-43B2-A0FE-8B1CA9D54F3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1617</TotalTime>
  <Words>719</Words>
  <Application>Microsoft Macintosh PowerPoint</Application>
  <PresentationFormat>Widescreen</PresentationFormat>
  <Paragraphs>48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Barlow</vt:lpstr>
      <vt:lpstr>Barlow Semi Condensed</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Kopchick, Charlene</dc:creator>
  <cp:lastModifiedBy>Oiler, Caitlin (she/her)</cp:lastModifiedBy>
  <cp:revision>11</cp:revision>
  <dcterms:modified xsi:type="dcterms:W3CDTF">2021-10-12T18:58:53Z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0x010100CD3E2DA79E0B7D4EB6AE3B039CDAA035</vt:lpwstr>
  </property>
</Properties>
</file>