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77"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432"/>
    <a:srgbClr val="FEC100"/>
    <a:srgbClr val="E8BC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howGuides="1">
      <p:cViewPr varScale="1">
        <p:scale>
          <a:sx n="121" d="100"/>
          <a:sy n="121" d="100"/>
        </p:scale>
        <p:origin x="74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E:\DOSA\Assessment%20Info\Culinary%20Assessment%20Tracking%20FY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dirty="0"/>
              <a:t>Raises and Retention</a:t>
            </a:r>
            <a:r>
              <a:rPr lang="en-US" sz="1200" b="1" baseline="0" dirty="0"/>
              <a:t> Spring 21 to Fall 21</a:t>
            </a:r>
            <a:endParaRPr lang="en-US" sz="1200" b="1" dirty="0"/>
          </a:p>
        </c:rich>
      </c:tx>
      <c:layout>
        <c:manualLayout>
          <c:xMode val="edge"/>
          <c:yMode val="edge"/>
          <c:x val="0.2455797730155688"/>
          <c:y val="2.928119061569998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750431247009802"/>
          <c:y val="9.5997308950633242E-2"/>
          <c:w val="0.84035974559718385"/>
          <c:h val="0.74802178485496651"/>
        </c:manualLayout>
      </c:layout>
      <c:barChart>
        <c:barDir val="col"/>
        <c:grouping val="clustered"/>
        <c:varyColors val="0"/>
        <c:ser>
          <c:idx val="0"/>
          <c:order val="0"/>
          <c:spPr>
            <a:solidFill>
              <a:schemeClr val="accent6">
                <a:lumMod val="75000"/>
              </a:schemeClr>
            </a:solidFill>
            <a:ln>
              <a:noFill/>
            </a:ln>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E3B-416F-9643-D0AC20E0D59E}"/>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E3B-416F-9643-D0AC20E0D59E}"/>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E3B-416F-9643-D0AC20E0D59E}"/>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E3B-416F-9643-D0AC20E0D59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 of Data'!$A$377:$A$383</c:f>
              <c:strCache>
                <c:ptCount val="4"/>
                <c:pt idx="0">
                  <c:v>Retention Rate</c:v>
                </c:pt>
                <c:pt idx="1">
                  <c:v>Earned a Raise</c:v>
                </c:pt>
                <c:pt idx="2">
                  <c:v>Earned Raise not retained</c:v>
                </c:pt>
                <c:pt idx="3">
                  <c:v>Earned Promotion</c:v>
                </c:pt>
              </c:strCache>
            </c:strRef>
          </c:cat>
          <c:val>
            <c:numRef>
              <c:f>'Summary of Data'!$B$377:$B$383</c:f>
              <c:numCache>
                <c:formatCode>0%</c:formatCode>
                <c:ptCount val="4"/>
                <c:pt idx="0">
                  <c:v>0.28999999999999998</c:v>
                </c:pt>
                <c:pt idx="1">
                  <c:v>0.25</c:v>
                </c:pt>
                <c:pt idx="2">
                  <c:v>0.18</c:v>
                </c:pt>
                <c:pt idx="3">
                  <c:v>0.13</c:v>
                </c:pt>
              </c:numCache>
            </c:numRef>
          </c:val>
          <c:extLst>
            <c:ext xmlns:c16="http://schemas.microsoft.com/office/drawing/2014/chart" uri="{C3380CC4-5D6E-409C-BE32-E72D297353CC}">
              <c16:uniqueId val="{00000004-2E3B-416F-9643-D0AC20E0D59E}"/>
            </c:ext>
          </c:extLst>
        </c:ser>
        <c:dLbls>
          <c:showLegendKey val="0"/>
          <c:showVal val="0"/>
          <c:showCatName val="0"/>
          <c:showSerName val="0"/>
          <c:showPercent val="0"/>
          <c:showBubbleSize val="0"/>
        </c:dLbls>
        <c:gapWidth val="219"/>
        <c:overlap val="-27"/>
        <c:axId val="1351294096"/>
        <c:axId val="1351292848"/>
      </c:barChart>
      <c:catAx>
        <c:axId val="1351294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351292848"/>
        <c:crosses val="autoZero"/>
        <c:auto val="1"/>
        <c:lblAlgn val="ctr"/>
        <c:lblOffset val="100"/>
        <c:noMultiLvlLbl val="0"/>
      </c:catAx>
      <c:valAx>
        <c:axId val="13512928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351294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PROOF 1</a:t>
            </a:r>
          </a:p>
          <a:p>
            <a:endParaRPr lang="en-US" dirty="0"/>
          </a:p>
        </p:txBody>
      </p:sp>
      <p:sp>
        <p:nvSpPr>
          <p:cNvPr id="4" name="Slide Number Placeholder 3"/>
          <p:cNvSpPr>
            <a:spLocks noGrp="1"/>
          </p:cNvSpPr>
          <p:nvPr>
            <p:ph type="sldNum" sz="quarter" idx="5"/>
          </p:nvPr>
        </p:nvSpPr>
        <p:spPr/>
        <p:txBody>
          <a:bodyPr/>
          <a:lstStyle/>
          <a:p>
            <a:fld id="{EFEFEE48-F5F2-534F-9D74-FD606F60B87A}" type="slidenum">
              <a:rPr lang="en-US" smtClean="0"/>
              <a:t>1</a:t>
            </a:fld>
            <a:endParaRPr lang="en-US"/>
          </a:p>
        </p:txBody>
      </p:sp>
    </p:spTree>
    <p:extLst>
      <p:ext uri="{BB962C8B-B14F-4D97-AF65-F5344CB8AC3E}">
        <p14:creationId xmlns:p14="http://schemas.microsoft.com/office/powerpoint/2010/main" val="169173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1084DA6-431F-134F-A02E-9A2FCB9AF799}"/>
              </a:ext>
            </a:extLst>
          </p:cNvPr>
          <p:cNvPicPr>
            <a:picLocks noChangeAspect="1"/>
          </p:cNvPicPr>
          <p:nvPr/>
        </p:nvPicPr>
        <p:blipFill>
          <a:blip r:embed="rId3"/>
          <a:srcRect/>
          <a:stretch/>
        </p:blipFill>
        <p:spPr>
          <a:xfrm>
            <a:off x="12718" y="10"/>
            <a:ext cx="12179282" cy="6857989"/>
          </a:xfrm>
          <a:prstGeom prst="rect">
            <a:avLst/>
          </a:prstGeom>
        </p:spPr>
      </p:pic>
      <p:sp>
        <p:nvSpPr>
          <p:cNvPr id="6" name="TextBox 5">
            <a:extLst>
              <a:ext uri="{FF2B5EF4-FFF2-40B4-BE49-F238E27FC236}">
                <a16:creationId xmlns:a16="http://schemas.microsoft.com/office/drawing/2014/main" id="{8FDABC56-78F2-674B-A642-DFD3667B9501}"/>
              </a:ext>
            </a:extLst>
          </p:cNvPr>
          <p:cNvSpPr txBox="1"/>
          <p:nvPr/>
        </p:nvSpPr>
        <p:spPr>
          <a:xfrm>
            <a:off x="2210541" y="1027179"/>
            <a:ext cx="8016536" cy="400110"/>
          </a:xfrm>
          <a:prstGeom prst="rect">
            <a:avLst/>
          </a:prstGeom>
          <a:noFill/>
        </p:spPr>
        <p:txBody>
          <a:bodyPr wrap="square" rtlCol="0">
            <a:spAutoFit/>
          </a:bodyPr>
          <a:lstStyle/>
          <a:p>
            <a:pPr algn="ctr"/>
            <a:r>
              <a:rPr lang="en-US" sz="2000" b="1" dirty="0">
                <a:latin typeface="Barlow Semi Condensed" pitchFamily="2" charset="77"/>
              </a:rPr>
              <a:t>Culinary Services Student Employee Assessment and Retention</a:t>
            </a:r>
          </a:p>
        </p:txBody>
      </p:sp>
      <p:grpSp>
        <p:nvGrpSpPr>
          <p:cNvPr id="16" name="Group 15">
            <a:extLst>
              <a:ext uri="{FF2B5EF4-FFF2-40B4-BE49-F238E27FC236}">
                <a16:creationId xmlns:a16="http://schemas.microsoft.com/office/drawing/2014/main" id="{31F62E03-D1BB-AE41-82A2-BA052EBA59C5}"/>
              </a:ext>
            </a:extLst>
          </p:cNvPr>
          <p:cNvGrpSpPr/>
          <p:nvPr/>
        </p:nvGrpSpPr>
        <p:grpSpPr>
          <a:xfrm>
            <a:off x="387476" y="1442676"/>
            <a:ext cx="2224370" cy="307777"/>
            <a:chOff x="1015958" y="2500009"/>
            <a:chExt cx="2224370" cy="307777"/>
          </a:xfrm>
        </p:grpSpPr>
        <p:sp>
          <p:nvSpPr>
            <p:cNvPr id="7" name="TextBox 6">
              <a:extLst>
                <a:ext uri="{FF2B5EF4-FFF2-40B4-BE49-F238E27FC236}">
                  <a16:creationId xmlns:a16="http://schemas.microsoft.com/office/drawing/2014/main" id="{6F6D8D29-55D6-E54A-86F5-4252309C08AA}"/>
                </a:ext>
              </a:extLst>
            </p:cNvPr>
            <p:cNvSpPr txBox="1"/>
            <p:nvPr/>
          </p:nvSpPr>
          <p:spPr>
            <a:xfrm>
              <a:off x="1356479" y="2500009"/>
              <a:ext cx="1883849" cy="307777"/>
            </a:xfrm>
            <a:prstGeom prst="rect">
              <a:avLst/>
            </a:prstGeom>
            <a:noFill/>
          </p:spPr>
          <p:txBody>
            <a:bodyPr wrap="none" rtlCol="0">
              <a:spAutoFit/>
            </a:bodyPr>
            <a:lstStyle/>
            <a:p>
              <a:r>
                <a:rPr lang="en-US" sz="1400" b="1" dirty="0">
                  <a:latin typeface="Barlow Semi Condensed" pitchFamily="2" charset="77"/>
                </a:rPr>
                <a:t>STUDENT EMPLOYMENT</a:t>
              </a:r>
            </a:p>
          </p:txBody>
        </p:sp>
        <p:pic>
          <p:nvPicPr>
            <p:cNvPr id="9" name="Picture 8" descr="A screenshot of a cell phone&#10;&#10;Description automatically generated">
              <a:extLst>
                <a:ext uri="{FF2B5EF4-FFF2-40B4-BE49-F238E27FC236}">
                  <a16:creationId xmlns:a16="http://schemas.microsoft.com/office/drawing/2014/main" id="{F0658790-CB17-A04A-ADB1-549EFD74C8C0}"/>
                </a:ext>
              </a:extLst>
            </p:cNvPr>
            <p:cNvPicPr>
              <a:picLocks noChangeAspect="1"/>
            </p:cNvPicPr>
            <p:nvPr/>
          </p:nvPicPr>
          <p:blipFill>
            <a:blip r:embed="rId4"/>
            <a:stretch>
              <a:fillRect/>
            </a:stretch>
          </p:blipFill>
          <p:spPr>
            <a:xfrm>
              <a:off x="1015958" y="2500009"/>
              <a:ext cx="302260" cy="302260"/>
            </a:xfrm>
            <a:prstGeom prst="rect">
              <a:avLst/>
            </a:prstGeom>
          </p:spPr>
        </p:pic>
      </p:grpSp>
      <p:grpSp>
        <p:nvGrpSpPr>
          <p:cNvPr id="17" name="Group 16">
            <a:extLst>
              <a:ext uri="{FF2B5EF4-FFF2-40B4-BE49-F238E27FC236}">
                <a16:creationId xmlns:a16="http://schemas.microsoft.com/office/drawing/2014/main" id="{DA56C153-50FA-4246-A83D-7B07FB089774}"/>
              </a:ext>
            </a:extLst>
          </p:cNvPr>
          <p:cNvGrpSpPr/>
          <p:nvPr/>
        </p:nvGrpSpPr>
        <p:grpSpPr>
          <a:xfrm>
            <a:off x="327003" y="4370895"/>
            <a:ext cx="2885138" cy="345777"/>
            <a:chOff x="846961" y="2680944"/>
            <a:chExt cx="2885138" cy="314343"/>
          </a:xfrm>
        </p:grpSpPr>
        <p:sp>
          <p:nvSpPr>
            <p:cNvPr id="18" name="TextBox 17">
              <a:extLst>
                <a:ext uri="{FF2B5EF4-FFF2-40B4-BE49-F238E27FC236}">
                  <a16:creationId xmlns:a16="http://schemas.microsoft.com/office/drawing/2014/main" id="{7167D8EF-E9E4-2E4A-A903-3F606A4D85EF}"/>
                </a:ext>
              </a:extLst>
            </p:cNvPr>
            <p:cNvSpPr txBox="1"/>
            <p:nvPr/>
          </p:nvSpPr>
          <p:spPr>
            <a:xfrm>
              <a:off x="1166973" y="2680944"/>
              <a:ext cx="2565126" cy="279797"/>
            </a:xfrm>
            <a:prstGeom prst="rect">
              <a:avLst/>
            </a:prstGeom>
            <a:noFill/>
          </p:spPr>
          <p:txBody>
            <a:bodyPr wrap="none" rtlCol="0">
              <a:spAutoFit/>
            </a:bodyPr>
            <a:lstStyle/>
            <a:p>
              <a:r>
                <a:rPr lang="en-US" sz="1400" b="1" dirty="0">
                  <a:latin typeface="Barlow Semi Condensed" pitchFamily="2" charset="77"/>
                </a:rPr>
                <a:t>LEARNING OUTCOME STATEMENT</a:t>
              </a:r>
            </a:p>
          </p:txBody>
        </p:sp>
        <p:pic>
          <p:nvPicPr>
            <p:cNvPr id="19" name="Picture 18">
              <a:extLst>
                <a:ext uri="{FF2B5EF4-FFF2-40B4-BE49-F238E27FC236}">
                  <a16:creationId xmlns:a16="http://schemas.microsoft.com/office/drawing/2014/main" id="{6F2D475C-EF89-C54A-89E7-9843FB1E355A}"/>
                </a:ext>
              </a:extLst>
            </p:cNvPr>
            <p:cNvPicPr>
              <a:picLocks noChangeAspect="1"/>
            </p:cNvPicPr>
            <p:nvPr/>
          </p:nvPicPr>
          <p:blipFill>
            <a:blip r:embed="rId5"/>
            <a:srcRect/>
            <a:stretch/>
          </p:blipFill>
          <p:spPr>
            <a:xfrm>
              <a:off x="846961" y="2693027"/>
              <a:ext cx="302260" cy="302260"/>
            </a:xfrm>
            <a:prstGeom prst="rect">
              <a:avLst/>
            </a:prstGeom>
          </p:spPr>
        </p:pic>
      </p:grpSp>
      <p:grpSp>
        <p:nvGrpSpPr>
          <p:cNvPr id="20" name="Group 19">
            <a:extLst>
              <a:ext uri="{FF2B5EF4-FFF2-40B4-BE49-F238E27FC236}">
                <a16:creationId xmlns:a16="http://schemas.microsoft.com/office/drawing/2014/main" id="{9DD3CCF3-1ECF-9A45-ADBA-7E7DAE3EBC3E}"/>
              </a:ext>
            </a:extLst>
          </p:cNvPr>
          <p:cNvGrpSpPr/>
          <p:nvPr/>
        </p:nvGrpSpPr>
        <p:grpSpPr>
          <a:xfrm>
            <a:off x="3611473" y="1442676"/>
            <a:ext cx="2628538" cy="335796"/>
            <a:chOff x="1156889" y="2500009"/>
            <a:chExt cx="2628538" cy="335796"/>
          </a:xfrm>
        </p:grpSpPr>
        <p:sp>
          <p:nvSpPr>
            <p:cNvPr id="21" name="TextBox 20">
              <a:extLst>
                <a:ext uri="{FF2B5EF4-FFF2-40B4-BE49-F238E27FC236}">
                  <a16:creationId xmlns:a16="http://schemas.microsoft.com/office/drawing/2014/main" id="{DB044FCF-3206-1E47-9049-B538F419A7BA}"/>
                </a:ext>
              </a:extLst>
            </p:cNvPr>
            <p:cNvSpPr txBox="1"/>
            <p:nvPr/>
          </p:nvSpPr>
          <p:spPr>
            <a:xfrm>
              <a:off x="1459149" y="2500009"/>
              <a:ext cx="2326278" cy="307777"/>
            </a:xfrm>
            <a:prstGeom prst="rect">
              <a:avLst/>
            </a:prstGeom>
            <a:noFill/>
          </p:spPr>
          <p:txBody>
            <a:bodyPr wrap="none" rtlCol="0">
              <a:spAutoFit/>
            </a:bodyPr>
            <a:lstStyle/>
            <a:p>
              <a:r>
                <a:rPr lang="en-US" sz="1400" b="1" dirty="0">
                  <a:latin typeface="Barlow Semi Condensed" pitchFamily="2" charset="77"/>
                </a:rPr>
                <a:t>PERFORMANCE EVALUATIONS</a:t>
              </a:r>
            </a:p>
          </p:txBody>
        </p:sp>
        <p:pic>
          <p:nvPicPr>
            <p:cNvPr id="22" name="Picture 21">
              <a:extLst>
                <a:ext uri="{FF2B5EF4-FFF2-40B4-BE49-F238E27FC236}">
                  <a16:creationId xmlns:a16="http://schemas.microsoft.com/office/drawing/2014/main" id="{CCD7C6A7-94D1-BF4F-8E8B-9C741719C9F6}"/>
                </a:ext>
              </a:extLst>
            </p:cNvPr>
            <p:cNvPicPr>
              <a:picLocks noChangeAspect="1"/>
            </p:cNvPicPr>
            <p:nvPr/>
          </p:nvPicPr>
          <p:blipFill>
            <a:blip r:embed="rId6"/>
            <a:srcRect/>
            <a:stretch/>
          </p:blipFill>
          <p:spPr>
            <a:xfrm>
              <a:off x="1156889" y="2533545"/>
              <a:ext cx="302260" cy="302260"/>
            </a:xfrm>
            <a:prstGeom prst="rect">
              <a:avLst/>
            </a:prstGeom>
          </p:spPr>
        </p:pic>
      </p:grpSp>
      <p:grpSp>
        <p:nvGrpSpPr>
          <p:cNvPr id="30" name="Group 29">
            <a:extLst>
              <a:ext uri="{FF2B5EF4-FFF2-40B4-BE49-F238E27FC236}">
                <a16:creationId xmlns:a16="http://schemas.microsoft.com/office/drawing/2014/main" id="{E3EF4C44-0CE6-9E41-8D61-E09A6425F12C}"/>
              </a:ext>
            </a:extLst>
          </p:cNvPr>
          <p:cNvGrpSpPr/>
          <p:nvPr/>
        </p:nvGrpSpPr>
        <p:grpSpPr>
          <a:xfrm>
            <a:off x="6855796" y="1517051"/>
            <a:ext cx="2216567" cy="335796"/>
            <a:chOff x="1156889" y="2500009"/>
            <a:chExt cx="2216567" cy="335796"/>
          </a:xfrm>
        </p:grpSpPr>
        <p:sp>
          <p:nvSpPr>
            <p:cNvPr id="31" name="TextBox 30">
              <a:extLst>
                <a:ext uri="{FF2B5EF4-FFF2-40B4-BE49-F238E27FC236}">
                  <a16:creationId xmlns:a16="http://schemas.microsoft.com/office/drawing/2014/main" id="{0314699F-A641-4943-AA8B-B16C1D81735D}"/>
                </a:ext>
              </a:extLst>
            </p:cNvPr>
            <p:cNvSpPr txBox="1"/>
            <p:nvPr/>
          </p:nvSpPr>
          <p:spPr>
            <a:xfrm>
              <a:off x="1459149" y="2500009"/>
              <a:ext cx="1914307" cy="307777"/>
            </a:xfrm>
            <a:prstGeom prst="rect">
              <a:avLst/>
            </a:prstGeom>
            <a:noFill/>
          </p:spPr>
          <p:txBody>
            <a:bodyPr wrap="none" rtlCol="0">
              <a:spAutoFit/>
            </a:bodyPr>
            <a:lstStyle/>
            <a:p>
              <a:r>
                <a:rPr lang="en-US" sz="1400" b="1" dirty="0">
                  <a:latin typeface="Barlow Semi Condensed" pitchFamily="2" charset="77"/>
                </a:rPr>
                <a:t>RAISES AND RETENTION</a:t>
              </a:r>
            </a:p>
          </p:txBody>
        </p:sp>
        <p:pic>
          <p:nvPicPr>
            <p:cNvPr id="32" name="Picture 31">
              <a:extLst>
                <a:ext uri="{FF2B5EF4-FFF2-40B4-BE49-F238E27FC236}">
                  <a16:creationId xmlns:a16="http://schemas.microsoft.com/office/drawing/2014/main" id="{5AE4F003-40E1-1941-B040-B4DBAE1C3E28}"/>
                </a:ext>
              </a:extLst>
            </p:cNvPr>
            <p:cNvPicPr>
              <a:picLocks noChangeAspect="1"/>
            </p:cNvPicPr>
            <p:nvPr/>
          </p:nvPicPr>
          <p:blipFill>
            <a:blip r:embed="rId7"/>
            <a:srcRect/>
            <a:stretch/>
          </p:blipFill>
          <p:spPr>
            <a:xfrm>
              <a:off x="1156889" y="2533545"/>
              <a:ext cx="302260" cy="302260"/>
            </a:xfrm>
            <a:prstGeom prst="rect">
              <a:avLst/>
            </a:prstGeom>
          </p:spPr>
        </p:pic>
      </p:grpSp>
      <p:grpSp>
        <p:nvGrpSpPr>
          <p:cNvPr id="33" name="Group 32">
            <a:extLst>
              <a:ext uri="{FF2B5EF4-FFF2-40B4-BE49-F238E27FC236}">
                <a16:creationId xmlns:a16="http://schemas.microsoft.com/office/drawing/2014/main" id="{4E5A7D74-2953-774E-A4D8-837B7190727D}"/>
              </a:ext>
            </a:extLst>
          </p:cNvPr>
          <p:cNvGrpSpPr/>
          <p:nvPr/>
        </p:nvGrpSpPr>
        <p:grpSpPr>
          <a:xfrm>
            <a:off x="9907281" y="1442676"/>
            <a:ext cx="2303850" cy="523220"/>
            <a:chOff x="1337183" y="2527968"/>
            <a:chExt cx="2606110" cy="523220"/>
          </a:xfrm>
        </p:grpSpPr>
        <p:sp>
          <p:nvSpPr>
            <p:cNvPr id="34" name="TextBox 33">
              <a:extLst>
                <a:ext uri="{FF2B5EF4-FFF2-40B4-BE49-F238E27FC236}">
                  <a16:creationId xmlns:a16="http://schemas.microsoft.com/office/drawing/2014/main" id="{E0A27A6E-F401-764A-B145-FFBC0296572D}"/>
                </a:ext>
              </a:extLst>
            </p:cNvPr>
            <p:cNvSpPr txBox="1"/>
            <p:nvPr/>
          </p:nvSpPr>
          <p:spPr>
            <a:xfrm>
              <a:off x="1685233" y="2527968"/>
              <a:ext cx="2258060" cy="523220"/>
            </a:xfrm>
            <a:prstGeom prst="rect">
              <a:avLst/>
            </a:prstGeom>
            <a:noFill/>
          </p:spPr>
          <p:txBody>
            <a:bodyPr wrap="square" rtlCol="0">
              <a:spAutoFit/>
            </a:bodyPr>
            <a:lstStyle/>
            <a:p>
              <a:r>
                <a:rPr lang="en-US" sz="1400" b="1" dirty="0">
                  <a:latin typeface="Barlow Semi Condensed" pitchFamily="2" charset="77"/>
                </a:rPr>
                <a:t>IMPLICATION &amp; </a:t>
              </a:r>
              <a:br>
                <a:rPr lang="en-US" sz="1400" b="1" dirty="0">
                  <a:latin typeface="Barlow Semi Condensed" pitchFamily="2" charset="77"/>
                </a:rPr>
              </a:br>
              <a:r>
                <a:rPr lang="en-US" sz="1400" b="1" dirty="0">
                  <a:latin typeface="Barlow Semi Condensed" pitchFamily="2" charset="77"/>
                </a:rPr>
                <a:t>NEXT STEPS</a:t>
              </a:r>
            </a:p>
          </p:txBody>
        </p:sp>
        <p:pic>
          <p:nvPicPr>
            <p:cNvPr id="35" name="Picture 34">
              <a:extLst>
                <a:ext uri="{FF2B5EF4-FFF2-40B4-BE49-F238E27FC236}">
                  <a16:creationId xmlns:a16="http://schemas.microsoft.com/office/drawing/2014/main" id="{32CE0DA9-AC19-3441-9CED-B4613D099E4E}"/>
                </a:ext>
              </a:extLst>
            </p:cNvPr>
            <p:cNvPicPr>
              <a:picLocks noChangeAspect="1"/>
            </p:cNvPicPr>
            <p:nvPr/>
          </p:nvPicPr>
          <p:blipFill>
            <a:blip r:embed="rId8"/>
            <a:srcRect/>
            <a:stretch/>
          </p:blipFill>
          <p:spPr>
            <a:xfrm>
              <a:off x="1337183" y="2623608"/>
              <a:ext cx="302260" cy="302260"/>
            </a:xfrm>
            <a:prstGeom prst="rect">
              <a:avLst/>
            </a:prstGeom>
          </p:spPr>
        </p:pic>
      </p:grpSp>
      <p:sp>
        <p:nvSpPr>
          <p:cNvPr id="36" name="TextBox 35">
            <a:extLst>
              <a:ext uri="{FF2B5EF4-FFF2-40B4-BE49-F238E27FC236}">
                <a16:creationId xmlns:a16="http://schemas.microsoft.com/office/drawing/2014/main" id="{ED42696B-39C1-6C47-90E3-5FE39BA74583}"/>
              </a:ext>
            </a:extLst>
          </p:cNvPr>
          <p:cNvSpPr txBox="1"/>
          <p:nvPr/>
        </p:nvSpPr>
        <p:spPr>
          <a:xfrm>
            <a:off x="389365" y="1776780"/>
            <a:ext cx="3550585" cy="2631490"/>
          </a:xfrm>
          <a:prstGeom prst="rect">
            <a:avLst/>
          </a:prstGeom>
          <a:noFill/>
        </p:spPr>
        <p:txBody>
          <a:bodyPr wrap="square" rtlCol="0">
            <a:spAutoFit/>
          </a:bodyPr>
          <a:lstStyle/>
          <a:p>
            <a:pPr marL="228600" indent="-228600">
              <a:buAutoNum type="arabicPeriod"/>
            </a:pPr>
            <a:r>
              <a:rPr lang="en-US" sz="1100" dirty="0">
                <a:effectLst/>
                <a:latin typeface="Barlow Semi Condensed" panose="00000506000000000000" pitchFamily="2" charset="0"/>
                <a:ea typeface="Calibri" panose="020F0502020204030204" pitchFamily="34" charset="0"/>
              </a:rPr>
              <a:t>How student employees learn adaptability:  they learn from others working around them.  If given a new job task, new employees have never done, it helps to watch an experienced co-worker.  Adaptability is all dealing with “change” so employees will make mistakes and need to learn from that.  They will also need to ask questions to adapt to the task given.</a:t>
            </a:r>
          </a:p>
          <a:p>
            <a:pPr marL="228600" indent="-228600">
              <a:buAutoNum type="arabicPeriod"/>
            </a:pPr>
            <a:r>
              <a:rPr lang="en-US" sz="1100" dirty="0">
                <a:latin typeface="Barlow Semi Condensed" panose="00000506000000000000" pitchFamily="2" charset="0"/>
                <a:ea typeface="Calibri" panose="020F0502020204030204" pitchFamily="34" charset="0"/>
              </a:rPr>
              <a:t>How student employees learn interpersonal communication: our work environment is team driving. Each employee communicates and interact with others on what task needs done.  This can be done verbally, listening or reading instructions left to review.  Our student employees can be aware of others, listen, collaborate on job tasks, clearly communicate their needs and work through issues that arise.</a:t>
            </a:r>
            <a:endParaRPr lang="en-US" sz="1100" dirty="0">
              <a:effectLst/>
              <a:latin typeface="Barlow Semi Condensed" panose="00000506000000000000" pitchFamily="2" charset="0"/>
              <a:ea typeface="Calibri" panose="020F0502020204030204" pitchFamily="34" charset="0"/>
            </a:endParaRPr>
          </a:p>
        </p:txBody>
      </p:sp>
      <p:sp>
        <p:nvSpPr>
          <p:cNvPr id="37" name="TextBox 36">
            <a:extLst>
              <a:ext uri="{FF2B5EF4-FFF2-40B4-BE49-F238E27FC236}">
                <a16:creationId xmlns:a16="http://schemas.microsoft.com/office/drawing/2014/main" id="{1A734256-4EA0-C347-94DE-0171EB259FC4}"/>
              </a:ext>
            </a:extLst>
          </p:cNvPr>
          <p:cNvSpPr txBox="1"/>
          <p:nvPr/>
        </p:nvSpPr>
        <p:spPr>
          <a:xfrm>
            <a:off x="3889871" y="1811279"/>
            <a:ext cx="2547792" cy="3647152"/>
          </a:xfrm>
          <a:prstGeom prst="rect">
            <a:avLst/>
          </a:prstGeom>
          <a:noFill/>
        </p:spPr>
        <p:txBody>
          <a:bodyPr wrap="square" rtlCol="0">
            <a:spAutoFit/>
          </a:bodyPr>
          <a:lstStyle/>
          <a:p>
            <a:pPr marL="228600" indent="-228600">
              <a:buFont typeface="+mj-lt"/>
              <a:buAutoNum type="arabicPeriod"/>
            </a:pPr>
            <a:r>
              <a:rPr lang="en-US" sz="1100" dirty="0">
                <a:latin typeface="Barlow Semi Condensed" pitchFamily="2" charset="77"/>
              </a:rPr>
              <a:t>Initial training- elaborate</a:t>
            </a:r>
          </a:p>
          <a:p>
            <a:pPr marL="228600" indent="-228600">
              <a:buFont typeface="+mj-lt"/>
              <a:buAutoNum type="arabicPeriod"/>
            </a:pPr>
            <a:r>
              <a:rPr lang="en-US" sz="1100" dirty="0">
                <a:latin typeface="Barlow Semi Condensed" pitchFamily="2" charset="77"/>
              </a:rPr>
              <a:t>Student employees evaluated once per semester based on job performance using our system of positive points and strikes.</a:t>
            </a:r>
          </a:p>
          <a:p>
            <a:pPr marL="685800" lvl="1" indent="-228600">
              <a:buFont typeface="+mj-lt"/>
              <a:buAutoNum type="alphaLcPeriod"/>
            </a:pPr>
            <a:r>
              <a:rPr lang="en-US" sz="1100" dirty="0">
                <a:latin typeface="Barlow Semi Condensed" pitchFamily="2" charset="77"/>
              </a:rPr>
              <a:t>Positive points for working late to cover a shift.</a:t>
            </a:r>
          </a:p>
          <a:p>
            <a:pPr marL="685800" lvl="1" indent="-228600">
              <a:buFont typeface="+mj-lt"/>
              <a:buAutoNum type="alphaLcPeriod"/>
            </a:pPr>
            <a:r>
              <a:rPr lang="en-US" sz="1100" dirty="0">
                <a:latin typeface="Barlow Semi Condensed" pitchFamily="2" charset="77"/>
              </a:rPr>
              <a:t>Strikes for late, no show, poor work performance</a:t>
            </a:r>
          </a:p>
          <a:p>
            <a:pPr marL="228600" indent="-228600">
              <a:buFont typeface="+mj-lt"/>
              <a:buAutoNum type="arabicPeriod"/>
            </a:pPr>
            <a:r>
              <a:rPr lang="en-US" sz="1100" dirty="0">
                <a:latin typeface="Barlow Semi Condensed" pitchFamily="2" charset="77"/>
              </a:rPr>
              <a:t>Six criteria for pay increases of .20/hr. each semester.</a:t>
            </a:r>
          </a:p>
          <a:p>
            <a:pPr marL="685800" lvl="1" indent="-228600">
              <a:buFont typeface="+mj-lt"/>
              <a:buAutoNum type="alphaLcPeriod"/>
            </a:pPr>
            <a:r>
              <a:rPr lang="en-US" sz="1100" dirty="0">
                <a:latin typeface="Barlow Semi Condensed" pitchFamily="2" charset="77"/>
              </a:rPr>
              <a:t>Start prior to 5</a:t>
            </a:r>
            <a:r>
              <a:rPr lang="en-US" sz="1100" baseline="30000" dirty="0">
                <a:latin typeface="Barlow Semi Condensed" pitchFamily="2" charset="77"/>
              </a:rPr>
              <a:t>th</a:t>
            </a:r>
            <a:r>
              <a:rPr lang="en-US" sz="1100" dirty="0">
                <a:latin typeface="Barlow Semi Condensed" pitchFamily="2" charset="77"/>
              </a:rPr>
              <a:t> week</a:t>
            </a:r>
          </a:p>
          <a:p>
            <a:pPr marL="685800" lvl="1" indent="-228600">
              <a:buFont typeface="+mj-lt"/>
              <a:buAutoNum type="alphaLcPeriod"/>
            </a:pPr>
            <a:r>
              <a:rPr lang="en-US" sz="1100" dirty="0">
                <a:latin typeface="Barlow Semi Condensed" pitchFamily="2" charset="77"/>
              </a:rPr>
              <a:t>Zero no call no shows</a:t>
            </a:r>
          </a:p>
          <a:p>
            <a:pPr marL="685800" lvl="1" indent="-228600">
              <a:buFont typeface="+mj-lt"/>
              <a:buAutoNum type="alphaLcPeriod"/>
            </a:pPr>
            <a:r>
              <a:rPr lang="en-US" sz="1100" dirty="0">
                <a:latin typeface="Barlow Semi Condensed" pitchFamily="2" charset="77"/>
              </a:rPr>
              <a:t>No late call offs</a:t>
            </a:r>
          </a:p>
          <a:p>
            <a:pPr marL="685800" lvl="1" indent="-228600">
              <a:buFont typeface="+mj-lt"/>
              <a:buAutoNum type="alphaLcPeriod"/>
            </a:pPr>
            <a:r>
              <a:rPr lang="en-US" sz="1100" dirty="0">
                <a:latin typeface="Barlow Semi Condensed" pitchFamily="2" charset="77"/>
              </a:rPr>
              <a:t>Work 1 shift during finals</a:t>
            </a:r>
          </a:p>
          <a:p>
            <a:pPr marL="685800" lvl="1" indent="-228600">
              <a:buFont typeface="+mj-lt"/>
              <a:buAutoNum type="alphaLcPeriod"/>
            </a:pPr>
            <a:r>
              <a:rPr lang="en-US" sz="1100" dirty="0">
                <a:latin typeface="Barlow Semi Condensed" pitchFamily="2" charset="77"/>
              </a:rPr>
              <a:t>No more than 1 strike</a:t>
            </a:r>
          </a:p>
          <a:p>
            <a:pPr marL="685800" lvl="1" indent="-228600">
              <a:buFont typeface="+mj-lt"/>
              <a:buAutoNum type="alphaLcPeriod"/>
            </a:pPr>
            <a:r>
              <a:rPr lang="en-US" sz="1100" dirty="0">
                <a:latin typeface="Barlow Semi Condensed" pitchFamily="2" charset="77"/>
              </a:rPr>
              <a:t>No safety violations</a:t>
            </a:r>
          </a:p>
          <a:p>
            <a:pPr marL="228600" indent="-228600">
              <a:buFont typeface="+mj-lt"/>
              <a:buAutoNum type="arabicPeriod"/>
            </a:pPr>
            <a:r>
              <a:rPr lang="en-US" sz="1100" dirty="0">
                <a:latin typeface="Barlow Semi Condensed" pitchFamily="2" charset="77"/>
              </a:rPr>
              <a:t>Good evaluations help student employees gain promotion and letters of recommendation and/or positive job references.</a:t>
            </a:r>
          </a:p>
        </p:txBody>
      </p:sp>
      <p:sp>
        <p:nvSpPr>
          <p:cNvPr id="41" name="TextBox 40">
            <a:extLst>
              <a:ext uri="{FF2B5EF4-FFF2-40B4-BE49-F238E27FC236}">
                <a16:creationId xmlns:a16="http://schemas.microsoft.com/office/drawing/2014/main" id="{D1EDC612-B2F3-DC42-9813-93641A99C58B}"/>
              </a:ext>
            </a:extLst>
          </p:cNvPr>
          <p:cNvSpPr txBox="1"/>
          <p:nvPr/>
        </p:nvSpPr>
        <p:spPr>
          <a:xfrm>
            <a:off x="10005134" y="2193996"/>
            <a:ext cx="1930336" cy="2631490"/>
          </a:xfrm>
          <a:prstGeom prst="rect">
            <a:avLst/>
          </a:prstGeom>
          <a:noFill/>
        </p:spPr>
        <p:txBody>
          <a:bodyPr wrap="square" rtlCol="0">
            <a:spAutoFit/>
          </a:bodyPr>
          <a:lstStyle/>
          <a:p>
            <a:pPr marL="228600" indent="-228600">
              <a:buAutoNum type="arabicPeriod"/>
            </a:pPr>
            <a:r>
              <a:rPr lang="en-US" sz="1100" dirty="0">
                <a:latin typeface="Barlow Semi Condensed" pitchFamily="2" charset="77"/>
              </a:rPr>
              <a:t>Continuous improvement of in student training and communication which have positive effects on retention.</a:t>
            </a:r>
          </a:p>
          <a:p>
            <a:pPr marL="228600" indent="-228600">
              <a:buAutoNum type="arabicPeriod"/>
            </a:pPr>
            <a:r>
              <a:rPr lang="en-US" sz="1100" dirty="0">
                <a:latin typeface="Barlow Semi Condensed" pitchFamily="2" charset="77"/>
              </a:rPr>
              <a:t>Higher retention translates to better customer service and happier employees.  This will positively impact the students’ well-being.</a:t>
            </a:r>
          </a:p>
          <a:p>
            <a:pPr marL="228600" indent="-228600">
              <a:buAutoNum type="arabicPeriod"/>
            </a:pPr>
            <a:r>
              <a:rPr lang="en-US" sz="1100" dirty="0">
                <a:latin typeface="Barlow Semi Condensed" pitchFamily="2" charset="77"/>
              </a:rPr>
              <a:t>Higher retention will positively impact the students’ sense of belonging and make them more likely to graduate.</a:t>
            </a:r>
          </a:p>
        </p:txBody>
      </p:sp>
      <p:sp>
        <p:nvSpPr>
          <p:cNvPr id="42" name="TextBox 41">
            <a:extLst>
              <a:ext uri="{FF2B5EF4-FFF2-40B4-BE49-F238E27FC236}">
                <a16:creationId xmlns:a16="http://schemas.microsoft.com/office/drawing/2014/main" id="{017E112D-568A-F847-AF52-125C014EF3BD}"/>
              </a:ext>
            </a:extLst>
          </p:cNvPr>
          <p:cNvSpPr txBox="1"/>
          <p:nvPr/>
        </p:nvSpPr>
        <p:spPr>
          <a:xfrm>
            <a:off x="629263" y="4686555"/>
            <a:ext cx="3147656" cy="1785104"/>
          </a:xfrm>
          <a:prstGeom prst="rect">
            <a:avLst/>
          </a:prstGeom>
          <a:noFill/>
        </p:spPr>
        <p:txBody>
          <a:bodyPr wrap="square" rtlCol="0">
            <a:spAutoFit/>
          </a:bodyPr>
          <a:lstStyle/>
          <a:p>
            <a:r>
              <a:rPr lang="en-US" sz="1100" b="1" dirty="0">
                <a:latin typeface="Barlow Semi Condensed"/>
              </a:rPr>
              <a:t>Adaptability</a:t>
            </a:r>
            <a:r>
              <a:rPr lang="en-US" sz="1100" dirty="0">
                <a:latin typeface="Barlow Semi Condensed"/>
              </a:rPr>
              <a:t>- Student employees will be able to demonstrate resilience in shifting environments by responding to customer requests, working shorthanded or working in a different concept based on operational need.</a:t>
            </a:r>
          </a:p>
          <a:p>
            <a:r>
              <a:rPr lang="en-US" sz="1100" b="1" dirty="0">
                <a:latin typeface="Barlow Semi Condensed"/>
              </a:rPr>
              <a:t>Interpersonal Communication</a:t>
            </a:r>
            <a:r>
              <a:rPr lang="en-US" sz="1100" dirty="0">
                <a:latin typeface="Barlow Semi Condensed"/>
              </a:rPr>
              <a:t>- Student employees will be able to build effective relationships through clear communication and understanding with others by listening, verbal and non-verbal communication, confidence, empathy and respect. </a:t>
            </a:r>
          </a:p>
        </p:txBody>
      </p:sp>
      <p:graphicFrame>
        <p:nvGraphicFramePr>
          <p:cNvPr id="26" name="Chart 25">
            <a:extLst>
              <a:ext uri="{FF2B5EF4-FFF2-40B4-BE49-F238E27FC236}">
                <a16:creationId xmlns:a16="http://schemas.microsoft.com/office/drawing/2014/main" id="{4C3CF784-35BD-4C17-9649-F2E8173AEED8}"/>
              </a:ext>
            </a:extLst>
          </p:cNvPr>
          <p:cNvGraphicFramePr>
            <a:graphicFrameLocks/>
          </p:cNvGraphicFramePr>
          <p:nvPr/>
        </p:nvGraphicFramePr>
        <p:xfrm>
          <a:off x="6550615" y="1869151"/>
          <a:ext cx="3372349" cy="4594470"/>
        </p:xfrm>
        <a:graphic>
          <a:graphicData uri="http://schemas.openxmlformats.org/drawingml/2006/chart">
            <c:chart xmlns:c="http://schemas.openxmlformats.org/drawingml/2006/chart" xmlns:r="http://schemas.openxmlformats.org/officeDocument/2006/relationships" r:id="rId9"/>
          </a:graphicData>
        </a:graphic>
      </p:graphicFrame>
      <p:sp>
        <p:nvSpPr>
          <p:cNvPr id="25" name="TextBox 6">
            <a:extLst>
              <a:ext uri="{FF2B5EF4-FFF2-40B4-BE49-F238E27FC236}">
                <a16:creationId xmlns:a16="http://schemas.microsoft.com/office/drawing/2014/main" id="{1AE3B559-60D8-D646-A4B1-F10F74F70A7D}"/>
              </a:ext>
            </a:extLst>
          </p:cNvPr>
          <p:cNvSpPr txBox="1"/>
          <p:nvPr/>
        </p:nvSpPr>
        <p:spPr>
          <a:xfrm>
            <a:off x="11019672" y="6389871"/>
            <a:ext cx="1086130" cy="374568"/>
          </a:xfrm>
          <a:prstGeom prst="flowChartAlternateProcess">
            <a:avLst/>
          </a:prstGeom>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0">
            <a:schemeClr val="accent2"/>
          </a:lnRef>
          <a:fillRef idx="3">
            <a:schemeClr val="accent2"/>
          </a:fillRef>
          <a:effectRef idx="3">
            <a:schemeClr val="accent2"/>
          </a:effectRef>
          <a:fontRef idx="minor">
            <a:schemeClr val="lt1"/>
          </a:fontRef>
        </p:style>
        <p:txBody>
          <a:bodyPr wrap="square" lIns="45719" tIns="45719" rIns="45719" bIns="45719" numCol="1" anchor="t">
            <a:spAutoFit/>
          </a:bodyPr>
          <a:lstStyle>
            <a:lvl1pPr>
              <a:defRPr sz="1400" b="1">
                <a:latin typeface="Barlow Semi Condensed"/>
                <a:ea typeface="Barlow Semi Condensed"/>
                <a:cs typeface="Barlow Semi Condensed"/>
                <a:sym typeface="Barlow Semi Condensed"/>
              </a:defRPr>
            </a:lvl1pPr>
          </a:lstStyle>
          <a:p>
            <a:pPr algn="ctr"/>
            <a:r>
              <a:rPr lang="en-US" sz="1600" dirty="0"/>
              <a:t>2020-2021</a:t>
            </a:r>
            <a:endParaRPr sz="1800" dirty="0"/>
          </a:p>
        </p:txBody>
      </p:sp>
    </p:spTree>
    <p:extLst>
      <p:ext uri="{BB962C8B-B14F-4D97-AF65-F5344CB8AC3E}">
        <p14:creationId xmlns:p14="http://schemas.microsoft.com/office/powerpoint/2010/main" val="609585109"/>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3E2DA79E0B7D4EB6AE3B039CDAA035" ma:contentTypeVersion="6" ma:contentTypeDescription="Create a new document." ma:contentTypeScope="" ma:versionID="b2510d6cc6ef2a219966bd77362f4b61">
  <xsd:schema xmlns:xsd="http://www.w3.org/2001/XMLSchema" xmlns:xs="http://www.w3.org/2001/XMLSchema" xmlns:p="http://schemas.microsoft.com/office/2006/metadata/properties" xmlns:ns2="eae787ed-c4d8-4cc4-aeae-cf5a087a3ca5" xmlns:ns3="958b7835-e574-4c46-85c5-f6f54518b164" targetNamespace="http://schemas.microsoft.com/office/2006/metadata/properties" ma:root="true" ma:fieldsID="a06c3bc58bca4dec0fcc8c8259f30d21" ns2:_="" ns3:_="">
    <xsd:import namespace="eae787ed-c4d8-4cc4-aeae-cf5a087a3ca5"/>
    <xsd:import namespace="958b7835-e574-4c46-85c5-f6f54518b1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e787ed-c4d8-4cc4-aeae-cf5a087a3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8b7835-e574-4c46-85c5-f6f54518b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97B76A-9E35-4B94-A2D7-66ACD35E8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e787ed-c4d8-4cc4-aeae-cf5a087a3ca5"/>
    <ds:schemaRef ds:uri="958b7835-e574-4c46-85c5-f6f54518b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C2C466-D168-4393-867B-22D39DAE648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98F889F-FE96-43B2-A0FE-8B1CA9D54F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1618</TotalTime>
  <Words>393</Words>
  <Application>Microsoft Macintosh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Barlow Semi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Kopchick, Charlene</dc:creator>
  <cp:lastModifiedBy>Oiler, Caitlin (she/her)</cp:lastModifiedBy>
  <cp:revision>11</cp:revision>
  <dcterms:modified xsi:type="dcterms:W3CDTF">2021-10-12T18:57:18Z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0x010100CD3E2DA79E0B7D4EB6AE3B039CDAA035</vt:lpwstr>
  </property>
</Properties>
</file>