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432"/>
    <a:srgbClr val="FEC100"/>
    <a:srgbClr val="E8B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FEE48-F5F2-534F-9D74-FD606F60B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084DA6-431F-134F-A02E-9A2FCB9AF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"/>
            <a:ext cx="1219198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DABC56-78F2-674B-A642-DFD3667B9501}"/>
              </a:ext>
            </a:extLst>
          </p:cNvPr>
          <p:cNvSpPr txBox="1"/>
          <p:nvPr/>
        </p:nvSpPr>
        <p:spPr>
          <a:xfrm>
            <a:off x="5549909" y="624791"/>
            <a:ext cx="609804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arlow Semi Condensed"/>
              </a:rPr>
              <a:t>Dean of Students: Student Senate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F62E03-D1BB-AE41-82A2-BA052EBA59C5}"/>
              </a:ext>
            </a:extLst>
          </p:cNvPr>
          <p:cNvGrpSpPr/>
          <p:nvPr/>
        </p:nvGrpSpPr>
        <p:grpSpPr>
          <a:xfrm>
            <a:off x="629920" y="1262892"/>
            <a:ext cx="1799978" cy="311561"/>
            <a:chOff x="1156889" y="2533545"/>
            <a:chExt cx="1799978" cy="31156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6D8D29-55D6-E54A-86F5-4252309C08AA}"/>
                </a:ext>
              </a:extLst>
            </p:cNvPr>
            <p:cNvSpPr txBox="1"/>
            <p:nvPr/>
          </p:nvSpPr>
          <p:spPr>
            <a:xfrm>
              <a:off x="1459149" y="2537329"/>
              <a:ext cx="1497718" cy="30777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400" b="1">
                  <a:latin typeface="Barlow Semi Condensed"/>
                </a:rPr>
                <a:t>LEARNING GOALS</a:t>
              </a:r>
            </a:p>
          </p:txBody>
        </p:sp>
        <p:pic>
          <p:nvPicPr>
            <p:cNvPr id="9" name="Picture 8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F0658790-CB17-A04A-ADB1-549EFD74C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A56C153-50FA-4246-A83D-7B07FB089774}"/>
              </a:ext>
            </a:extLst>
          </p:cNvPr>
          <p:cNvGrpSpPr/>
          <p:nvPr/>
        </p:nvGrpSpPr>
        <p:grpSpPr>
          <a:xfrm>
            <a:off x="3139978" y="1544081"/>
            <a:ext cx="2765197" cy="523220"/>
            <a:chOff x="1156889" y="1052326"/>
            <a:chExt cx="1666830" cy="4756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167D8EF-E9E4-2E4A-A903-3F606A4D85EF}"/>
                </a:ext>
              </a:extLst>
            </p:cNvPr>
            <p:cNvSpPr txBox="1"/>
            <p:nvPr/>
          </p:nvSpPr>
          <p:spPr>
            <a:xfrm>
              <a:off x="1459149" y="1052326"/>
              <a:ext cx="1364570" cy="47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EDUCATION, INTERVENTIONS</a:t>
              </a:r>
            </a:p>
            <a:p>
              <a:r>
                <a:rPr lang="en-US" sz="1400" b="1" dirty="0">
                  <a:latin typeface="Barlow Semi Condensed" pitchFamily="2" charset="77"/>
                </a:rPr>
                <a:t>&amp; IMPLEMENTATION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F2D475C-EF89-C54A-89E7-9843FB1E3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156889" y="1076212"/>
              <a:ext cx="302260" cy="30226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DD3CCF3-1ECF-9A45-ADBA-7E7DAE3EBC3E}"/>
              </a:ext>
            </a:extLst>
          </p:cNvPr>
          <p:cNvGrpSpPr/>
          <p:nvPr/>
        </p:nvGrpSpPr>
        <p:grpSpPr>
          <a:xfrm>
            <a:off x="617001" y="4354435"/>
            <a:ext cx="1875126" cy="523220"/>
            <a:chOff x="1156889" y="2413161"/>
            <a:chExt cx="1875126" cy="5232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B044FCF-3206-1E47-9049-B538F419A7BA}"/>
                </a:ext>
              </a:extLst>
            </p:cNvPr>
            <p:cNvSpPr txBox="1"/>
            <p:nvPr/>
          </p:nvSpPr>
          <p:spPr>
            <a:xfrm>
              <a:off x="1459149" y="2413161"/>
              <a:ext cx="1572866" cy="523220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400" b="1" dirty="0">
                  <a:latin typeface="Barlow Semi Condensed"/>
                </a:rPr>
                <a:t>METHOD AND </a:t>
              </a:r>
              <a:endParaRPr lang="en-US" sz="1400" b="1" dirty="0">
                <a:latin typeface="Barlow Semi Condensed" pitchFamily="2" charset="77"/>
              </a:endParaRPr>
            </a:p>
            <a:p>
              <a:r>
                <a:rPr lang="en-US" sz="1400" b="1" dirty="0">
                  <a:latin typeface="Barlow Semi Condensed"/>
                </a:rPr>
                <a:t>INSTRUMENTATION</a:t>
              </a:r>
              <a:endParaRPr lang="en-US" sz="1400" b="1" dirty="0">
                <a:latin typeface="Barlow Semi Condensed" pitchFamily="2" charset="77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CD7C6A7-94D1-BF4F-8E8B-9C741719C9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3EF4C44-0CE6-9E41-8D61-E09A6425F12C}"/>
              </a:ext>
            </a:extLst>
          </p:cNvPr>
          <p:cNvGrpSpPr/>
          <p:nvPr/>
        </p:nvGrpSpPr>
        <p:grpSpPr>
          <a:xfrm>
            <a:off x="6323108" y="1525747"/>
            <a:ext cx="1161791" cy="323356"/>
            <a:chOff x="1156889" y="2512449"/>
            <a:chExt cx="1161791" cy="3233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14699F-A641-4943-AA8B-B16C1D81735D}"/>
                </a:ext>
              </a:extLst>
            </p:cNvPr>
            <p:cNvSpPr txBox="1"/>
            <p:nvPr/>
          </p:nvSpPr>
          <p:spPr>
            <a:xfrm>
              <a:off x="1459149" y="2512449"/>
              <a:ext cx="8595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latin typeface="Barlow Semi Condensed" pitchFamily="2" charset="77"/>
                </a:rPr>
                <a:t>TIMELINE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AE4F003-40E1-1941-B040-B4DBAE1C3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5A7D74-2953-774E-A4D8-837B7190727D}"/>
              </a:ext>
            </a:extLst>
          </p:cNvPr>
          <p:cNvGrpSpPr/>
          <p:nvPr/>
        </p:nvGrpSpPr>
        <p:grpSpPr>
          <a:xfrm>
            <a:off x="9080329" y="4408943"/>
            <a:ext cx="1621852" cy="317136"/>
            <a:chOff x="1156889" y="2518669"/>
            <a:chExt cx="1621852" cy="31713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0A27A6E-F401-764A-B145-FFBC0296572D}"/>
                </a:ext>
              </a:extLst>
            </p:cNvPr>
            <p:cNvSpPr txBox="1"/>
            <p:nvPr/>
          </p:nvSpPr>
          <p:spPr>
            <a:xfrm>
              <a:off x="1459149" y="2518669"/>
              <a:ext cx="1319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latin typeface="Barlow Semi Condensed" pitchFamily="2" charset="77"/>
                </a:rPr>
                <a:t>TEAM MEMBERS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2CE0DA9-AC19-3441-9CED-B4613D099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D42696B-39C1-6C47-90E3-5FE39BA74583}"/>
              </a:ext>
            </a:extLst>
          </p:cNvPr>
          <p:cNvSpPr txBox="1"/>
          <p:nvPr/>
        </p:nvSpPr>
        <p:spPr>
          <a:xfrm>
            <a:off x="722355" y="1567296"/>
            <a:ext cx="2258060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latin typeface="Barlow" pitchFamily="2" charset="77"/>
                <a:ea typeface="+mn-lt"/>
                <a:cs typeface="+mn-lt"/>
              </a:rPr>
              <a:t>1. </a:t>
            </a:r>
            <a:r>
              <a:rPr lang="en-US" sz="900" b="1" dirty="0">
                <a:latin typeface="Barlow" pitchFamily="2" charset="77"/>
                <a:ea typeface="+mn-lt"/>
                <a:cs typeface="+mn-lt"/>
              </a:rPr>
              <a:t>Oral and Written Communication</a:t>
            </a:r>
            <a:r>
              <a:rPr lang="en-US" sz="900" dirty="0">
                <a:latin typeface="Barlow" pitchFamily="2" charset="77"/>
                <a:ea typeface="+mn-lt"/>
                <a:cs typeface="+mn-lt"/>
              </a:rPr>
              <a:t> Through participating in the leadership team, which consists of the three Executives and two other members, Student Senate Leaders will learn how to engage with each other in a respectful manner and how to support one another. </a:t>
            </a:r>
          </a:p>
          <a:p>
            <a:r>
              <a:rPr lang="en-US" sz="900" dirty="0">
                <a:latin typeface="Barlow" pitchFamily="2" charset="77"/>
              </a:rPr>
              <a:t>2. </a:t>
            </a:r>
            <a:r>
              <a:rPr lang="en-US" sz="900" b="1" dirty="0">
                <a:latin typeface="Barlow" pitchFamily="2" charset="77"/>
              </a:rPr>
              <a:t>Critical Thinking</a:t>
            </a:r>
            <a:endParaRPr lang="en-US" sz="900" b="1" dirty="0">
              <a:latin typeface="Barlow" pitchFamily="2" charset="77"/>
              <a:cs typeface="Calibri"/>
            </a:endParaRPr>
          </a:p>
          <a:p>
            <a:r>
              <a:rPr lang="en-US" sz="900" dirty="0">
                <a:latin typeface="Barlow" pitchFamily="2" charset="77"/>
                <a:ea typeface="+mn-lt"/>
                <a:cs typeface="+mn-lt"/>
              </a:rPr>
              <a:t>Student Senate Leaders discuss and are given feedback on how to improve their ability to share their ideas and represent student voices to peers, faculty, staff, and administration. </a:t>
            </a:r>
          </a:p>
          <a:p>
            <a:r>
              <a:rPr lang="en-US" sz="900" dirty="0">
                <a:latin typeface="Barlow" pitchFamily="2" charset="77"/>
              </a:rPr>
              <a:t>3. </a:t>
            </a:r>
            <a:r>
              <a:rPr lang="en-US" sz="900" b="1" dirty="0">
                <a:latin typeface="Barlow" pitchFamily="2" charset="77"/>
              </a:rPr>
              <a:t>Problem Solving</a:t>
            </a:r>
            <a:endParaRPr lang="en-US" sz="1000" b="1" dirty="0">
              <a:latin typeface="Barlow" pitchFamily="2" charset="77"/>
            </a:endParaRPr>
          </a:p>
          <a:p>
            <a:r>
              <a:rPr lang="en-US" sz="900" dirty="0">
                <a:latin typeface="Barlow" pitchFamily="2" charset="77"/>
                <a:ea typeface="+mn-lt"/>
                <a:cs typeface="+mn-lt"/>
              </a:rPr>
              <a:t>Student Senate Leaders are taught expectations and receive feedback on how to communicate effectively and appropriately to all of their audiences through written and verbal communication.</a:t>
            </a:r>
            <a:br>
              <a:rPr lang="en-US" sz="1000" dirty="0">
                <a:latin typeface="Barlow" pitchFamily="2" charset="77"/>
              </a:rPr>
            </a:br>
            <a:endParaRPr lang="en-US" sz="1000" dirty="0">
              <a:latin typeface="Barlow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734256-4EA0-C347-94DE-0171EB259FC4}"/>
              </a:ext>
            </a:extLst>
          </p:cNvPr>
          <p:cNvSpPr txBox="1"/>
          <p:nvPr/>
        </p:nvSpPr>
        <p:spPr>
          <a:xfrm>
            <a:off x="730349" y="4847129"/>
            <a:ext cx="2258060" cy="13696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>
                <a:latin typeface="Barlow" pitchFamily="2" charset="77"/>
              </a:rPr>
              <a:t>1.</a:t>
            </a:r>
            <a:r>
              <a:rPr lang="en-US" sz="1000" dirty="0">
                <a:latin typeface="Barlow" pitchFamily="2" charset="77"/>
                <a:cs typeface="Calibri"/>
              </a:rPr>
              <a:t> </a:t>
            </a:r>
            <a:r>
              <a:rPr lang="en-US" sz="900" dirty="0">
                <a:latin typeface="Barlow" pitchFamily="2" charset="77"/>
                <a:cs typeface="Calibri"/>
              </a:rPr>
              <a:t>Student Senate Leaders completed a</a:t>
            </a:r>
            <a:r>
              <a:rPr lang="en-US" sz="1000" dirty="0">
                <a:latin typeface="Barlow" pitchFamily="2" charset="77"/>
                <a:cs typeface="Calibri"/>
              </a:rPr>
              <a:t> s</a:t>
            </a:r>
            <a:r>
              <a:rPr lang="en-US" sz="900" dirty="0">
                <a:latin typeface="Barlow" pitchFamily="2" charset="77"/>
                <a:cs typeface="Calibri"/>
              </a:rPr>
              <a:t>elf-assessment using a Likert scale given three times a year to measure an increase in their perception of the skills</a:t>
            </a:r>
          </a:p>
          <a:p>
            <a:r>
              <a:rPr lang="en-US" sz="900" dirty="0">
                <a:latin typeface="Barlow" pitchFamily="2" charset="77"/>
                <a:cs typeface="Calibri"/>
              </a:rPr>
              <a:t>2. Advisor's documented notes on progress over the academic year</a:t>
            </a:r>
          </a:p>
          <a:p>
            <a:r>
              <a:rPr lang="en-US" sz="900" dirty="0">
                <a:latin typeface="Barlow" pitchFamily="2" charset="77"/>
                <a:cs typeface="Calibri"/>
              </a:rPr>
              <a:t>3. Surveys completed by the general body to evaluate Student Senate Leaders engagement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EDC612-B2F3-DC42-9813-93641A99C58B}"/>
              </a:ext>
            </a:extLst>
          </p:cNvPr>
          <p:cNvSpPr txBox="1"/>
          <p:nvPr/>
        </p:nvSpPr>
        <p:spPr>
          <a:xfrm>
            <a:off x="9382589" y="4793151"/>
            <a:ext cx="225806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Kat Nelson, Graduate Assistant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Patti </a:t>
            </a:r>
            <a:r>
              <a:rPr lang="en-US" sz="1000" dirty="0" err="1">
                <a:latin typeface="Barlow" pitchFamily="2" charset="77"/>
                <a:cs typeface="Calibri"/>
              </a:rPr>
              <a:t>McSteen</a:t>
            </a:r>
            <a:r>
              <a:rPr lang="en-US" sz="1000" dirty="0">
                <a:latin typeface="Barlow" pitchFamily="2" charset="77"/>
                <a:cs typeface="Calibri"/>
              </a:rPr>
              <a:t>, Interim Dean of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Jenny Hall-Jones, Interim Vice President for Student Affairs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7E112D-568A-F847-AF52-125C014EF3BD}"/>
              </a:ext>
            </a:extLst>
          </p:cNvPr>
          <p:cNvSpPr txBox="1"/>
          <p:nvPr/>
        </p:nvSpPr>
        <p:spPr>
          <a:xfrm>
            <a:off x="3382213" y="2065803"/>
            <a:ext cx="2258060" cy="19928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50" dirty="0">
                <a:latin typeface="Barlow" pitchFamily="2" charset="77"/>
                <a:cs typeface="Calibri"/>
              </a:rPr>
              <a:t>Meetings with Student Senate Leaders to share skills</a:t>
            </a:r>
          </a:p>
          <a:p>
            <a:pPr marL="171450" indent="-171450">
              <a:buFont typeface="Arial"/>
              <a:buChar char="•"/>
            </a:pPr>
            <a:r>
              <a:rPr lang="en-US" sz="950" dirty="0">
                <a:latin typeface="Barlow" pitchFamily="2" charset="77"/>
                <a:cs typeface="Calibri"/>
              </a:rPr>
              <a:t>Provide feedback on their oral and written communication skills to leaders after general body meetings and programmatic and legislative initiatives</a:t>
            </a:r>
          </a:p>
          <a:p>
            <a:pPr marL="171450" indent="-171450">
              <a:buFont typeface="Arial"/>
              <a:buChar char="•"/>
            </a:pPr>
            <a:r>
              <a:rPr lang="en-US" sz="950" dirty="0">
                <a:latin typeface="Barlow" pitchFamily="2" charset="77"/>
                <a:cs typeface="Calibri"/>
              </a:rPr>
              <a:t>Provide coaching with leaders before meetings with key stakeholders</a:t>
            </a:r>
          </a:p>
          <a:p>
            <a:pPr marL="171450" indent="-171450">
              <a:buFont typeface="Arial"/>
              <a:buChar char="•"/>
            </a:pPr>
            <a:r>
              <a:rPr lang="en-US" sz="950" dirty="0">
                <a:latin typeface="Barlow" pitchFamily="2" charset="77"/>
                <a:cs typeface="Calibri"/>
              </a:rPr>
              <a:t>Leader would practice written communication with staff and received feedback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F151DD-6FA7-EC4F-BC0F-9BBB45F67428}"/>
              </a:ext>
            </a:extLst>
          </p:cNvPr>
          <p:cNvSpPr txBox="1"/>
          <p:nvPr/>
        </p:nvSpPr>
        <p:spPr>
          <a:xfrm>
            <a:off x="9243263" y="2103903"/>
            <a:ext cx="2351512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Increase intentional conversations with Student Senate Leaders on expectations and skill development at the beginning of their term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Advisor should create formal feedback system within the weekly one-on-one meetings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Barlow" pitchFamily="2" charset="77"/>
                <a:cs typeface="Calibri"/>
              </a:rPr>
              <a:t>Student Senate Leaders will identify a problem they intend to solve during their one-year term and self-monitor and throughout the year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30AE11-FC5C-A54C-8320-EC4BE7EB7C55}"/>
              </a:ext>
            </a:extLst>
          </p:cNvPr>
          <p:cNvSpPr txBox="1"/>
          <p:nvPr/>
        </p:nvSpPr>
        <p:spPr>
          <a:xfrm>
            <a:off x="3630590" y="4119426"/>
            <a:ext cx="1168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arlow Semi Condensed" pitchFamily="2" charset="77"/>
              </a:rPr>
              <a:t>ANALYSIS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5FD8D-490F-9049-9126-708BC0296BD1}"/>
              </a:ext>
            </a:extLst>
          </p:cNvPr>
          <p:cNvSpPr txBox="1"/>
          <p:nvPr/>
        </p:nvSpPr>
        <p:spPr>
          <a:xfrm>
            <a:off x="3286917" y="4445933"/>
            <a:ext cx="2258060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latin typeface="Barlow" pitchFamily="2" charset="77"/>
                <a:cs typeface="Calibri"/>
              </a:rPr>
              <a:t>In both communication and ability to understand and implement feedback, Student Senate Leaders did not indicate personal growth, but advisor noted improvement throughout the year.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latin typeface="Barlow" pitchFamily="2" charset="77"/>
                <a:cs typeface="Calibri"/>
              </a:rPr>
              <a:t>The area in which all Student Senate Leaders and advisor reported skill improvement was in leading a general body meeting.</a:t>
            </a:r>
            <a:endParaRPr lang="en-US" dirty="0">
              <a:latin typeface="Barlow" pitchFamily="2" charset="77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Barlow" pitchFamily="2" charset="77"/>
            </a:endParaRPr>
          </a:p>
        </p:txBody>
      </p:sp>
      <p:pic>
        <p:nvPicPr>
          <p:cNvPr id="38" name="Picture 3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6AF780-FEAB-874D-9D43-9C70B52C7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330" y="4141804"/>
            <a:ext cx="302260" cy="30226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BC66B63-3642-EF4D-B328-37C85C814C56}"/>
              </a:ext>
            </a:extLst>
          </p:cNvPr>
          <p:cNvGrpSpPr/>
          <p:nvPr/>
        </p:nvGrpSpPr>
        <p:grpSpPr>
          <a:xfrm>
            <a:off x="8874037" y="1732302"/>
            <a:ext cx="2788453" cy="332487"/>
            <a:chOff x="1156889" y="1076212"/>
            <a:chExt cx="1688903" cy="30226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637612-E1E3-BD41-9EFE-4615664B0C58}"/>
                </a:ext>
              </a:extLst>
            </p:cNvPr>
            <p:cNvSpPr txBox="1"/>
            <p:nvPr/>
          </p:nvSpPr>
          <p:spPr>
            <a:xfrm>
              <a:off x="1459149" y="1082444"/>
              <a:ext cx="1386643" cy="279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IMPLICATIONS &amp; NEXT STEPS</a:t>
              </a: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88FD779-ED83-0E49-800D-7B8D73CCF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156889" y="1076212"/>
              <a:ext cx="302260" cy="302260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21CCA58-E530-104A-8953-43EC0319A413}"/>
              </a:ext>
            </a:extLst>
          </p:cNvPr>
          <p:cNvSpPr txBox="1"/>
          <p:nvPr/>
        </p:nvSpPr>
        <p:spPr>
          <a:xfrm>
            <a:off x="7702694" y="2179872"/>
            <a:ext cx="11447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b="1">
                <a:latin typeface="Barlow Semi Condensed"/>
              </a:rPr>
              <a:t>September</a:t>
            </a:r>
            <a:endParaRPr lang="en-US" sz="800" b="1">
              <a:latin typeface="Barlow Semi Condensed" pitchFamily="2" charset="77"/>
            </a:endParaRPr>
          </a:p>
          <a:p>
            <a:r>
              <a:rPr lang="en-US" sz="800">
                <a:latin typeface="Barlow Semi Condensed"/>
              </a:rPr>
              <a:t>Conduct pre-assessment with Student Senate Leaders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8F5CC8-7047-8148-A8DB-6587F884B98B}"/>
              </a:ext>
            </a:extLst>
          </p:cNvPr>
          <p:cNvSpPr txBox="1"/>
          <p:nvPr/>
        </p:nvSpPr>
        <p:spPr>
          <a:xfrm>
            <a:off x="7681128" y="2856978"/>
            <a:ext cx="107285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b="1" dirty="0">
                <a:latin typeface="Barlow Semi Condensed"/>
              </a:rPr>
              <a:t>November</a:t>
            </a:r>
          </a:p>
          <a:p>
            <a:r>
              <a:rPr lang="en-US" sz="800" dirty="0">
                <a:latin typeface="Barlow Semi Condensed"/>
              </a:rPr>
              <a:t>Vote of Confidence in Executive Members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BD4A0F8-F603-5C4F-ABCC-BADA1E58A337}"/>
              </a:ext>
            </a:extLst>
          </p:cNvPr>
          <p:cNvSpPr txBox="1"/>
          <p:nvPr/>
        </p:nvSpPr>
        <p:spPr>
          <a:xfrm>
            <a:off x="7681128" y="3553591"/>
            <a:ext cx="107285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>
                <a:ea typeface="+mn-lt"/>
                <a:cs typeface="+mn-lt"/>
              </a:rPr>
              <a:t>February</a:t>
            </a:r>
            <a:endParaRPr lang="en-US" sz="900">
              <a:ea typeface="+mn-lt"/>
              <a:cs typeface="+mn-lt"/>
            </a:endParaRPr>
          </a:p>
          <a:p>
            <a:r>
              <a:rPr lang="en-US" sz="900">
                <a:ea typeface="+mn-lt"/>
                <a:cs typeface="+mn-lt"/>
              </a:rPr>
              <a:t>Mid-Assessments for Student Senate Leaders</a:t>
            </a:r>
            <a:endParaRPr lang="en-US" sz="70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E57F27-D855-4546-A1AB-E99445C6CCB4}"/>
              </a:ext>
            </a:extLst>
          </p:cNvPr>
          <p:cNvSpPr txBox="1"/>
          <p:nvPr/>
        </p:nvSpPr>
        <p:spPr>
          <a:xfrm>
            <a:off x="7644405" y="4615763"/>
            <a:ext cx="107285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>
                <a:ea typeface="+mn-lt"/>
                <a:cs typeface="+mn-lt"/>
              </a:rPr>
              <a:t>April</a:t>
            </a:r>
            <a:endParaRPr lang="en-US" sz="900">
              <a:ea typeface="+mn-lt"/>
              <a:cs typeface="+mn-lt"/>
            </a:endParaRPr>
          </a:p>
          <a:p>
            <a:r>
              <a:rPr lang="en-US" sz="900">
                <a:ea typeface="+mn-lt"/>
                <a:cs typeface="+mn-lt"/>
              </a:rPr>
              <a:t>Post-Assessments for Student Senate Leaders</a:t>
            </a:r>
            <a:endParaRPr lang="en-US" sz="9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9269150-6096-8545-AAFC-279FF81D74E0}"/>
              </a:ext>
            </a:extLst>
          </p:cNvPr>
          <p:cNvSpPr txBox="1"/>
          <p:nvPr/>
        </p:nvSpPr>
        <p:spPr>
          <a:xfrm>
            <a:off x="6052249" y="2563720"/>
            <a:ext cx="107285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800" b="1">
                <a:latin typeface="Barlow Semi Condensed"/>
              </a:rPr>
              <a:t>October</a:t>
            </a:r>
            <a:endParaRPr lang="en-US" sz="800" b="1">
              <a:latin typeface="Barlow Semi Condensed" pitchFamily="2" charset="77"/>
            </a:endParaRPr>
          </a:p>
          <a:p>
            <a:pPr algn="r"/>
            <a:r>
              <a:rPr lang="en-US" sz="800">
                <a:latin typeface="Barlow Semi Condensed"/>
              </a:rPr>
              <a:t>Advisor discussions with  Student Seante Leaders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7EC842-E505-7F4A-8559-3EB4708C110A}"/>
              </a:ext>
            </a:extLst>
          </p:cNvPr>
          <p:cNvSpPr txBox="1"/>
          <p:nvPr/>
        </p:nvSpPr>
        <p:spPr>
          <a:xfrm>
            <a:off x="6037871" y="3339599"/>
            <a:ext cx="107285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900" b="1">
                <a:ea typeface="+mn-lt"/>
                <a:cs typeface="+mn-lt"/>
              </a:rPr>
              <a:t>January</a:t>
            </a:r>
            <a:endParaRPr lang="en-US" sz="900">
              <a:ea typeface="+mn-lt"/>
              <a:cs typeface="+mn-lt"/>
            </a:endParaRPr>
          </a:p>
          <a:p>
            <a:pPr algn="r"/>
            <a:r>
              <a:rPr lang="en-US" sz="900">
                <a:ea typeface="+mn-lt"/>
                <a:cs typeface="+mn-lt"/>
              </a:rPr>
              <a:t>Student Senate Retreat- Student Senate Leaders hear feedback</a:t>
            </a:r>
            <a:endParaRPr lang="en-US" sz="900">
              <a:cs typeface="Calibri" panose="020F050202020403020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17C5C56-DCAC-2740-9FC7-1CBF982D3625}"/>
              </a:ext>
            </a:extLst>
          </p:cNvPr>
          <p:cNvSpPr txBox="1"/>
          <p:nvPr/>
        </p:nvSpPr>
        <p:spPr>
          <a:xfrm>
            <a:off x="5921251" y="4319682"/>
            <a:ext cx="120584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900" b="1">
                <a:ea typeface="+mn-lt"/>
                <a:cs typeface="+mn-lt"/>
              </a:rPr>
              <a:t>March</a:t>
            </a:r>
            <a:endParaRPr lang="en-US" sz="900">
              <a:ea typeface="+mn-lt"/>
              <a:cs typeface="+mn-lt"/>
            </a:endParaRPr>
          </a:p>
          <a:p>
            <a:pPr algn="r"/>
            <a:r>
              <a:rPr lang="en-US" sz="900">
                <a:ea typeface="+mn-lt"/>
                <a:cs typeface="+mn-lt"/>
              </a:rPr>
              <a:t>Informal feedback, transitions conversations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E3C1B2-9C57-7542-B01A-0B1EA07DC032}"/>
              </a:ext>
            </a:extLst>
          </p:cNvPr>
          <p:cNvSpPr/>
          <p:nvPr/>
        </p:nvSpPr>
        <p:spPr>
          <a:xfrm>
            <a:off x="7369705" y="2122363"/>
            <a:ext cx="45719" cy="33761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8C852ADF-22F1-D14C-B2CD-F272BE95C040}"/>
              </a:ext>
            </a:extLst>
          </p:cNvPr>
          <p:cNvSpPr/>
          <p:nvPr/>
        </p:nvSpPr>
        <p:spPr>
          <a:xfrm>
            <a:off x="7529528" y="2281789"/>
            <a:ext cx="148060" cy="153827"/>
          </a:xfrm>
          <a:prstGeom prst="chevron">
            <a:avLst/>
          </a:prstGeom>
          <a:solidFill>
            <a:srgbClr val="F37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39C4AEE4-75C3-EB49-869F-DC3E1F2F487F}"/>
              </a:ext>
            </a:extLst>
          </p:cNvPr>
          <p:cNvSpPr/>
          <p:nvPr/>
        </p:nvSpPr>
        <p:spPr>
          <a:xfrm>
            <a:off x="7529528" y="3010896"/>
            <a:ext cx="148060" cy="153827"/>
          </a:xfrm>
          <a:prstGeom prst="chevron">
            <a:avLst/>
          </a:prstGeom>
          <a:solidFill>
            <a:srgbClr val="9D64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id="{5C94206C-8C33-DE47-A6B4-06721D1195E2}"/>
              </a:ext>
            </a:extLst>
          </p:cNvPr>
          <p:cNvSpPr/>
          <p:nvPr/>
        </p:nvSpPr>
        <p:spPr>
          <a:xfrm>
            <a:off x="7529528" y="3725082"/>
            <a:ext cx="148060" cy="153827"/>
          </a:xfrm>
          <a:prstGeom prst="chevron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hevron 60">
            <a:extLst>
              <a:ext uri="{FF2B5EF4-FFF2-40B4-BE49-F238E27FC236}">
                <a16:creationId xmlns:a16="http://schemas.microsoft.com/office/drawing/2014/main" id="{C3A42229-1374-FE4D-B65F-AB8AB5DF3092}"/>
              </a:ext>
            </a:extLst>
          </p:cNvPr>
          <p:cNvSpPr/>
          <p:nvPr/>
        </p:nvSpPr>
        <p:spPr>
          <a:xfrm>
            <a:off x="7492805" y="4717827"/>
            <a:ext cx="148060" cy="153827"/>
          </a:xfrm>
          <a:prstGeom prst="chevron">
            <a:avLst/>
          </a:prstGeom>
          <a:solidFill>
            <a:srgbClr val="006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Chevron 61">
            <a:extLst>
              <a:ext uri="{FF2B5EF4-FFF2-40B4-BE49-F238E27FC236}">
                <a16:creationId xmlns:a16="http://schemas.microsoft.com/office/drawing/2014/main" id="{13008D06-6029-3946-8F6E-7708C5845964}"/>
              </a:ext>
            </a:extLst>
          </p:cNvPr>
          <p:cNvSpPr/>
          <p:nvPr/>
        </p:nvSpPr>
        <p:spPr>
          <a:xfrm rot="10800000">
            <a:off x="7107541" y="2739487"/>
            <a:ext cx="148060" cy="153827"/>
          </a:xfrm>
          <a:prstGeom prst="chevron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Chevron 62">
            <a:extLst>
              <a:ext uri="{FF2B5EF4-FFF2-40B4-BE49-F238E27FC236}">
                <a16:creationId xmlns:a16="http://schemas.microsoft.com/office/drawing/2014/main" id="{794EF849-5F41-9E4C-893E-93DDABB97513}"/>
              </a:ext>
            </a:extLst>
          </p:cNvPr>
          <p:cNvSpPr/>
          <p:nvPr/>
        </p:nvSpPr>
        <p:spPr>
          <a:xfrm rot="10800000">
            <a:off x="7107541" y="3468594"/>
            <a:ext cx="148060" cy="153827"/>
          </a:xfrm>
          <a:prstGeom prst="chevron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hevron 63">
            <a:extLst>
              <a:ext uri="{FF2B5EF4-FFF2-40B4-BE49-F238E27FC236}">
                <a16:creationId xmlns:a16="http://schemas.microsoft.com/office/drawing/2014/main" id="{DEDD186A-40AB-CF43-8573-1937145884B6}"/>
              </a:ext>
            </a:extLst>
          </p:cNvPr>
          <p:cNvSpPr/>
          <p:nvPr/>
        </p:nvSpPr>
        <p:spPr>
          <a:xfrm rot="10800000">
            <a:off x="7079999" y="4458202"/>
            <a:ext cx="148060" cy="153827"/>
          </a:xfrm>
          <a:prstGeom prst="chevron">
            <a:avLst/>
          </a:prstGeom>
          <a:solidFill>
            <a:srgbClr val="722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6">
            <a:extLst>
              <a:ext uri="{FF2B5EF4-FFF2-40B4-BE49-F238E27FC236}">
                <a16:creationId xmlns:a16="http://schemas.microsoft.com/office/drawing/2014/main" id="{5372506B-46E4-2D46-892A-1C404373726B}"/>
              </a:ext>
            </a:extLst>
          </p:cNvPr>
          <p:cNvSpPr txBox="1"/>
          <p:nvPr/>
        </p:nvSpPr>
        <p:spPr>
          <a:xfrm>
            <a:off x="10866388" y="6113026"/>
            <a:ext cx="1086130" cy="374568"/>
          </a:xfrm>
          <a:prstGeom prst="flowChartAlternateProcess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spAutoFit/>
          </a:bodyPr>
          <a:lstStyle>
            <a:lvl1pPr>
              <a:defRPr sz="1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</a:lstStyle>
          <a:p>
            <a:pPr algn="ctr"/>
            <a:r>
              <a:rPr lang="en-US" sz="1600" dirty="0"/>
              <a:t>2020-2021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2942697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3E2DA79E0B7D4EB6AE3B039CDAA035" ma:contentTypeVersion="6" ma:contentTypeDescription="Create a new document." ma:contentTypeScope="" ma:versionID="b2510d6cc6ef2a219966bd77362f4b61">
  <xsd:schema xmlns:xsd="http://www.w3.org/2001/XMLSchema" xmlns:xs="http://www.w3.org/2001/XMLSchema" xmlns:p="http://schemas.microsoft.com/office/2006/metadata/properties" xmlns:ns2="eae787ed-c4d8-4cc4-aeae-cf5a087a3ca5" xmlns:ns3="958b7835-e574-4c46-85c5-f6f54518b164" targetNamespace="http://schemas.microsoft.com/office/2006/metadata/properties" ma:root="true" ma:fieldsID="a06c3bc58bca4dec0fcc8c8259f30d21" ns2:_="" ns3:_="">
    <xsd:import namespace="eae787ed-c4d8-4cc4-aeae-cf5a087a3ca5"/>
    <xsd:import namespace="958b7835-e574-4c46-85c5-f6f54518b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787ed-c4d8-4cc4-aeae-cf5a087a3c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7835-e574-4c46-85c5-f6f54518b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8F889F-FE96-43B2-A0FE-8B1CA9D54F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97B76A-9E35-4B94-A2D7-66ACD35E86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787ed-c4d8-4cc4-aeae-cf5a087a3ca5"/>
    <ds:schemaRef ds:uri="958b7835-e574-4c46-85c5-f6f54518b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2C466-D168-4393-867B-22D39DAE64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407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Barlow</vt:lpstr>
      <vt:lpstr>Barlow Semi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Kopchick, Charlene</dc:creator>
  <cp:lastModifiedBy>Oiler, Caitlin (she/her)</cp:lastModifiedBy>
  <cp:revision>11</cp:revision>
  <dcterms:modified xsi:type="dcterms:W3CDTF">2021-10-12T18:58:24Z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0x010100CD3E2DA79E0B7D4EB6AE3B039CDAA035</vt:lpwstr>
  </property>
</Properties>
</file>