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280" r:id="rId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432"/>
    <a:srgbClr val="FEC100"/>
    <a:srgbClr val="E8BC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howGuides="1">
      <p:cViewPr varScale="1">
        <p:scale>
          <a:sx n="121" d="100"/>
          <a:sy n="121" d="100"/>
        </p:scale>
        <p:origin x="744"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FEE48-F5F2-534F-9D74-FD606F60B87A}" type="slidenum">
              <a:rPr lang="en-US" smtClean="0"/>
              <a:t>1</a:t>
            </a:fld>
            <a:endParaRPr lang="en-US"/>
          </a:p>
        </p:txBody>
      </p:sp>
    </p:spTree>
    <p:extLst>
      <p:ext uri="{BB962C8B-B14F-4D97-AF65-F5344CB8AC3E}">
        <p14:creationId xmlns:p14="http://schemas.microsoft.com/office/powerpoint/2010/main" val="1644419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7" y="2057400"/>
            <a:ext cx="3932238"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ohn@ohio.edu"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7.jpeg"/><Relationship Id="rId5" Type="http://schemas.openxmlformats.org/officeDocument/2006/relationships/image" Target="../media/image3.png"/><Relationship Id="rId10" Type="http://schemas.openxmlformats.org/officeDocument/2006/relationships/image" Target="../media/image6.JPG"/><Relationship Id="rId4" Type="http://schemas.openxmlformats.org/officeDocument/2006/relationships/image" Target="../media/image2.png"/><Relationship Id="rId9" Type="http://schemas.openxmlformats.org/officeDocument/2006/relationships/hyperlink" Target="mailto:kim.rouse@ohio.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67">
            <a:extLst>
              <a:ext uri="{FF2B5EF4-FFF2-40B4-BE49-F238E27FC236}">
                <a16:creationId xmlns:a16="http://schemas.microsoft.com/office/drawing/2014/main" id="{499E2B9C-D7D6-4273-AECA-2A7658503B88}"/>
              </a:ext>
            </a:extLst>
          </p:cNvPr>
          <p:cNvPicPr>
            <a:picLocks noChangeAspect="1"/>
          </p:cNvPicPr>
          <p:nvPr/>
        </p:nvPicPr>
        <p:blipFill>
          <a:blip r:embed="rId3"/>
          <a:srcRect/>
          <a:stretch/>
        </p:blipFill>
        <p:spPr>
          <a:xfrm>
            <a:off x="0" y="0"/>
            <a:ext cx="12179300" cy="6858000"/>
          </a:xfrm>
          <a:prstGeom prst="rect">
            <a:avLst/>
          </a:prstGeom>
        </p:spPr>
      </p:pic>
      <p:sp>
        <p:nvSpPr>
          <p:cNvPr id="52" name="TextBox 51">
            <a:extLst>
              <a:ext uri="{FF2B5EF4-FFF2-40B4-BE49-F238E27FC236}">
                <a16:creationId xmlns:a16="http://schemas.microsoft.com/office/drawing/2014/main" id="{075E5F35-3543-B843-AC50-C4395B3E7B0A}"/>
              </a:ext>
            </a:extLst>
          </p:cNvPr>
          <p:cNvSpPr txBox="1"/>
          <p:nvPr/>
        </p:nvSpPr>
        <p:spPr>
          <a:xfrm>
            <a:off x="2092410" y="955586"/>
            <a:ext cx="8304991" cy="400110"/>
          </a:xfrm>
          <a:prstGeom prst="rect">
            <a:avLst/>
          </a:prstGeom>
          <a:noFill/>
        </p:spPr>
        <p:txBody>
          <a:bodyPr wrap="square" rtlCol="0">
            <a:spAutoFit/>
          </a:bodyPr>
          <a:lstStyle/>
          <a:p>
            <a:pPr algn="ctr"/>
            <a:r>
              <a:rPr lang="en-US" sz="2000" b="1" dirty="0">
                <a:latin typeface="Barlow Semi Condensed" pitchFamily="2" charset="77"/>
              </a:rPr>
              <a:t>Survivor Advocacy Program and Client Satisfaction Survey</a:t>
            </a:r>
          </a:p>
        </p:txBody>
      </p:sp>
      <p:grpSp>
        <p:nvGrpSpPr>
          <p:cNvPr id="16" name="Group 15">
            <a:extLst>
              <a:ext uri="{FF2B5EF4-FFF2-40B4-BE49-F238E27FC236}">
                <a16:creationId xmlns:a16="http://schemas.microsoft.com/office/drawing/2014/main" id="{31F62E03-D1BB-AE41-82A2-BA052EBA59C5}"/>
              </a:ext>
            </a:extLst>
          </p:cNvPr>
          <p:cNvGrpSpPr/>
          <p:nvPr/>
        </p:nvGrpSpPr>
        <p:grpSpPr>
          <a:xfrm>
            <a:off x="569387" y="1456883"/>
            <a:ext cx="1399035" cy="311561"/>
            <a:chOff x="1156889" y="2533545"/>
            <a:chExt cx="1399035" cy="311561"/>
          </a:xfrm>
        </p:grpSpPr>
        <p:sp>
          <p:nvSpPr>
            <p:cNvPr id="7" name="TextBox 6">
              <a:extLst>
                <a:ext uri="{FF2B5EF4-FFF2-40B4-BE49-F238E27FC236}">
                  <a16:creationId xmlns:a16="http://schemas.microsoft.com/office/drawing/2014/main" id="{6F6D8D29-55D6-E54A-86F5-4252309C08AA}"/>
                </a:ext>
              </a:extLst>
            </p:cNvPr>
            <p:cNvSpPr txBox="1"/>
            <p:nvPr/>
          </p:nvSpPr>
          <p:spPr>
            <a:xfrm>
              <a:off x="1459149" y="2537329"/>
              <a:ext cx="1096775" cy="307777"/>
            </a:xfrm>
            <a:prstGeom prst="rect">
              <a:avLst/>
            </a:prstGeom>
            <a:noFill/>
          </p:spPr>
          <p:txBody>
            <a:bodyPr wrap="none" rtlCol="0">
              <a:spAutoFit/>
            </a:bodyPr>
            <a:lstStyle/>
            <a:p>
              <a:r>
                <a:rPr lang="en-US" sz="1400" b="1" dirty="0">
                  <a:latin typeface="Barlow Semi Condensed" pitchFamily="2" charset="77"/>
                </a:rPr>
                <a:t>WELL-BEING</a:t>
              </a:r>
            </a:p>
          </p:txBody>
        </p:sp>
        <p:pic>
          <p:nvPicPr>
            <p:cNvPr id="9" name="Picture 8" descr="A screenshot of a cell phone&#10;&#10;Description automatically generated">
              <a:extLst>
                <a:ext uri="{FF2B5EF4-FFF2-40B4-BE49-F238E27FC236}">
                  <a16:creationId xmlns:a16="http://schemas.microsoft.com/office/drawing/2014/main" id="{F0658790-CB17-A04A-ADB1-549EFD74C8C0}"/>
                </a:ext>
              </a:extLst>
            </p:cNvPr>
            <p:cNvPicPr>
              <a:picLocks noChangeAspect="1"/>
            </p:cNvPicPr>
            <p:nvPr/>
          </p:nvPicPr>
          <p:blipFill>
            <a:blip r:embed="rId4"/>
            <a:stretch>
              <a:fillRect/>
            </a:stretch>
          </p:blipFill>
          <p:spPr>
            <a:xfrm>
              <a:off x="1156889" y="2533545"/>
              <a:ext cx="302260" cy="302260"/>
            </a:xfrm>
            <a:prstGeom prst="rect">
              <a:avLst/>
            </a:prstGeom>
          </p:spPr>
        </p:pic>
      </p:grpSp>
      <p:grpSp>
        <p:nvGrpSpPr>
          <p:cNvPr id="17" name="Group 16">
            <a:extLst>
              <a:ext uri="{FF2B5EF4-FFF2-40B4-BE49-F238E27FC236}">
                <a16:creationId xmlns:a16="http://schemas.microsoft.com/office/drawing/2014/main" id="{DA56C153-50FA-4246-A83D-7B07FB089774}"/>
              </a:ext>
            </a:extLst>
          </p:cNvPr>
          <p:cNvGrpSpPr/>
          <p:nvPr/>
        </p:nvGrpSpPr>
        <p:grpSpPr>
          <a:xfrm>
            <a:off x="571605" y="2812308"/>
            <a:ext cx="1564144" cy="332487"/>
            <a:chOff x="1156889" y="1076212"/>
            <a:chExt cx="1564144" cy="302260"/>
          </a:xfrm>
        </p:grpSpPr>
        <p:sp>
          <p:nvSpPr>
            <p:cNvPr id="18" name="TextBox 17">
              <a:extLst>
                <a:ext uri="{FF2B5EF4-FFF2-40B4-BE49-F238E27FC236}">
                  <a16:creationId xmlns:a16="http://schemas.microsoft.com/office/drawing/2014/main" id="{7167D8EF-E9E4-2E4A-A903-3F606A4D85EF}"/>
                </a:ext>
              </a:extLst>
            </p:cNvPr>
            <p:cNvSpPr txBox="1"/>
            <p:nvPr/>
          </p:nvSpPr>
          <p:spPr>
            <a:xfrm>
              <a:off x="1459149" y="1082444"/>
              <a:ext cx="1261884" cy="279796"/>
            </a:xfrm>
            <a:prstGeom prst="rect">
              <a:avLst/>
            </a:prstGeom>
            <a:noFill/>
          </p:spPr>
          <p:txBody>
            <a:bodyPr wrap="none" rtlCol="0">
              <a:spAutoFit/>
            </a:bodyPr>
            <a:lstStyle/>
            <a:p>
              <a:r>
                <a:rPr lang="en-US" sz="1400" b="1" dirty="0">
                  <a:latin typeface="Barlow Semi Condensed" pitchFamily="2" charset="77"/>
                </a:rPr>
                <a:t>INTRODUCTION</a:t>
              </a:r>
            </a:p>
          </p:txBody>
        </p:sp>
        <p:pic>
          <p:nvPicPr>
            <p:cNvPr id="19" name="Picture 18">
              <a:extLst>
                <a:ext uri="{FF2B5EF4-FFF2-40B4-BE49-F238E27FC236}">
                  <a16:creationId xmlns:a16="http://schemas.microsoft.com/office/drawing/2014/main" id="{6F2D475C-EF89-C54A-89E7-9843FB1E355A}"/>
                </a:ext>
              </a:extLst>
            </p:cNvPr>
            <p:cNvPicPr>
              <a:picLocks noChangeAspect="1"/>
            </p:cNvPicPr>
            <p:nvPr/>
          </p:nvPicPr>
          <p:blipFill>
            <a:blip r:embed="rId5"/>
            <a:srcRect/>
            <a:stretch/>
          </p:blipFill>
          <p:spPr>
            <a:xfrm>
              <a:off x="1156889" y="1076212"/>
              <a:ext cx="302260" cy="302260"/>
            </a:xfrm>
            <a:prstGeom prst="rect">
              <a:avLst/>
            </a:prstGeom>
          </p:spPr>
        </p:pic>
      </p:grpSp>
      <p:grpSp>
        <p:nvGrpSpPr>
          <p:cNvPr id="20" name="Group 19">
            <a:extLst>
              <a:ext uri="{FF2B5EF4-FFF2-40B4-BE49-F238E27FC236}">
                <a16:creationId xmlns:a16="http://schemas.microsoft.com/office/drawing/2014/main" id="{9DD3CCF3-1ECF-9A45-ADBA-7E7DAE3EBC3E}"/>
              </a:ext>
            </a:extLst>
          </p:cNvPr>
          <p:cNvGrpSpPr/>
          <p:nvPr/>
        </p:nvGrpSpPr>
        <p:grpSpPr>
          <a:xfrm>
            <a:off x="569387" y="4671401"/>
            <a:ext cx="1065611" cy="317136"/>
            <a:chOff x="1156889" y="2518669"/>
            <a:chExt cx="1065611" cy="317136"/>
          </a:xfrm>
        </p:grpSpPr>
        <p:sp>
          <p:nvSpPr>
            <p:cNvPr id="21" name="TextBox 20">
              <a:extLst>
                <a:ext uri="{FF2B5EF4-FFF2-40B4-BE49-F238E27FC236}">
                  <a16:creationId xmlns:a16="http://schemas.microsoft.com/office/drawing/2014/main" id="{DB044FCF-3206-1E47-9049-B538F419A7BA}"/>
                </a:ext>
              </a:extLst>
            </p:cNvPr>
            <p:cNvSpPr txBox="1"/>
            <p:nvPr/>
          </p:nvSpPr>
          <p:spPr>
            <a:xfrm>
              <a:off x="1459149" y="2518669"/>
              <a:ext cx="763351" cy="307777"/>
            </a:xfrm>
            <a:prstGeom prst="rect">
              <a:avLst/>
            </a:prstGeom>
            <a:noFill/>
          </p:spPr>
          <p:txBody>
            <a:bodyPr wrap="none" rtlCol="0">
              <a:spAutoFit/>
            </a:bodyPr>
            <a:lstStyle/>
            <a:p>
              <a:r>
                <a:rPr lang="en-US" sz="1400" b="1" dirty="0">
                  <a:latin typeface="Barlow Semi Condensed" pitchFamily="2" charset="77"/>
                </a:rPr>
                <a:t>SURVEY</a:t>
              </a:r>
            </a:p>
          </p:txBody>
        </p:sp>
        <p:pic>
          <p:nvPicPr>
            <p:cNvPr id="22" name="Picture 21">
              <a:extLst>
                <a:ext uri="{FF2B5EF4-FFF2-40B4-BE49-F238E27FC236}">
                  <a16:creationId xmlns:a16="http://schemas.microsoft.com/office/drawing/2014/main" id="{CCD7C6A7-94D1-BF4F-8E8B-9C741719C9F6}"/>
                </a:ext>
              </a:extLst>
            </p:cNvPr>
            <p:cNvPicPr>
              <a:picLocks noChangeAspect="1"/>
            </p:cNvPicPr>
            <p:nvPr/>
          </p:nvPicPr>
          <p:blipFill>
            <a:blip r:embed="rId6"/>
            <a:srcRect/>
            <a:stretch/>
          </p:blipFill>
          <p:spPr>
            <a:xfrm>
              <a:off x="1156889" y="2533545"/>
              <a:ext cx="302260" cy="302260"/>
            </a:xfrm>
            <a:prstGeom prst="rect">
              <a:avLst/>
            </a:prstGeom>
          </p:spPr>
        </p:pic>
      </p:grpSp>
      <p:grpSp>
        <p:nvGrpSpPr>
          <p:cNvPr id="33" name="Group 32">
            <a:extLst>
              <a:ext uri="{FF2B5EF4-FFF2-40B4-BE49-F238E27FC236}">
                <a16:creationId xmlns:a16="http://schemas.microsoft.com/office/drawing/2014/main" id="{4E5A7D74-2953-774E-A4D8-837B7190727D}"/>
              </a:ext>
            </a:extLst>
          </p:cNvPr>
          <p:cNvGrpSpPr/>
          <p:nvPr/>
        </p:nvGrpSpPr>
        <p:grpSpPr>
          <a:xfrm>
            <a:off x="7517167" y="6013852"/>
            <a:ext cx="1621852" cy="317136"/>
            <a:chOff x="1156889" y="2518669"/>
            <a:chExt cx="1621852" cy="317136"/>
          </a:xfrm>
        </p:grpSpPr>
        <p:sp>
          <p:nvSpPr>
            <p:cNvPr id="34" name="TextBox 33">
              <a:extLst>
                <a:ext uri="{FF2B5EF4-FFF2-40B4-BE49-F238E27FC236}">
                  <a16:creationId xmlns:a16="http://schemas.microsoft.com/office/drawing/2014/main" id="{E0A27A6E-F401-764A-B145-FFBC0296572D}"/>
                </a:ext>
              </a:extLst>
            </p:cNvPr>
            <p:cNvSpPr txBox="1"/>
            <p:nvPr/>
          </p:nvSpPr>
          <p:spPr>
            <a:xfrm>
              <a:off x="1459149" y="2518669"/>
              <a:ext cx="1319592" cy="307777"/>
            </a:xfrm>
            <a:prstGeom prst="rect">
              <a:avLst/>
            </a:prstGeom>
            <a:noFill/>
          </p:spPr>
          <p:txBody>
            <a:bodyPr wrap="none" rtlCol="0">
              <a:spAutoFit/>
            </a:bodyPr>
            <a:lstStyle/>
            <a:p>
              <a:r>
                <a:rPr lang="en-US" sz="1400" b="1" dirty="0">
                  <a:latin typeface="Barlow Semi Condensed" pitchFamily="2" charset="77"/>
                </a:rPr>
                <a:t>TEAM MEMBERS</a:t>
              </a:r>
            </a:p>
          </p:txBody>
        </p:sp>
        <p:pic>
          <p:nvPicPr>
            <p:cNvPr id="35" name="Picture 34">
              <a:extLst>
                <a:ext uri="{FF2B5EF4-FFF2-40B4-BE49-F238E27FC236}">
                  <a16:creationId xmlns:a16="http://schemas.microsoft.com/office/drawing/2014/main" id="{32CE0DA9-AC19-3441-9CED-B4613D099E4E}"/>
                </a:ext>
              </a:extLst>
            </p:cNvPr>
            <p:cNvPicPr>
              <a:picLocks noChangeAspect="1"/>
            </p:cNvPicPr>
            <p:nvPr/>
          </p:nvPicPr>
          <p:blipFill>
            <a:blip r:embed="rId7"/>
            <a:srcRect/>
            <a:stretch/>
          </p:blipFill>
          <p:spPr>
            <a:xfrm>
              <a:off x="1156889" y="2533545"/>
              <a:ext cx="302260" cy="302260"/>
            </a:xfrm>
            <a:prstGeom prst="rect">
              <a:avLst/>
            </a:prstGeom>
          </p:spPr>
        </p:pic>
      </p:grpSp>
      <p:sp>
        <p:nvSpPr>
          <p:cNvPr id="37" name="TextBox 36">
            <a:extLst>
              <a:ext uri="{FF2B5EF4-FFF2-40B4-BE49-F238E27FC236}">
                <a16:creationId xmlns:a16="http://schemas.microsoft.com/office/drawing/2014/main" id="{1A734256-4EA0-C347-94DE-0171EB259FC4}"/>
              </a:ext>
            </a:extLst>
          </p:cNvPr>
          <p:cNvSpPr txBox="1"/>
          <p:nvPr/>
        </p:nvSpPr>
        <p:spPr>
          <a:xfrm>
            <a:off x="438394" y="5045701"/>
            <a:ext cx="2594798" cy="1631216"/>
          </a:xfrm>
          <a:prstGeom prst="rect">
            <a:avLst/>
          </a:prstGeom>
          <a:noFill/>
        </p:spPr>
        <p:txBody>
          <a:bodyPr wrap="square" lIns="91440" tIns="45720" rIns="91440" bIns="45720" rtlCol="0" anchor="t">
            <a:spAutoFit/>
          </a:bodyPr>
          <a:lstStyle/>
          <a:p>
            <a:r>
              <a:rPr lang="en-US" sz="1000" dirty="0"/>
              <a:t>The survey contains 10 multiple choices questions and one open text question. We use Qualtrics to collect the answer which is online-based. When we return to full in-person work,, paper-based surveys would be another option for students. Data is reviewed amongst department semesterly and reported out annually.  We started to collect the response from April 2020. We collected 32 responses so far. </a:t>
            </a:r>
          </a:p>
        </p:txBody>
      </p:sp>
      <p:sp>
        <p:nvSpPr>
          <p:cNvPr id="41" name="TextBox 40">
            <a:extLst>
              <a:ext uri="{FF2B5EF4-FFF2-40B4-BE49-F238E27FC236}">
                <a16:creationId xmlns:a16="http://schemas.microsoft.com/office/drawing/2014/main" id="{D1EDC612-B2F3-DC42-9813-93641A99C58B}"/>
              </a:ext>
            </a:extLst>
          </p:cNvPr>
          <p:cNvSpPr txBox="1"/>
          <p:nvPr/>
        </p:nvSpPr>
        <p:spPr>
          <a:xfrm>
            <a:off x="9064756" y="5991171"/>
            <a:ext cx="2258060" cy="553998"/>
          </a:xfrm>
          <a:prstGeom prst="rect">
            <a:avLst/>
          </a:prstGeom>
          <a:noFill/>
        </p:spPr>
        <p:txBody>
          <a:bodyPr wrap="square" rtlCol="0">
            <a:spAutoFit/>
          </a:bodyPr>
          <a:lstStyle/>
          <a:p>
            <a:pPr marL="171450" indent="-171450">
              <a:buFont typeface="Arial" panose="020B0604020202020204" pitchFamily="34" charset="0"/>
              <a:buChar char="•"/>
            </a:pPr>
            <a:r>
              <a:rPr lang="en-US" sz="1000" dirty="0">
                <a:latin typeface="Barlow Semi Condensed" pitchFamily="2" charset="77"/>
              </a:rPr>
              <a:t>Yejin Sohn (</a:t>
            </a:r>
            <a:r>
              <a:rPr lang="en-US" sz="1000" dirty="0">
                <a:latin typeface="Barlow Semi Condensed" pitchFamily="2" charset="77"/>
                <a:hlinkClick r:id="rId8"/>
              </a:rPr>
              <a:t>sohn@ohio.edu</a:t>
            </a:r>
            <a:r>
              <a:rPr lang="en-US" sz="1000" dirty="0">
                <a:latin typeface="Barlow Semi Condensed" pitchFamily="2" charset="77"/>
              </a:rPr>
              <a:t>)</a:t>
            </a:r>
          </a:p>
          <a:p>
            <a:pPr marL="171450" indent="-171450">
              <a:buFont typeface="Arial" panose="020B0604020202020204" pitchFamily="34" charset="0"/>
              <a:buChar char="•"/>
            </a:pPr>
            <a:r>
              <a:rPr lang="en-US" sz="1000" dirty="0">
                <a:latin typeface="Barlow Semi Condensed" pitchFamily="2" charset="77"/>
              </a:rPr>
              <a:t>Kimberly Rouse (</a:t>
            </a:r>
            <a:r>
              <a:rPr lang="en-US" sz="1000" dirty="0">
                <a:latin typeface="Barlow Semi Condensed" pitchFamily="2" charset="77"/>
                <a:hlinkClick r:id="rId9"/>
              </a:rPr>
              <a:t>kim.rouse@ohio.edu</a:t>
            </a:r>
            <a:r>
              <a:rPr lang="en-US" sz="1000" dirty="0">
                <a:latin typeface="Barlow Semi Condensed" pitchFamily="2" charset="77"/>
              </a:rPr>
              <a:t>) </a:t>
            </a:r>
          </a:p>
          <a:p>
            <a:pPr marL="171450" indent="-171450">
              <a:buFont typeface="Arial" panose="020B0604020202020204" pitchFamily="34" charset="0"/>
              <a:buChar char="•"/>
            </a:pPr>
            <a:endParaRPr lang="en-US" sz="1000" dirty="0">
              <a:latin typeface="Barlow Semi Condensed" pitchFamily="2" charset="77"/>
            </a:endParaRPr>
          </a:p>
        </p:txBody>
      </p:sp>
      <p:sp>
        <p:nvSpPr>
          <p:cNvPr id="42" name="TextBox 41">
            <a:extLst>
              <a:ext uri="{FF2B5EF4-FFF2-40B4-BE49-F238E27FC236}">
                <a16:creationId xmlns:a16="http://schemas.microsoft.com/office/drawing/2014/main" id="{017E112D-568A-F847-AF52-125C014EF3BD}"/>
              </a:ext>
            </a:extLst>
          </p:cNvPr>
          <p:cNvSpPr txBox="1"/>
          <p:nvPr/>
        </p:nvSpPr>
        <p:spPr>
          <a:xfrm>
            <a:off x="475292" y="3212225"/>
            <a:ext cx="2521002" cy="1477328"/>
          </a:xfrm>
          <a:prstGeom prst="rect">
            <a:avLst/>
          </a:prstGeom>
          <a:noFill/>
        </p:spPr>
        <p:txBody>
          <a:bodyPr wrap="square" rtlCol="0">
            <a:spAutoFit/>
          </a:bodyPr>
          <a:lstStyle/>
          <a:p>
            <a:r>
              <a:rPr lang="en-US" sz="1000" dirty="0"/>
              <a:t>Survivor Advocacy Program (SAP) is providing direct services for students who are in need. The period of services could be varied by the needs of each student, but we implement survey at the final meeting for every students we serve. We called this survey as ‘client satisfaction survey’. We developed this survey based on the core mission of SAP listed on the website. </a:t>
            </a:r>
          </a:p>
        </p:txBody>
      </p:sp>
      <p:grpSp>
        <p:nvGrpSpPr>
          <p:cNvPr id="2" name="Group 1">
            <a:extLst>
              <a:ext uri="{FF2B5EF4-FFF2-40B4-BE49-F238E27FC236}">
                <a16:creationId xmlns:a16="http://schemas.microsoft.com/office/drawing/2014/main" id="{4A709734-C9E4-4EA1-BB48-FFE8E43ED45C}"/>
              </a:ext>
            </a:extLst>
          </p:cNvPr>
          <p:cNvGrpSpPr/>
          <p:nvPr/>
        </p:nvGrpSpPr>
        <p:grpSpPr>
          <a:xfrm>
            <a:off x="3038811" y="1364022"/>
            <a:ext cx="1233874" cy="312432"/>
            <a:chOff x="3416515" y="3464557"/>
            <a:chExt cx="1233874" cy="312432"/>
          </a:xfrm>
        </p:grpSpPr>
        <p:sp>
          <p:nvSpPr>
            <p:cNvPr id="27" name="TextBox 26">
              <a:extLst>
                <a:ext uri="{FF2B5EF4-FFF2-40B4-BE49-F238E27FC236}">
                  <a16:creationId xmlns:a16="http://schemas.microsoft.com/office/drawing/2014/main" id="{2D30AE11-FC5C-A54C-8320-EC4BE7EB7C55}"/>
                </a:ext>
              </a:extLst>
            </p:cNvPr>
            <p:cNvSpPr txBox="1"/>
            <p:nvPr/>
          </p:nvSpPr>
          <p:spPr>
            <a:xfrm>
              <a:off x="3729944" y="3464557"/>
              <a:ext cx="920445" cy="307777"/>
            </a:xfrm>
            <a:prstGeom prst="rect">
              <a:avLst/>
            </a:prstGeom>
            <a:noFill/>
          </p:spPr>
          <p:txBody>
            <a:bodyPr wrap="none" rtlCol="0">
              <a:spAutoFit/>
            </a:bodyPr>
            <a:lstStyle/>
            <a:p>
              <a:r>
                <a:rPr lang="en-US" sz="1400" b="1" dirty="0">
                  <a:latin typeface="Barlow Semi Condensed" pitchFamily="2" charset="77"/>
                </a:rPr>
                <a:t>ANALYSIS</a:t>
              </a:r>
            </a:p>
          </p:txBody>
        </p:sp>
        <p:pic>
          <p:nvPicPr>
            <p:cNvPr id="38" name="Picture 37" descr="A screenshot of a cell phone&#10;&#10;Description automatically generated">
              <a:extLst>
                <a:ext uri="{FF2B5EF4-FFF2-40B4-BE49-F238E27FC236}">
                  <a16:creationId xmlns:a16="http://schemas.microsoft.com/office/drawing/2014/main" id="{1C6AF780-FEAB-874D-9D43-9C70B52C7387}"/>
                </a:ext>
              </a:extLst>
            </p:cNvPr>
            <p:cNvPicPr>
              <a:picLocks noChangeAspect="1"/>
            </p:cNvPicPr>
            <p:nvPr/>
          </p:nvPicPr>
          <p:blipFill>
            <a:blip r:embed="rId4"/>
            <a:stretch>
              <a:fillRect/>
            </a:stretch>
          </p:blipFill>
          <p:spPr>
            <a:xfrm>
              <a:off x="3416515" y="3474729"/>
              <a:ext cx="302260" cy="302260"/>
            </a:xfrm>
            <a:prstGeom prst="rect">
              <a:avLst/>
            </a:prstGeom>
          </p:spPr>
        </p:pic>
      </p:grpSp>
      <p:sp>
        <p:nvSpPr>
          <p:cNvPr id="45" name="TextBox 44">
            <a:extLst>
              <a:ext uri="{FF2B5EF4-FFF2-40B4-BE49-F238E27FC236}">
                <a16:creationId xmlns:a16="http://schemas.microsoft.com/office/drawing/2014/main" id="{B7637612-E1E3-BD41-9EFE-4615664B0C58}"/>
              </a:ext>
            </a:extLst>
          </p:cNvPr>
          <p:cNvSpPr txBox="1"/>
          <p:nvPr/>
        </p:nvSpPr>
        <p:spPr>
          <a:xfrm>
            <a:off x="7736762" y="3798674"/>
            <a:ext cx="2749467" cy="307777"/>
          </a:xfrm>
          <a:prstGeom prst="rect">
            <a:avLst/>
          </a:prstGeom>
          <a:noFill/>
        </p:spPr>
        <p:txBody>
          <a:bodyPr wrap="square" rtlCol="0">
            <a:spAutoFit/>
          </a:bodyPr>
          <a:lstStyle/>
          <a:p>
            <a:r>
              <a:rPr lang="en-US" sz="1400" b="1" dirty="0">
                <a:latin typeface="Barlow Semi Condensed" pitchFamily="2" charset="77"/>
              </a:rPr>
              <a:t>IMPLICATIONS &amp; NEXT STEPS</a:t>
            </a:r>
          </a:p>
        </p:txBody>
      </p:sp>
      <p:pic>
        <p:nvPicPr>
          <p:cNvPr id="46" name="Picture 45">
            <a:extLst>
              <a:ext uri="{FF2B5EF4-FFF2-40B4-BE49-F238E27FC236}">
                <a16:creationId xmlns:a16="http://schemas.microsoft.com/office/drawing/2014/main" id="{288FD779-ED83-0E49-800D-7B8D73CCFDA3}"/>
              </a:ext>
            </a:extLst>
          </p:cNvPr>
          <p:cNvPicPr>
            <a:picLocks noChangeAspect="1"/>
          </p:cNvPicPr>
          <p:nvPr/>
        </p:nvPicPr>
        <p:blipFill>
          <a:blip r:embed="rId5"/>
          <a:srcRect/>
          <a:stretch/>
        </p:blipFill>
        <p:spPr>
          <a:xfrm>
            <a:off x="7467630" y="3821004"/>
            <a:ext cx="308327" cy="332487"/>
          </a:xfrm>
          <a:prstGeom prst="rect">
            <a:avLst/>
          </a:prstGeom>
        </p:spPr>
      </p:pic>
      <p:pic>
        <p:nvPicPr>
          <p:cNvPr id="53" name="Picture 52" descr="Text&#10;&#10;Description automatically generated with low confidence">
            <a:extLst>
              <a:ext uri="{FF2B5EF4-FFF2-40B4-BE49-F238E27FC236}">
                <a16:creationId xmlns:a16="http://schemas.microsoft.com/office/drawing/2014/main" id="{2ECBE018-65C1-4B47-8AB4-A9EAA2C7661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48518" y="363715"/>
            <a:ext cx="1787231" cy="810985"/>
          </a:xfrm>
          <a:prstGeom prst="rect">
            <a:avLst/>
          </a:prstGeom>
        </p:spPr>
      </p:pic>
      <p:sp>
        <p:nvSpPr>
          <p:cNvPr id="58" name="TextBox 57">
            <a:extLst>
              <a:ext uri="{FF2B5EF4-FFF2-40B4-BE49-F238E27FC236}">
                <a16:creationId xmlns:a16="http://schemas.microsoft.com/office/drawing/2014/main" id="{AE1D1305-4F56-452F-98AB-C6FFCC613134}"/>
              </a:ext>
            </a:extLst>
          </p:cNvPr>
          <p:cNvSpPr txBox="1"/>
          <p:nvPr/>
        </p:nvSpPr>
        <p:spPr>
          <a:xfrm>
            <a:off x="498572" y="1814604"/>
            <a:ext cx="2568211" cy="861774"/>
          </a:xfrm>
          <a:prstGeom prst="rect">
            <a:avLst/>
          </a:prstGeom>
          <a:noFill/>
        </p:spPr>
        <p:txBody>
          <a:bodyPr wrap="square" rtlCol="0">
            <a:spAutoFit/>
          </a:bodyPr>
          <a:lstStyle/>
          <a:p>
            <a:r>
              <a:rPr lang="en-US" sz="1000" dirty="0"/>
              <a:t>Sense of belonging: Students will be able to develop/ experience a sense of belonging to a greater community through engaging in social activities that are reflective of one’s values and sense of purpose.</a:t>
            </a:r>
          </a:p>
        </p:txBody>
      </p:sp>
      <p:sp>
        <p:nvSpPr>
          <p:cNvPr id="69" name="TextBox 68">
            <a:extLst>
              <a:ext uri="{FF2B5EF4-FFF2-40B4-BE49-F238E27FC236}">
                <a16:creationId xmlns:a16="http://schemas.microsoft.com/office/drawing/2014/main" id="{F69A4A8D-F01B-44E2-9C7C-5F027BC27E89}"/>
              </a:ext>
            </a:extLst>
          </p:cNvPr>
          <p:cNvSpPr txBox="1"/>
          <p:nvPr/>
        </p:nvSpPr>
        <p:spPr>
          <a:xfrm>
            <a:off x="7800517" y="4157192"/>
            <a:ext cx="4087825" cy="1938992"/>
          </a:xfrm>
          <a:prstGeom prst="rect">
            <a:avLst/>
          </a:prstGeom>
          <a:noFill/>
        </p:spPr>
        <p:txBody>
          <a:bodyPr wrap="square" lIns="91440" tIns="45720" rIns="91440" bIns="45720" rtlCol="0" anchor="t">
            <a:spAutoFit/>
          </a:bodyPr>
          <a:lstStyle/>
          <a:p>
            <a:r>
              <a:rPr lang="en-US" sz="1000" dirty="0"/>
              <a:t>Since we serve students without the limitation of time or number of sessions and we provide this survey at the end of services, we don’t have a high number of cases  for each semester for this survey. However, within the limited number of responses, we could tell that most of students feel satisfied with the services of Survivor Advocacy Program. This showed that we succeed at meeting the goal of well-being through believing and supporting students during their crisis. We will strive to maintain the quality of services to increase students’ sense of belonging. </a:t>
            </a:r>
          </a:p>
          <a:p>
            <a:r>
              <a:rPr lang="en-US" sz="1000" dirty="0"/>
              <a:t>In addition, after we transformed the format of survey to online via Qualtrics,  the response rate is very high. Therefore, we will maintain this format even after we return to fully in-person work. </a:t>
            </a:r>
          </a:p>
          <a:p>
            <a:endParaRPr lang="en-US" sz="1000" dirty="0"/>
          </a:p>
        </p:txBody>
      </p:sp>
      <p:grpSp>
        <p:nvGrpSpPr>
          <p:cNvPr id="6" name="Group 5">
            <a:extLst>
              <a:ext uri="{FF2B5EF4-FFF2-40B4-BE49-F238E27FC236}">
                <a16:creationId xmlns:a16="http://schemas.microsoft.com/office/drawing/2014/main" id="{F761EA4D-C78B-4A2A-9F6A-36FECB275E79}"/>
              </a:ext>
            </a:extLst>
          </p:cNvPr>
          <p:cNvGrpSpPr/>
          <p:nvPr/>
        </p:nvGrpSpPr>
        <p:grpSpPr>
          <a:xfrm>
            <a:off x="3106098" y="1607607"/>
            <a:ext cx="4452239" cy="4583173"/>
            <a:chOff x="3457445" y="1632254"/>
            <a:chExt cx="4452239" cy="4583173"/>
          </a:xfrm>
        </p:grpSpPr>
        <p:sp>
          <p:nvSpPr>
            <p:cNvPr id="36" name="TextBox 35">
              <a:extLst>
                <a:ext uri="{FF2B5EF4-FFF2-40B4-BE49-F238E27FC236}">
                  <a16:creationId xmlns:a16="http://schemas.microsoft.com/office/drawing/2014/main" id="{DED3011D-1E79-45B1-9B09-BFA0010FCC8D}"/>
                </a:ext>
              </a:extLst>
            </p:cNvPr>
            <p:cNvSpPr txBox="1"/>
            <p:nvPr/>
          </p:nvSpPr>
          <p:spPr>
            <a:xfrm>
              <a:off x="4272685" y="1632254"/>
              <a:ext cx="3341298" cy="219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b="1" dirty="0">
                  <a:latin typeface="Barlow Semi Condensed"/>
                </a:rPr>
                <a:t> Termination/Client Satisfaction Survey</a:t>
              </a:r>
              <a:endParaRPr lang="en-US" sz="1000" dirty="0"/>
            </a:p>
          </p:txBody>
        </p:sp>
        <p:grpSp>
          <p:nvGrpSpPr>
            <p:cNvPr id="4" name="Group 3">
              <a:extLst>
                <a:ext uri="{FF2B5EF4-FFF2-40B4-BE49-F238E27FC236}">
                  <a16:creationId xmlns:a16="http://schemas.microsoft.com/office/drawing/2014/main" id="{3AEB7E8C-B540-4612-BE01-A61A3452BC7E}"/>
                </a:ext>
              </a:extLst>
            </p:cNvPr>
            <p:cNvGrpSpPr/>
            <p:nvPr/>
          </p:nvGrpSpPr>
          <p:grpSpPr>
            <a:xfrm>
              <a:off x="3457445" y="1780372"/>
              <a:ext cx="4452239" cy="4435055"/>
              <a:chOff x="3457445" y="1780372"/>
              <a:chExt cx="4452239" cy="4435055"/>
            </a:xfrm>
          </p:grpSpPr>
          <p:grpSp>
            <p:nvGrpSpPr>
              <p:cNvPr id="47" name="Group 46">
                <a:extLst>
                  <a:ext uri="{FF2B5EF4-FFF2-40B4-BE49-F238E27FC236}">
                    <a16:creationId xmlns:a16="http://schemas.microsoft.com/office/drawing/2014/main" id="{F0A09151-5C65-45D9-AEF5-92B213C44991}"/>
                  </a:ext>
                </a:extLst>
              </p:cNvPr>
              <p:cNvGrpSpPr/>
              <p:nvPr/>
            </p:nvGrpSpPr>
            <p:grpSpPr>
              <a:xfrm>
                <a:off x="3457445" y="1780372"/>
                <a:ext cx="4055659" cy="428441"/>
                <a:chOff x="4672446" y="2083377"/>
                <a:chExt cx="3329689" cy="480981"/>
              </a:xfrm>
            </p:grpSpPr>
            <p:pic>
              <p:nvPicPr>
                <p:cNvPr id="48" name="Picture 9">
                  <a:extLst>
                    <a:ext uri="{FF2B5EF4-FFF2-40B4-BE49-F238E27FC236}">
                      <a16:creationId xmlns:a16="http://schemas.microsoft.com/office/drawing/2014/main" id="{347ADD41-8923-4395-8264-3BD82D56EF7E}"/>
                    </a:ext>
                  </a:extLst>
                </p:cNvPr>
                <p:cNvPicPr>
                  <a:picLocks noChangeAspect="1"/>
                </p:cNvPicPr>
                <p:nvPr/>
              </p:nvPicPr>
              <p:blipFill>
                <a:blip r:embed="rId11"/>
                <a:stretch>
                  <a:fillRect/>
                </a:stretch>
              </p:blipFill>
              <p:spPr>
                <a:xfrm>
                  <a:off x="4953715" y="2356453"/>
                  <a:ext cx="3048420" cy="207905"/>
                </a:xfrm>
                <a:prstGeom prst="rect">
                  <a:avLst/>
                </a:prstGeom>
                <a:ln>
                  <a:solidFill>
                    <a:schemeClr val="tx1"/>
                  </a:solidFill>
                </a:ln>
              </p:spPr>
            </p:pic>
            <p:sp>
              <p:nvSpPr>
                <p:cNvPr id="49" name="TextBox 48">
                  <a:extLst>
                    <a:ext uri="{FF2B5EF4-FFF2-40B4-BE49-F238E27FC236}">
                      <a16:creationId xmlns:a16="http://schemas.microsoft.com/office/drawing/2014/main" id="{CB743F70-5C72-428E-A465-FD90A864E61F}"/>
                    </a:ext>
                  </a:extLst>
                </p:cNvPr>
                <p:cNvSpPr txBox="1"/>
                <p:nvPr/>
              </p:nvSpPr>
              <p:spPr>
                <a:xfrm>
                  <a:off x="4672446" y="2083377"/>
                  <a:ext cx="3054926"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latin typeface="Barlow Semi Condensed" panose="00000506000000000000" pitchFamily="2" charset="0"/>
                      <a:cs typeface="Arial"/>
                    </a:rPr>
                    <a:t>1. SAP services helped me to stay enrolled at OU. </a:t>
                  </a:r>
                </a:p>
              </p:txBody>
            </p:sp>
            <p:sp>
              <p:nvSpPr>
                <p:cNvPr id="50" name="Oval 49">
                  <a:extLst>
                    <a:ext uri="{FF2B5EF4-FFF2-40B4-BE49-F238E27FC236}">
                      <a16:creationId xmlns:a16="http://schemas.microsoft.com/office/drawing/2014/main" id="{B1E76400-8B2E-4FF0-A027-33253CBAE920}"/>
                    </a:ext>
                  </a:extLst>
                </p:cNvPr>
                <p:cNvSpPr/>
                <p:nvPr/>
              </p:nvSpPr>
              <p:spPr>
                <a:xfrm>
                  <a:off x="7249402" y="2339555"/>
                  <a:ext cx="190500" cy="20781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1EFCCD92-7901-479A-81EE-35DD21362521}"/>
                    </a:ext>
                  </a:extLst>
                </p:cNvPr>
                <p:cNvSpPr txBox="1"/>
                <p:nvPr/>
              </p:nvSpPr>
              <p:spPr>
                <a:xfrm>
                  <a:off x="7206209" y="2147859"/>
                  <a:ext cx="379268" cy="2418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b="1" dirty="0">
                      <a:latin typeface="Barlow Semi Condensed"/>
                    </a:rPr>
                    <a:t>8.72</a:t>
                  </a:r>
                </a:p>
              </p:txBody>
            </p:sp>
          </p:grpSp>
          <p:grpSp>
            <p:nvGrpSpPr>
              <p:cNvPr id="54" name="Group 53">
                <a:extLst>
                  <a:ext uri="{FF2B5EF4-FFF2-40B4-BE49-F238E27FC236}">
                    <a16:creationId xmlns:a16="http://schemas.microsoft.com/office/drawing/2014/main" id="{6CF73350-F72A-4F31-B858-FE890230374A}"/>
                  </a:ext>
                </a:extLst>
              </p:cNvPr>
              <p:cNvGrpSpPr/>
              <p:nvPr/>
            </p:nvGrpSpPr>
            <p:grpSpPr>
              <a:xfrm>
                <a:off x="3457445" y="2163391"/>
                <a:ext cx="4016888" cy="401898"/>
                <a:chOff x="8130987" y="2228774"/>
                <a:chExt cx="3297858" cy="451183"/>
              </a:xfrm>
            </p:grpSpPr>
            <p:pic>
              <p:nvPicPr>
                <p:cNvPr id="55" name="Picture 9">
                  <a:extLst>
                    <a:ext uri="{FF2B5EF4-FFF2-40B4-BE49-F238E27FC236}">
                      <a16:creationId xmlns:a16="http://schemas.microsoft.com/office/drawing/2014/main" id="{C813AB06-77B0-46A8-B3B3-08326E0213D0}"/>
                    </a:ext>
                  </a:extLst>
                </p:cNvPr>
                <p:cNvPicPr>
                  <a:picLocks noChangeAspect="1"/>
                </p:cNvPicPr>
                <p:nvPr/>
              </p:nvPicPr>
              <p:blipFill>
                <a:blip r:embed="rId11"/>
                <a:stretch>
                  <a:fillRect/>
                </a:stretch>
              </p:blipFill>
              <p:spPr>
                <a:xfrm>
                  <a:off x="8380425" y="2472052"/>
                  <a:ext cx="3048420" cy="207905"/>
                </a:xfrm>
                <a:prstGeom prst="rect">
                  <a:avLst/>
                </a:prstGeom>
                <a:ln>
                  <a:solidFill>
                    <a:schemeClr val="tx1"/>
                  </a:solidFill>
                </a:ln>
              </p:spPr>
            </p:pic>
            <p:sp>
              <p:nvSpPr>
                <p:cNvPr id="56" name="TextBox 55">
                  <a:extLst>
                    <a:ext uri="{FF2B5EF4-FFF2-40B4-BE49-F238E27FC236}">
                      <a16:creationId xmlns:a16="http://schemas.microsoft.com/office/drawing/2014/main" id="{ADB9B8EE-817A-4E0A-8C15-4A00DE74ED32}"/>
                    </a:ext>
                  </a:extLst>
                </p:cNvPr>
                <p:cNvSpPr txBox="1"/>
                <p:nvPr/>
              </p:nvSpPr>
              <p:spPr>
                <a:xfrm>
                  <a:off x="8130987" y="2228774"/>
                  <a:ext cx="3054926"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latin typeface="Barlow Semi Condensed"/>
                      <a:cs typeface="Arial"/>
                    </a:rPr>
                    <a:t>2. I felt believed by my SAP advocate(s). </a:t>
                  </a:r>
                </a:p>
              </p:txBody>
            </p:sp>
            <p:sp>
              <p:nvSpPr>
                <p:cNvPr id="57" name="Oval 56">
                  <a:extLst>
                    <a:ext uri="{FF2B5EF4-FFF2-40B4-BE49-F238E27FC236}">
                      <a16:creationId xmlns:a16="http://schemas.microsoft.com/office/drawing/2014/main" id="{D4B955C9-2925-4844-8255-E738969693FA}"/>
                    </a:ext>
                  </a:extLst>
                </p:cNvPr>
                <p:cNvSpPr/>
                <p:nvPr/>
              </p:nvSpPr>
              <p:spPr>
                <a:xfrm>
                  <a:off x="11011241" y="2467908"/>
                  <a:ext cx="190500" cy="20781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93DE11F8-1417-4988-B1D9-5CE6BD4BE063}"/>
                    </a:ext>
                  </a:extLst>
                </p:cNvPr>
                <p:cNvSpPr txBox="1"/>
                <p:nvPr/>
              </p:nvSpPr>
              <p:spPr>
                <a:xfrm>
                  <a:off x="10957574" y="2251292"/>
                  <a:ext cx="379268" cy="2418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b="1" dirty="0">
                      <a:latin typeface="Barlow Semi Condensed"/>
                    </a:rPr>
                    <a:t>9.94</a:t>
                  </a:r>
                </a:p>
              </p:txBody>
            </p:sp>
          </p:grpSp>
          <p:grpSp>
            <p:nvGrpSpPr>
              <p:cNvPr id="3" name="Group 2">
                <a:extLst>
                  <a:ext uri="{FF2B5EF4-FFF2-40B4-BE49-F238E27FC236}">
                    <a16:creationId xmlns:a16="http://schemas.microsoft.com/office/drawing/2014/main" id="{69E1A600-F112-43EA-971C-BA7856CAE5D7}"/>
                  </a:ext>
                </a:extLst>
              </p:cNvPr>
              <p:cNvGrpSpPr/>
              <p:nvPr/>
            </p:nvGrpSpPr>
            <p:grpSpPr>
              <a:xfrm>
                <a:off x="3457445" y="2527113"/>
                <a:ext cx="3983714" cy="392711"/>
                <a:chOff x="3070973" y="2751287"/>
                <a:chExt cx="3983714" cy="392711"/>
              </a:xfrm>
            </p:grpSpPr>
            <p:pic>
              <p:nvPicPr>
                <p:cNvPr id="39" name="Picture 9">
                  <a:extLst>
                    <a:ext uri="{FF2B5EF4-FFF2-40B4-BE49-F238E27FC236}">
                      <a16:creationId xmlns:a16="http://schemas.microsoft.com/office/drawing/2014/main" id="{7BF67BE9-EE15-49CB-A472-36B5572562B3}"/>
                    </a:ext>
                  </a:extLst>
                </p:cNvPr>
                <p:cNvPicPr>
                  <a:picLocks noChangeAspect="1"/>
                </p:cNvPicPr>
                <p:nvPr/>
              </p:nvPicPr>
              <p:blipFill>
                <a:blip r:embed="rId11"/>
                <a:stretch>
                  <a:fillRect/>
                </a:stretch>
              </p:blipFill>
              <p:spPr>
                <a:xfrm>
                  <a:off x="3341622" y="2958803"/>
                  <a:ext cx="3713065" cy="185195"/>
                </a:xfrm>
                <a:prstGeom prst="rect">
                  <a:avLst/>
                </a:prstGeom>
                <a:ln>
                  <a:solidFill>
                    <a:schemeClr val="tx1"/>
                  </a:solidFill>
                </a:ln>
              </p:spPr>
            </p:pic>
            <p:sp>
              <p:nvSpPr>
                <p:cNvPr id="40" name="TextBox 39">
                  <a:extLst>
                    <a:ext uri="{FF2B5EF4-FFF2-40B4-BE49-F238E27FC236}">
                      <a16:creationId xmlns:a16="http://schemas.microsoft.com/office/drawing/2014/main" id="{2E8657DC-9446-4CD6-A744-621887C2FAEE}"/>
                    </a:ext>
                  </a:extLst>
                </p:cNvPr>
                <p:cNvSpPr txBox="1"/>
                <p:nvPr/>
              </p:nvSpPr>
              <p:spPr>
                <a:xfrm>
                  <a:off x="3070973" y="2751287"/>
                  <a:ext cx="3953024" cy="219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latin typeface="Barlow Semi Condensed"/>
                      <a:cs typeface="Arial"/>
                    </a:rPr>
                    <a:t>3. I felt that my SAP advocate(s) respected my background</a:t>
                  </a:r>
                </a:p>
              </p:txBody>
            </p:sp>
            <p:sp>
              <p:nvSpPr>
                <p:cNvPr id="43" name="Oval 42">
                  <a:extLst>
                    <a:ext uri="{FF2B5EF4-FFF2-40B4-BE49-F238E27FC236}">
                      <a16:creationId xmlns:a16="http://schemas.microsoft.com/office/drawing/2014/main" id="{A0720246-1989-47C1-83B8-61BF8FC97A87}"/>
                    </a:ext>
                  </a:extLst>
                </p:cNvPr>
                <p:cNvSpPr/>
                <p:nvPr/>
              </p:nvSpPr>
              <p:spPr>
                <a:xfrm>
                  <a:off x="6535905" y="2952313"/>
                  <a:ext cx="232035" cy="185117"/>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66A1925B-01FB-4163-A1BD-B4D894DDD154}"/>
                    </a:ext>
                  </a:extLst>
                </p:cNvPr>
                <p:cNvSpPr txBox="1"/>
                <p:nvPr/>
              </p:nvSpPr>
              <p:spPr>
                <a:xfrm>
                  <a:off x="6504169" y="2766151"/>
                  <a:ext cx="461960"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b="1" dirty="0">
                      <a:latin typeface="Barlow Semi Condensed"/>
                    </a:rPr>
                    <a:t>9.83</a:t>
                  </a:r>
                </a:p>
              </p:txBody>
            </p:sp>
          </p:grpSp>
          <p:grpSp>
            <p:nvGrpSpPr>
              <p:cNvPr id="61" name="Group 60">
                <a:extLst>
                  <a:ext uri="{FF2B5EF4-FFF2-40B4-BE49-F238E27FC236}">
                    <a16:creationId xmlns:a16="http://schemas.microsoft.com/office/drawing/2014/main" id="{D1BE6EA1-B8A0-4415-82DD-8652EA7B4E0E}"/>
                  </a:ext>
                </a:extLst>
              </p:cNvPr>
              <p:cNvGrpSpPr/>
              <p:nvPr/>
            </p:nvGrpSpPr>
            <p:grpSpPr>
              <a:xfrm>
                <a:off x="3462020" y="2897468"/>
                <a:ext cx="4304629" cy="532506"/>
                <a:chOff x="4401096" y="3304308"/>
                <a:chExt cx="3534093" cy="597809"/>
              </a:xfrm>
            </p:grpSpPr>
            <p:pic>
              <p:nvPicPr>
                <p:cNvPr id="62" name="Picture 9">
                  <a:extLst>
                    <a:ext uri="{FF2B5EF4-FFF2-40B4-BE49-F238E27FC236}">
                      <a16:creationId xmlns:a16="http://schemas.microsoft.com/office/drawing/2014/main" id="{84A7B7F9-8366-448A-8A98-2A4120E320CB}"/>
                    </a:ext>
                  </a:extLst>
                </p:cNvPr>
                <p:cNvPicPr>
                  <a:picLocks noChangeAspect="1"/>
                </p:cNvPicPr>
                <p:nvPr/>
              </p:nvPicPr>
              <p:blipFill>
                <a:blip r:embed="rId11"/>
                <a:stretch>
                  <a:fillRect/>
                </a:stretch>
              </p:blipFill>
              <p:spPr>
                <a:xfrm>
                  <a:off x="4623298" y="3694213"/>
                  <a:ext cx="3048420" cy="207904"/>
                </a:xfrm>
                <a:prstGeom prst="rect">
                  <a:avLst/>
                </a:prstGeom>
                <a:ln>
                  <a:solidFill>
                    <a:schemeClr val="tx1"/>
                  </a:solidFill>
                </a:ln>
              </p:spPr>
            </p:pic>
            <p:sp>
              <p:nvSpPr>
                <p:cNvPr id="63" name="TextBox 62">
                  <a:extLst>
                    <a:ext uri="{FF2B5EF4-FFF2-40B4-BE49-F238E27FC236}">
                      <a16:creationId xmlns:a16="http://schemas.microsoft.com/office/drawing/2014/main" id="{E09D056D-A76E-4ECB-AC53-A63E335B725F}"/>
                    </a:ext>
                  </a:extLst>
                </p:cNvPr>
                <p:cNvSpPr txBox="1"/>
                <p:nvPr/>
              </p:nvSpPr>
              <p:spPr>
                <a:xfrm>
                  <a:off x="4401096" y="3304308"/>
                  <a:ext cx="3534093" cy="44917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latin typeface="Barlow Semi Condensed"/>
                      <a:cs typeface="Arial"/>
                    </a:rPr>
                    <a:t>4. </a:t>
                  </a:r>
                  <a:r>
                    <a:rPr lang="en-US" sz="1000" dirty="0">
                      <a:latin typeface="Barlow Semi Condensed"/>
                      <a:cs typeface="Arial"/>
                    </a:rPr>
                    <a:t>My SAP advocate(s) helped me better understand and/or navigate the systems I was involved in </a:t>
                  </a:r>
                  <a:endParaRPr lang="en-US" dirty="0"/>
                </a:p>
              </p:txBody>
            </p:sp>
            <p:sp>
              <p:nvSpPr>
                <p:cNvPr id="64" name="Oval 63">
                  <a:extLst>
                    <a:ext uri="{FF2B5EF4-FFF2-40B4-BE49-F238E27FC236}">
                      <a16:creationId xmlns:a16="http://schemas.microsoft.com/office/drawing/2014/main" id="{7138A014-ED65-44D9-874E-C88A5186D34E}"/>
                    </a:ext>
                  </a:extLst>
                </p:cNvPr>
                <p:cNvSpPr/>
                <p:nvPr/>
              </p:nvSpPr>
              <p:spPr>
                <a:xfrm>
                  <a:off x="7136835" y="3678493"/>
                  <a:ext cx="190500" cy="207819"/>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3C72F26F-0118-4DD9-940D-F371CE96F5AC}"/>
                    </a:ext>
                  </a:extLst>
                </p:cNvPr>
                <p:cNvSpPr txBox="1"/>
                <p:nvPr/>
              </p:nvSpPr>
              <p:spPr>
                <a:xfrm>
                  <a:off x="7089842" y="3466325"/>
                  <a:ext cx="379268" cy="2418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b="1" dirty="0">
                      <a:latin typeface="Barlow Semi Condensed"/>
                    </a:rPr>
                    <a:t>9.64</a:t>
                  </a:r>
                </a:p>
              </p:txBody>
            </p:sp>
          </p:grpSp>
          <p:grpSp>
            <p:nvGrpSpPr>
              <p:cNvPr id="67" name="Group 66">
                <a:extLst>
                  <a:ext uri="{FF2B5EF4-FFF2-40B4-BE49-F238E27FC236}">
                    <a16:creationId xmlns:a16="http://schemas.microsoft.com/office/drawing/2014/main" id="{984F3D96-1C9A-41E6-BC07-1E407637BE76}"/>
                  </a:ext>
                </a:extLst>
              </p:cNvPr>
              <p:cNvGrpSpPr/>
              <p:nvPr/>
            </p:nvGrpSpPr>
            <p:grpSpPr>
              <a:xfrm>
                <a:off x="3484241" y="3418081"/>
                <a:ext cx="4035605" cy="555457"/>
                <a:chOff x="4259941" y="3735927"/>
                <a:chExt cx="3313225" cy="623572"/>
              </a:xfrm>
            </p:grpSpPr>
            <p:pic>
              <p:nvPicPr>
                <p:cNvPr id="70" name="Picture 9">
                  <a:extLst>
                    <a:ext uri="{FF2B5EF4-FFF2-40B4-BE49-F238E27FC236}">
                      <a16:creationId xmlns:a16="http://schemas.microsoft.com/office/drawing/2014/main" id="{52DAC6A2-0E93-4D07-A578-04EFA8836EC3}"/>
                    </a:ext>
                  </a:extLst>
                </p:cNvPr>
                <p:cNvPicPr>
                  <a:picLocks noChangeAspect="1"/>
                </p:cNvPicPr>
                <p:nvPr/>
              </p:nvPicPr>
              <p:blipFill>
                <a:blip r:embed="rId11"/>
                <a:stretch>
                  <a:fillRect/>
                </a:stretch>
              </p:blipFill>
              <p:spPr>
                <a:xfrm>
                  <a:off x="4483477" y="4138330"/>
                  <a:ext cx="3048420" cy="207905"/>
                </a:xfrm>
                <a:prstGeom prst="rect">
                  <a:avLst/>
                </a:prstGeom>
                <a:ln>
                  <a:solidFill>
                    <a:schemeClr val="tx1"/>
                  </a:solidFill>
                </a:ln>
              </p:spPr>
            </p:pic>
            <p:sp>
              <p:nvSpPr>
                <p:cNvPr id="71" name="TextBox 70">
                  <a:extLst>
                    <a:ext uri="{FF2B5EF4-FFF2-40B4-BE49-F238E27FC236}">
                      <a16:creationId xmlns:a16="http://schemas.microsoft.com/office/drawing/2014/main" id="{690C46D2-2B96-4797-9BA5-DC00D67FB483}"/>
                    </a:ext>
                  </a:extLst>
                </p:cNvPr>
                <p:cNvSpPr txBox="1"/>
                <p:nvPr/>
              </p:nvSpPr>
              <p:spPr>
                <a:xfrm>
                  <a:off x="4259941" y="3735927"/>
                  <a:ext cx="3313225" cy="4491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latin typeface="Barlow Semi Condensed"/>
                      <a:cs typeface="Arial"/>
                    </a:rPr>
                    <a:t>5. My SAP advocate(s) helped me identify resources that benefited my healing process </a:t>
                  </a:r>
                </a:p>
              </p:txBody>
            </p:sp>
            <p:sp>
              <p:nvSpPr>
                <p:cNvPr id="72" name="Oval 71">
                  <a:extLst>
                    <a:ext uri="{FF2B5EF4-FFF2-40B4-BE49-F238E27FC236}">
                      <a16:creationId xmlns:a16="http://schemas.microsoft.com/office/drawing/2014/main" id="{1491FC41-F010-4580-BF93-253F05577660}"/>
                    </a:ext>
                  </a:extLst>
                </p:cNvPr>
                <p:cNvSpPr/>
                <p:nvPr/>
              </p:nvSpPr>
              <p:spPr>
                <a:xfrm>
                  <a:off x="7045446" y="4151681"/>
                  <a:ext cx="190500" cy="20781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25F2F59F-5BD1-4372-92C7-8BE609617D1F}"/>
                    </a:ext>
                  </a:extLst>
                </p:cNvPr>
                <p:cNvSpPr txBox="1"/>
                <p:nvPr/>
              </p:nvSpPr>
              <p:spPr>
                <a:xfrm>
                  <a:off x="7015205" y="3930877"/>
                  <a:ext cx="379268" cy="2418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b="1" dirty="0">
                      <a:latin typeface="Barlow Semi Condensed"/>
                    </a:rPr>
                    <a:t>9.72</a:t>
                  </a:r>
                </a:p>
              </p:txBody>
            </p:sp>
          </p:grpSp>
          <p:grpSp>
            <p:nvGrpSpPr>
              <p:cNvPr id="74" name="Group 73">
                <a:extLst>
                  <a:ext uri="{FF2B5EF4-FFF2-40B4-BE49-F238E27FC236}">
                    <a16:creationId xmlns:a16="http://schemas.microsoft.com/office/drawing/2014/main" id="{CB1ECB70-1776-45AE-8AB5-A0D510BE0161}"/>
                  </a:ext>
                </a:extLst>
              </p:cNvPr>
              <p:cNvGrpSpPr/>
              <p:nvPr/>
            </p:nvGrpSpPr>
            <p:grpSpPr>
              <a:xfrm>
                <a:off x="3471855" y="3960000"/>
                <a:ext cx="3937981" cy="550628"/>
                <a:chOff x="4333044" y="4254306"/>
                <a:chExt cx="3262531" cy="618152"/>
              </a:xfrm>
            </p:grpSpPr>
            <p:pic>
              <p:nvPicPr>
                <p:cNvPr id="75" name="Picture 9">
                  <a:extLst>
                    <a:ext uri="{FF2B5EF4-FFF2-40B4-BE49-F238E27FC236}">
                      <a16:creationId xmlns:a16="http://schemas.microsoft.com/office/drawing/2014/main" id="{CF770396-B6FF-4465-ACBA-1AE7F7E56912}"/>
                    </a:ext>
                  </a:extLst>
                </p:cNvPr>
                <p:cNvPicPr>
                  <a:picLocks noChangeAspect="1"/>
                </p:cNvPicPr>
                <p:nvPr/>
              </p:nvPicPr>
              <p:blipFill>
                <a:blip r:embed="rId11"/>
                <a:stretch>
                  <a:fillRect/>
                </a:stretch>
              </p:blipFill>
              <p:spPr>
                <a:xfrm>
                  <a:off x="4547155" y="4664555"/>
                  <a:ext cx="3048420" cy="207903"/>
                </a:xfrm>
                <a:prstGeom prst="rect">
                  <a:avLst/>
                </a:prstGeom>
                <a:ln>
                  <a:solidFill>
                    <a:schemeClr val="tx1"/>
                  </a:solidFill>
                </a:ln>
              </p:spPr>
            </p:pic>
            <p:sp>
              <p:nvSpPr>
                <p:cNvPr id="76" name="TextBox 75">
                  <a:extLst>
                    <a:ext uri="{FF2B5EF4-FFF2-40B4-BE49-F238E27FC236}">
                      <a16:creationId xmlns:a16="http://schemas.microsoft.com/office/drawing/2014/main" id="{1791ABCC-B0F8-4BBC-BDC1-C4F28E2FFCD6}"/>
                    </a:ext>
                  </a:extLst>
                </p:cNvPr>
                <p:cNvSpPr txBox="1"/>
                <p:nvPr/>
              </p:nvSpPr>
              <p:spPr>
                <a:xfrm>
                  <a:off x="4333044" y="4254306"/>
                  <a:ext cx="3245426"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latin typeface="Barlow Semi Condensed"/>
                      <a:cs typeface="Arial"/>
                    </a:rPr>
                    <a:t>6. My SAP advocate(s) helped me believe that I could recover from my trauma experience </a:t>
                  </a:r>
                </a:p>
              </p:txBody>
            </p:sp>
            <p:sp>
              <p:nvSpPr>
                <p:cNvPr id="77" name="Oval 76">
                  <a:extLst>
                    <a:ext uri="{FF2B5EF4-FFF2-40B4-BE49-F238E27FC236}">
                      <a16:creationId xmlns:a16="http://schemas.microsoft.com/office/drawing/2014/main" id="{5D546408-E0A3-47BC-8F21-0EC9A73679C7}"/>
                    </a:ext>
                  </a:extLst>
                </p:cNvPr>
                <p:cNvSpPr/>
                <p:nvPr/>
              </p:nvSpPr>
              <p:spPr>
                <a:xfrm>
                  <a:off x="7162405" y="4662144"/>
                  <a:ext cx="190500" cy="20781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a:extLst>
                    <a:ext uri="{FF2B5EF4-FFF2-40B4-BE49-F238E27FC236}">
                      <a16:creationId xmlns:a16="http://schemas.microsoft.com/office/drawing/2014/main" id="{FE5E1868-D498-4B08-B167-B5B8E9C55CF6}"/>
                    </a:ext>
                  </a:extLst>
                </p:cNvPr>
                <p:cNvSpPr txBox="1"/>
                <p:nvPr/>
              </p:nvSpPr>
              <p:spPr>
                <a:xfrm>
                  <a:off x="7095154" y="4466858"/>
                  <a:ext cx="379268" cy="2418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b="1" dirty="0">
                      <a:latin typeface="Barlow Semi Condensed"/>
                    </a:rPr>
                    <a:t>9.82</a:t>
                  </a:r>
                </a:p>
              </p:txBody>
            </p:sp>
          </p:grpSp>
          <p:grpSp>
            <p:nvGrpSpPr>
              <p:cNvPr id="79" name="Group 78">
                <a:extLst>
                  <a:ext uri="{FF2B5EF4-FFF2-40B4-BE49-F238E27FC236}">
                    <a16:creationId xmlns:a16="http://schemas.microsoft.com/office/drawing/2014/main" id="{A502CA37-B175-462D-920C-4E9A1FA71C44}"/>
                  </a:ext>
                </a:extLst>
              </p:cNvPr>
              <p:cNvGrpSpPr/>
              <p:nvPr/>
            </p:nvGrpSpPr>
            <p:grpSpPr>
              <a:xfrm>
                <a:off x="3482045" y="4468522"/>
                <a:ext cx="3955233" cy="572248"/>
                <a:chOff x="4668435" y="4841877"/>
                <a:chExt cx="3247239" cy="642422"/>
              </a:xfrm>
            </p:grpSpPr>
            <p:pic>
              <p:nvPicPr>
                <p:cNvPr id="80" name="Picture 9">
                  <a:extLst>
                    <a:ext uri="{FF2B5EF4-FFF2-40B4-BE49-F238E27FC236}">
                      <a16:creationId xmlns:a16="http://schemas.microsoft.com/office/drawing/2014/main" id="{FE680D3B-79B0-48E0-8035-C43B90963DD1}"/>
                    </a:ext>
                  </a:extLst>
                </p:cNvPr>
                <p:cNvPicPr>
                  <a:picLocks noChangeAspect="1"/>
                </p:cNvPicPr>
                <p:nvPr/>
              </p:nvPicPr>
              <p:blipFill>
                <a:blip r:embed="rId11"/>
                <a:stretch>
                  <a:fillRect/>
                </a:stretch>
              </p:blipFill>
              <p:spPr>
                <a:xfrm>
                  <a:off x="4867254" y="5276393"/>
                  <a:ext cx="3048420" cy="207906"/>
                </a:xfrm>
                <a:prstGeom prst="rect">
                  <a:avLst/>
                </a:prstGeom>
                <a:ln>
                  <a:solidFill>
                    <a:schemeClr val="tx1"/>
                  </a:solidFill>
                </a:ln>
              </p:spPr>
            </p:pic>
            <p:sp>
              <p:nvSpPr>
                <p:cNvPr id="81" name="TextBox 80">
                  <a:extLst>
                    <a:ext uri="{FF2B5EF4-FFF2-40B4-BE49-F238E27FC236}">
                      <a16:creationId xmlns:a16="http://schemas.microsoft.com/office/drawing/2014/main" id="{451DF7C3-B170-41A6-B579-D69B7539D685}"/>
                    </a:ext>
                  </a:extLst>
                </p:cNvPr>
                <p:cNvSpPr txBox="1"/>
                <p:nvPr/>
              </p:nvSpPr>
              <p:spPr>
                <a:xfrm>
                  <a:off x="4668435" y="4841877"/>
                  <a:ext cx="3245426"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latin typeface="Barlow Semi Condensed"/>
                      <a:cs typeface="Arial"/>
                    </a:rPr>
                    <a:t>7. Because of the services I received, I learned coping skills to help me deal with trauma </a:t>
                  </a:r>
                </a:p>
              </p:txBody>
            </p:sp>
            <p:sp>
              <p:nvSpPr>
                <p:cNvPr id="82" name="Oval 81">
                  <a:extLst>
                    <a:ext uri="{FF2B5EF4-FFF2-40B4-BE49-F238E27FC236}">
                      <a16:creationId xmlns:a16="http://schemas.microsoft.com/office/drawing/2014/main" id="{415A33D8-FF58-49B4-8421-601BA339A7D4}"/>
                    </a:ext>
                  </a:extLst>
                </p:cNvPr>
                <p:cNvSpPr/>
                <p:nvPr/>
              </p:nvSpPr>
              <p:spPr>
                <a:xfrm>
                  <a:off x="7385491" y="5245513"/>
                  <a:ext cx="190500" cy="20781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16AF656B-9FC1-424D-95E4-5F07229D68C4}"/>
                    </a:ext>
                  </a:extLst>
                </p:cNvPr>
                <p:cNvSpPr txBox="1"/>
                <p:nvPr/>
              </p:nvSpPr>
              <p:spPr>
                <a:xfrm>
                  <a:off x="7328660" y="5023663"/>
                  <a:ext cx="379268" cy="2418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b="1" dirty="0">
                      <a:latin typeface="Barlow Semi Condensed"/>
                    </a:rPr>
                    <a:t>9.61</a:t>
                  </a:r>
                </a:p>
              </p:txBody>
            </p:sp>
          </p:grpSp>
          <p:grpSp>
            <p:nvGrpSpPr>
              <p:cNvPr id="84" name="Group 83">
                <a:extLst>
                  <a:ext uri="{FF2B5EF4-FFF2-40B4-BE49-F238E27FC236}">
                    <a16:creationId xmlns:a16="http://schemas.microsoft.com/office/drawing/2014/main" id="{0DEE7453-0F9B-421B-A9D7-FBB108C3396D}"/>
                  </a:ext>
                </a:extLst>
              </p:cNvPr>
              <p:cNvGrpSpPr/>
              <p:nvPr/>
            </p:nvGrpSpPr>
            <p:grpSpPr>
              <a:xfrm>
                <a:off x="3475917" y="5002530"/>
                <a:ext cx="3961226" cy="408535"/>
                <a:chOff x="4499930" y="5322154"/>
                <a:chExt cx="3252160" cy="458634"/>
              </a:xfrm>
            </p:grpSpPr>
            <p:pic>
              <p:nvPicPr>
                <p:cNvPr id="85" name="Picture 9">
                  <a:extLst>
                    <a:ext uri="{FF2B5EF4-FFF2-40B4-BE49-F238E27FC236}">
                      <a16:creationId xmlns:a16="http://schemas.microsoft.com/office/drawing/2014/main" id="{AF8EE1D5-A43B-4C4B-8E01-65BBFDD5646F}"/>
                    </a:ext>
                  </a:extLst>
                </p:cNvPr>
                <p:cNvPicPr>
                  <a:picLocks noChangeAspect="1"/>
                </p:cNvPicPr>
                <p:nvPr/>
              </p:nvPicPr>
              <p:blipFill>
                <a:blip r:embed="rId11"/>
                <a:stretch>
                  <a:fillRect/>
                </a:stretch>
              </p:blipFill>
              <p:spPr>
                <a:xfrm>
                  <a:off x="4703670" y="5572883"/>
                  <a:ext cx="3048420" cy="207905"/>
                </a:xfrm>
                <a:prstGeom prst="rect">
                  <a:avLst/>
                </a:prstGeom>
                <a:ln>
                  <a:solidFill>
                    <a:schemeClr val="tx1"/>
                  </a:solidFill>
                </a:ln>
              </p:spPr>
            </p:pic>
            <p:sp>
              <p:nvSpPr>
                <p:cNvPr id="86" name="TextBox 85">
                  <a:extLst>
                    <a:ext uri="{FF2B5EF4-FFF2-40B4-BE49-F238E27FC236}">
                      <a16:creationId xmlns:a16="http://schemas.microsoft.com/office/drawing/2014/main" id="{587EDD26-4808-4F7B-9013-302CABD8DB83}"/>
                    </a:ext>
                  </a:extLst>
                </p:cNvPr>
                <p:cNvSpPr txBox="1"/>
                <p:nvPr/>
              </p:nvSpPr>
              <p:spPr>
                <a:xfrm>
                  <a:off x="4499930" y="5322154"/>
                  <a:ext cx="3245426"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latin typeface="Barlow Semi Condensed"/>
                      <a:cs typeface="Arial"/>
                    </a:rPr>
                    <a:t>8. I am satisfied with the services I received from SAP </a:t>
                  </a:r>
                </a:p>
              </p:txBody>
            </p:sp>
            <p:sp>
              <p:nvSpPr>
                <p:cNvPr id="87" name="Oval 86">
                  <a:extLst>
                    <a:ext uri="{FF2B5EF4-FFF2-40B4-BE49-F238E27FC236}">
                      <a16:creationId xmlns:a16="http://schemas.microsoft.com/office/drawing/2014/main" id="{0DD73832-184D-4C5B-A944-66E5A653B3E2}"/>
                    </a:ext>
                  </a:extLst>
                </p:cNvPr>
                <p:cNvSpPr/>
                <p:nvPr/>
              </p:nvSpPr>
              <p:spPr>
                <a:xfrm>
                  <a:off x="7310486" y="5568094"/>
                  <a:ext cx="190500" cy="20781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Box 87">
                  <a:extLst>
                    <a:ext uri="{FF2B5EF4-FFF2-40B4-BE49-F238E27FC236}">
                      <a16:creationId xmlns:a16="http://schemas.microsoft.com/office/drawing/2014/main" id="{FBD572B8-92DA-486D-888F-8D883B3550DC}"/>
                    </a:ext>
                  </a:extLst>
                </p:cNvPr>
                <p:cNvSpPr txBox="1"/>
                <p:nvPr/>
              </p:nvSpPr>
              <p:spPr>
                <a:xfrm>
                  <a:off x="7270634" y="5363459"/>
                  <a:ext cx="379268" cy="2418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b="1" dirty="0">
                      <a:latin typeface="Barlow Semi Condensed"/>
                    </a:rPr>
                    <a:t>9.88</a:t>
                  </a:r>
                </a:p>
              </p:txBody>
            </p:sp>
          </p:grpSp>
          <p:grpSp>
            <p:nvGrpSpPr>
              <p:cNvPr id="89" name="Group 88">
                <a:extLst>
                  <a:ext uri="{FF2B5EF4-FFF2-40B4-BE49-F238E27FC236}">
                    <a16:creationId xmlns:a16="http://schemas.microsoft.com/office/drawing/2014/main" id="{6785B849-4FA9-4B15-B22F-24A6EEAA4A4D}"/>
                  </a:ext>
                </a:extLst>
              </p:cNvPr>
              <p:cNvGrpSpPr/>
              <p:nvPr/>
            </p:nvGrpSpPr>
            <p:grpSpPr>
              <a:xfrm>
                <a:off x="3484241" y="5373488"/>
                <a:ext cx="4322170" cy="436876"/>
                <a:chOff x="7806057" y="3365049"/>
                <a:chExt cx="3548494" cy="490450"/>
              </a:xfrm>
            </p:grpSpPr>
            <p:pic>
              <p:nvPicPr>
                <p:cNvPr id="90" name="Picture 9">
                  <a:extLst>
                    <a:ext uri="{FF2B5EF4-FFF2-40B4-BE49-F238E27FC236}">
                      <a16:creationId xmlns:a16="http://schemas.microsoft.com/office/drawing/2014/main" id="{7F5CBB1E-2F27-4C3A-A55B-0D4D8B9237B1}"/>
                    </a:ext>
                  </a:extLst>
                </p:cNvPr>
                <p:cNvPicPr>
                  <a:picLocks noChangeAspect="1"/>
                </p:cNvPicPr>
                <p:nvPr/>
              </p:nvPicPr>
              <p:blipFill>
                <a:blip r:embed="rId11"/>
                <a:stretch>
                  <a:fillRect/>
                </a:stretch>
              </p:blipFill>
              <p:spPr>
                <a:xfrm>
                  <a:off x="7978526" y="3647593"/>
                  <a:ext cx="3048420" cy="207906"/>
                </a:xfrm>
                <a:prstGeom prst="rect">
                  <a:avLst/>
                </a:prstGeom>
                <a:ln>
                  <a:solidFill>
                    <a:schemeClr val="tx1"/>
                  </a:solidFill>
                </a:ln>
              </p:spPr>
            </p:pic>
            <p:sp>
              <p:nvSpPr>
                <p:cNvPr id="91" name="TextBox 90">
                  <a:extLst>
                    <a:ext uri="{FF2B5EF4-FFF2-40B4-BE49-F238E27FC236}">
                      <a16:creationId xmlns:a16="http://schemas.microsoft.com/office/drawing/2014/main" id="{1ECE8637-7A92-4915-8EFE-F5507963A7D3}"/>
                    </a:ext>
                  </a:extLst>
                </p:cNvPr>
                <p:cNvSpPr txBox="1"/>
                <p:nvPr/>
              </p:nvSpPr>
              <p:spPr>
                <a:xfrm>
                  <a:off x="7806057" y="3365049"/>
                  <a:ext cx="3548494"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latin typeface="Barlow Semi Condensed"/>
                      <a:cs typeface="Arial"/>
                    </a:rPr>
                    <a:t>9. I would return to SAP if I needed survivor services in the future. </a:t>
                  </a:r>
                </a:p>
              </p:txBody>
            </p:sp>
            <p:sp>
              <p:nvSpPr>
                <p:cNvPr id="92" name="Oval 91">
                  <a:extLst>
                    <a:ext uri="{FF2B5EF4-FFF2-40B4-BE49-F238E27FC236}">
                      <a16:creationId xmlns:a16="http://schemas.microsoft.com/office/drawing/2014/main" id="{85406BA4-6230-4887-9A44-C9267C49C0EF}"/>
                    </a:ext>
                  </a:extLst>
                </p:cNvPr>
                <p:cNvSpPr/>
                <p:nvPr/>
              </p:nvSpPr>
              <p:spPr>
                <a:xfrm>
                  <a:off x="10628761" y="3643832"/>
                  <a:ext cx="190500" cy="20781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TextBox 92">
                  <a:extLst>
                    <a:ext uri="{FF2B5EF4-FFF2-40B4-BE49-F238E27FC236}">
                      <a16:creationId xmlns:a16="http://schemas.microsoft.com/office/drawing/2014/main" id="{5F63D978-192C-43E2-93A0-F48B974258EB}"/>
                    </a:ext>
                  </a:extLst>
                </p:cNvPr>
                <p:cNvSpPr txBox="1"/>
                <p:nvPr/>
              </p:nvSpPr>
              <p:spPr>
                <a:xfrm>
                  <a:off x="10620580" y="3449199"/>
                  <a:ext cx="379268" cy="2418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b="1" dirty="0">
                      <a:latin typeface="Barlow Semi Condensed"/>
                    </a:rPr>
                    <a:t>10</a:t>
                  </a:r>
                </a:p>
              </p:txBody>
            </p:sp>
          </p:grpSp>
          <p:grpSp>
            <p:nvGrpSpPr>
              <p:cNvPr id="94" name="Group 93">
                <a:extLst>
                  <a:ext uri="{FF2B5EF4-FFF2-40B4-BE49-F238E27FC236}">
                    <a16:creationId xmlns:a16="http://schemas.microsoft.com/office/drawing/2014/main" id="{CF66E286-24AB-4D87-BA54-315BD1E36E65}"/>
                  </a:ext>
                </a:extLst>
              </p:cNvPr>
              <p:cNvGrpSpPr/>
              <p:nvPr/>
            </p:nvGrpSpPr>
            <p:grpSpPr>
              <a:xfrm>
                <a:off x="3482045" y="5807904"/>
                <a:ext cx="4427639" cy="407523"/>
                <a:chOff x="4461373" y="6170741"/>
                <a:chExt cx="3635084" cy="457498"/>
              </a:xfrm>
            </p:grpSpPr>
            <p:pic>
              <p:nvPicPr>
                <p:cNvPr id="95" name="Picture 9">
                  <a:extLst>
                    <a:ext uri="{FF2B5EF4-FFF2-40B4-BE49-F238E27FC236}">
                      <a16:creationId xmlns:a16="http://schemas.microsoft.com/office/drawing/2014/main" id="{1A330D0C-E7AF-4E39-BFAF-1F992D784084}"/>
                    </a:ext>
                  </a:extLst>
                </p:cNvPr>
                <p:cNvPicPr>
                  <a:picLocks noChangeAspect="1"/>
                </p:cNvPicPr>
                <p:nvPr/>
              </p:nvPicPr>
              <p:blipFill>
                <a:blip r:embed="rId11"/>
                <a:stretch>
                  <a:fillRect/>
                </a:stretch>
              </p:blipFill>
              <p:spPr>
                <a:xfrm>
                  <a:off x="4608548" y="6420334"/>
                  <a:ext cx="3048420" cy="207905"/>
                </a:xfrm>
                <a:prstGeom prst="rect">
                  <a:avLst/>
                </a:prstGeom>
                <a:ln>
                  <a:solidFill>
                    <a:schemeClr val="tx1"/>
                  </a:solidFill>
                </a:ln>
              </p:spPr>
            </p:pic>
            <p:sp>
              <p:nvSpPr>
                <p:cNvPr id="96" name="TextBox 95">
                  <a:extLst>
                    <a:ext uri="{FF2B5EF4-FFF2-40B4-BE49-F238E27FC236}">
                      <a16:creationId xmlns:a16="http://schemas.microsoft.com/office/drawing/2014/main" id="{66888158-53E3-485E-A48F-B9222AE1D255}"/>
                    </a:ext>
                  </a:extLst>
                </p:cNvPr>
                <p:cNvSpPr txBox="1"/>
                <p:nvPr/>
              </p:nvSpPr>
              <p:spPr>
                <a:xfrm>
                  <a:off x="4461373" y="6170741"/>
                  <a:ext cx="3635084"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latin typeface="Barlow Semi Condensed"/>
                      <a:cs typeface="Arial"/>
                    </a:rPr>
                    <a:t>10. I would recommend SAP to a friend in need of survivor services </a:t>
                  </a:r>
                </a:p>
              </p:txBody>
            </p:sp>
            <p:sp>
              <p:nvSpPr>
                <p:cNvPr id="97" name="Oval 96">
                  <a:extLst>
                    <a:ext uri="{FF2B5EF4-FFF2-40B4-BE49-F238E27FC236}">
                      <a16:creationId xmlns:a16="http://schemas.microsoft.com/office/drawing/2014/main" id="{EDCD3DD7-569D-4404-B37F-B5164BA75B46}"/>
                    </a:ext>
                  </a:extLst>
                </p:cNvPr>
                <p:cNvSpPr/>
                <p:nvPr/>
              </p:nvSpPr>
              <p:spPr>
                <a:xfrm>
                  <a:off x="7255104" y="6414294"/>
                  <a:ext cx="190500" cy="20781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TextBox 97">
                  <a:extLst>
                    <a:ext uri="{FF2B5EF4-FFF2-40B4-BE49-F238E27FC236}">
                      <a16:creationId xmlns:a16="http://schemas.microsoft.com/office/drawing/2014/main" id="{BD0B0654-4F8B-4530-BE41-ED6365485DF8}"/>
                    </a:ext>
                  </a:extLst>
                </p:cNvPr>
                <p:cNvSpPr txBox="1"/>
                <p:nvPr/>
              </p:nvSpPr>
              <p:spPr>
                <a:xfrm>
                  <a:off x="7212954" y="6220139"/>
                  <a:ext cx="379268" cy="2418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b="1" dirty="0">
                      <a:latin typeface="Barlow Semi Condensed"/>
                    </a:rPr>
                    <a:t>9.94</a:t>
                  </a:r>
                </a:p>
              </p:txBody>
            </p:sp>
          </p:grpSp>
        </p:grpSp>
      </p:grpSp>
      <p:grpSp>
        <p:nvGrpSpPr>
          <p:cNvPr id="99" name="Group 98">
            <a:extLst>
              <a:ext uri="{FF2B5EF4-FFF2-40B4-BE49-F238E27FC236}">
                <a16:creationId xmlns:a16="http://schemas.microsoft.com/office/drawing/2014/main" id="{C9E37924-153F-4986-A0C2-1B1645CC69E2}"/>
              </a:ext>
            </a:extLst>
          </p:cNvPr>
          <p:cNvGrpSpPr/>
          <p:nvPr/>
        </p:nvGrpSpPr>
        <p:grpSpPr>
          <a:xfrm>
            <a:off x="7277305" y="1393435"/>
            <a:ext cx="1707340" cy="312936"/>
            <a:chOff x="4394992" y="1585030"/>
            <a:chExt cx="1707340" cy="312936"/>
          </a:xfrm>
        </p:grpSpPr>
        <p:sp>
          <p:nvSpPr>
            <p:cNvPr id="100" name="TextBox 99">
              <a:extLst>
                <a:ext uri="{FF2B5EF4-FFF2-40B4-BE49-F238E27FC236}">
                  <a16:creationId xmlns:a16="http://schemas.microsoft.com/office/drawing/2014/main" id="{3FDF6E11-A5C5-45E2-B23E-C2273DE3A8F5}"/>
                </a:ext>
              </a:extLst>
            </p:cNvPr>
            <p:cNvSpPr txBox="1"/>
            <p:nvPr/>
          </p:nvSpPr>
          <p:spPr>
            <a:xfrm>
              <a:off x="4685085" y="1585030"/>
              <a:ext cx="1417247" cy="307777"/>
            </a:xfrm>
            <a:prstGeom prst="rect">
              <a:avLst/>
            </a:prstGeom>
            <a:noFill/>
          </p:spPr>
          <p:txBody>
            <a:bodyPr wrap="none" lIns="91440" tIns="45720" rIns="91440" bIns="45720" rtlCol="0" anchor="t">
              <a:spAutoFit/>
            </a:bodyPr>
            <a:lstStyle/>
            <a:p>
              <a:r>
                <a:rPr lang="en-US" sz="1400" b="1" dirty="0">
                  <a:latin typeface="Barlow Semi Condensed"/>
                </a:rPr>
                <a:t>ANALYSIS (cont.)</a:t>
              </a:r>
              <a:endParaRPr lang="en-US" sz="1400" b="1" dirty="0">
                <a:latin typeface="Barlow Semi Condensed" pitchFamily="2" charset="77"/>
              </a:endParaRPr>
            </a:p>
          </p:txBody>
        </p:sp>
        <p:pic>
          <p:nvPicPr>
            <p:cNvPr id="101" name="Picture 100" descr="A screenshot of a cell phone&#10;&#10;Description automatically generated">
              <a:extLst>
                <a:ext uri="{FF2B5EF4-FFF2-40B4-BE49-F238E27FC236}">
                  <a16:creationId xmlns:a16="http://schemas.microsoft.com/office/drawing/2014/main" id="{E2D18336-EE5F-42B5-9284-521B8996607F}"/>
                </a:ext>
              </a:extLst>
            </p:cNvPr>
            <p:cNvPicPr>
              <a:picLocks noChangeAspect="1"/>
            </p:cNvPicPr>
            <p:nvPr/>
          </p:nvPicPr>
          <p:blipFill>
            <a:blip r:embed="rId4"/>
            <a:stretch>
              <a:fillRect/>
            </a:stretch>
          </p:blipFill>
          <p:spPr>
            <a:xfrm>
              <a:off x="4394992" y="1595706"/>
              <a:ext cx="302260" cy="302260"/>
            </a:xfrm>
            <a:prstGeom prst="rect">
              <a:avLst/>
            </a:prstGeom>
          </p:spPr>
        </p:pic>
      </p:grpSp>
      <p:sp>
        <p:nvSpPr>
          <p:cNvPr id="102" name="TextBox 101">
            <a:extLst>
              <a:ext uri="{FF2B5EF4-FFF2-40B4-BE49-F238E27FC236}">
                <a16:creationId xmlns:a16="http://schemas.microsoft.com/office/drawing/2014/main" id="{DE679834-AB8D-45B9-8EE3-5AC6E3D5778D}"/>
              </a:ext>
            </a:extLst>
          </p:cNvPr>
          <p:cNvSpPr txBox="1"/>
          <p:nvPr/>
        </p:nvSpPr>
        <p:spPr>
          <a:xfrm>
            <a:off x="8968744" y="1501189"/>
            <a:ext cx="1615441" cy="276999"/>
          </a:xfrm>
          <a:prstGeom prst="rect">
            <a:avLst/>
          </a:prstGeom>
          <a:noFill/>
        </p:spPr>
        <p:txBody>
          <a:bodyPr wrap="square">
            <a:spAutoFit/>
          </a:bodyPr>
          <a:lstStyle/>
          <a:p>
            <a:r>
              <a:rPr lang="en-US" sz="1200" b="1" dirty="0">
                <a:latin typeface="Barlow Semi Condensed"/>
              </a:rPr>
              <a:t>Direct Client Quotes </a:t>
            </a:r>
            <a:endParaRPr lang="en-US" sz="1200" dirty="0"/>
          </a:p>
        </p:txBody>
      </p:sp>
      <p:sp>
        <p:nvSpPr>
          <p:cNvPr id="103" name="TextBox 102">
            <a:extLst>
              <a:ext uri="{FF2B5EF4-FFF2-40B4-BE49-F238E27FC236}">
                <a16:creationId xmlns:a16="http://schemas.microsoft.com/office/drawing/2014/main" id="{49D9BCE3-8A80-407C-A2CC-0DAA7A3066F2}"/>
              </a:ext>
            </a:extLst>
          </p:cNvPr>
          <p:cNvSpPr txBox="1"/>
          <p:nvPr/>
        </p:nvSpPr>
        <p:spPr>
          <a:xfrm>
            <a:off x="7467912" y="1738144"/>
            <a:ext cx="4220080" cy="2088527"/>
          </a:xfrm>
          <a:prstGeom prst="rect">
            <a:avLst/>
          </a:prstGeom>
          <a:noFill/>
        </p:spPr>
        <p:txBody>
          <a:bodyPr wrap="square" rtlCol="0" anchor="t">
            <a:spAutoFit/>
          </a:bodyPr>
          <a:lstStyle/>
          <a:p>
            <a:r>
              <a:rPr lang="en-US" sz="1000" dirty="0"/>
              <a:t>SAP has helped me more than words could ever express.</a:t>
            </a:r>
          </a:p>
          <a:p>
            <a:endParaRPr lang="en-US" sz="1000" dirty="0"/>
          </a:p>
          <a:p>
            <a:r>
              <a:rPr lang="en-US" sz="1000" dirty="0"/>
              <a:t>OU’s Survivor Advocacy Program is by far </a:t>
            </a:r>
            <a:r>
              <a:rPr lang="en-US" sz="1000" b="1" dirty="0"/>
              <a:t>one of the most valuable on-campus resources </a:t>
            </a:r>
            <a:r>
              <a:rPr lang="en-US" sz="1000" dirty="0"/>
              <a:t>available to students. Each of the SAP advocates is incredibly compassionate, empathetic, and committed to eradicating the accepted culture of sexual violence that surrounds our university community. I wouldn’t be the empowered survivor I am today without the support of SAP’s staff and their outreach activities. </a:t>
            </a:r>
          </a:p>
          <a:p>
            <a:endParaRPr lang="en-US" sz="1000" dirty="0"/>
          </a:p>
          <a:p>
            <a:r>
              <a:rPr lang="en-US" sz="1000" dirty="0"/>
              <a:t>SAP played </a:t>
            </a:r>
            <a:r>
              <a:rPr lang="en-US" sz="1000" b="1" dirty="0"/>
              <a:t>an integral role in my healing process</a:t>
            </a:r>
            <a:r>
              <a:rPr lang="en-US" sz="1000" dirty="0"/>
              <a:t>. I can say without hesitation that I would not be who I am, or where I am, without them. SAP offered me </a:t>
            </a:r>
            <a:r>
              <a:rPr lang="en-US" sz="1000" b="1" dirty="0"/>
              <a:t>unconditional support, love, respect, and access to resources</a:t>
            </a:r>
            <a:r>
              <a:rPr lang="en-US" sz="1000" dirty="0"/>
              <a:t>. I am eternally grateful for them and their exceptional work. </a:t>
            </a:r>
          </a:p>
        </p:txBody>
      </p:sp>
      <p:sp>
        <p:nvSpPr>
          <p:cNvPr id="104" name="TextBox 6">
            <a:extLst>
              <a:ext uri="{FF2B5EF4-FFF2-40B4-BE49-F238E27FC236}">
                <a16:creationId xmlns:a16="http://schemas.microsoft.com/office/drawing/2014/main" id="{D94A5C08-D65D-8D42-B476-200032E62FA3}"/>
              </a:ext>
            </a:extLst>
          </p:cNvPr>
          <p:cNvSpPr txBox="1"/>
          <p:nvPr/>
        </p:nvSpPr>
        <p:spPr>
          <a:xfrm>
            <a:off x="10969639" y="6387797"/>
            <a:ext cx="1086130" cy="374568"/>
          </a:xfrm>
          <a:prstGeom prst="flowChartAlternateProcess">
            <a:avLst/>
          </a:prstGeom>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0">
            <a:schemeClr val="accent2"/>
          </a:lnRef>
          <a:fillRef idx="3">
            <a:schemeClr val="accent2"/>
          </a:fillRef>
          <a:effectRef idx="3">
            <a:schemeClr val="accent2"/>
          </a:effectRef>
          <a:fontRef idx="minor">
            <a:schemeClr val="lt1"/>
          </a:fontRef>
        </p:style>
        <p:txBody>
          <a:bodyPr wrap="square" lIns="45719" tIns="45719" rIns="45719" bIns="45719" numCol="1" anchor="t">
            <a:spAutoFit/>
          </a:bodyPr>
          <a:lstStyle>
            <a:lvl1pPr>
              <a:defRPr sz="1400" b="1">
                <a:latin typeface="Barlow Semi Condensed"/>
                <a:ea typeface="Barlow Semi Condensed"/>
                <a:cs typeface="Barlow Semi Condensed"/>
                <a:sym typeface="Barlow Semi Condensed"/>
              </a:defRPr>
            </a:lvl1pPr>
          </a:lstStyle>
          <a:p>
            <a:pPr algn="ctr"/>
            <a:r>
              <a:rPr lang="en-US" sz="1600" dirty="0"/>
              <a:t>2020-2021</a:t>
            </a:r>
            <a:endParaRPr sz="1800" dirty="0"/>
          </a:p>
        </p:txBody>
      </p:sp>
    </p:spTree>
    <p:extLst>
      <p:ext uri="{BB962C8B-B14F-4D97-AF65-F5344CB8AC3E}">
        <p14:creationId xmlns:p14="http://schemas.microsoft.com/office/powerpoint/2010/main" val="318617337"/>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D3E2DA79E0B7D4EB6AE3B039CDAA035" ma:contentTypeVersion="6" ma:contentTypeDescription="Create a new document." ma:contentTypeScope="" ma:versionID="b2510d6cc6ef2a219966bd77362f4b61">
  <xsd:schema xmlns:xsd="http://www.w3.org/2001/XMLSchema" xmlns:xs="http://www.w3.org/2001/XMLSchema" xmlns:p="http://schemas.microsoft.com/office/2006/metadata/properties" xmlns:ns2="eae787ed-c4d8-4cc4-aeae-cf5a087a3ca5" xmlns:ns3="958b7835-e574-4c46-85c5-f6f54518b164" targetNamespace="http://schemas.microsoft.com/office/2006/metadata/properties" ma:root="true" ma:fieldsID="a06c3bc58bca4dec0fcc8c8259f30d21" ns2:_="" ns3:_="">
    <xsd:import namespace="eae787ed-c4d8-4cc4-aeae-cf5a087a3ca5"/>
    <xsd:import namespace="958b7835-e574-4c46-85c5-f6f54518b16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e787ed-c4d8-4cc4-aeae-cf5a087a3c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58b7835-e574-4c46-85c5-f6f54518b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C2C466-D168-4393-867B-22D39DAE648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98F889F-FE96-43B2-A0FE-8B1CA9D54F32}">
  <ds:schemaRefs>
    <ds:schemaRef ds:uri="http://schemas.microsoft.com/sharepoint/v3/contenttype/forms"/>
  </ds:schemaRefs>
</ds:datastoreItem>
</file>

<file path=customXml/itemProps3.xml><?xml version="1.0" encoding="utf-8"?>
<ds:datastoreItem xmlns:ds="http://schemas.openxmlformats.org/officeDocument/2006/customXml" ds:itemID="{2697B76A-9E35-4B94-A2D7-66ACD35E86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e787ed-c4d8-4cc4-aeae-cf5a087a3ca5"/>
    <ds:schemaRef ds:uri="958b7835-e574-4c46-85c5-f6f54518b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1617</TotalTime>
  <Words>669</Words>
  <Application>Microsoft Macintosh PowerPoint</Application>
  <PresentationFormat>Widescreen</PresentationFormat>
  <Paragraphs>44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Barlow Semi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Kopchick, Charlene</dc:creator>
  <cp:lastModifiedBy>Oiler, Caitlin (she/her)</cp:lastModifiedBy>
  <cp:revision>11</cp:revision>
  <dcterms:modified xsi:type="dcterms:W3CDTF">2021-10-12T18:58:09Z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0x010100CD3E2DA79E0B7D4EB6AE3B039CDAA035</vt:lpwstr>
  </property>
</Properties>
</file>