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7"/>
  </p:notesMasterIdLst>
  <p:sldIdLst>
    <p:sldId id="281" r:id="rId5"/>
    <p:sldId id="259" r:id="rId6"/>
  </p:sldIdLst>
  <p:sldSz cx="12192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1432"/>
    <a:srgbClr val="FEC100"/>
    <a:srgbClr val="E8BC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in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94"/>
  </p:normalViewPr>
  <p:slideViewPr>
    <p:cSldViewPr snapToGrid="0" showGuides="1">
      <p:cViewPr varScale="1">
        <p:scale>
          <a:sx n="121" d="100"/>
          <a:sy n="121" d="100"/>
        </p:scale>
        <p:origin x="744" y="1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notesMaster" Target="notesMasters/notes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1143000" y="685800"/>
            <a:ext cx="4572000" cy="3429000"/>
          </a:xfrm>
          <a:prstGeom prst="rect">
            <a:avLst/>
          </a:prstGeom>
        </p:spPr>
        <p:txBody>
          <a:bodyPr/>
          <a:lstStyle/>
          <a:p>
            <a:endParaRPr/>
          </a:p>
        </p:txBody>
      </p:sp>
      <p:sp>
        <p:nvSpPr>
          <p:cNvPr id="92" name="Shape 92"/>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11"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12"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1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20" name="Title Text"/>
          <p:cNvSpPr txBox="1">
            <a:spLocks noGrp="1"/>
          </p:cNvSpPr>
          <p:nvPr>
            <p:ph type="title"/>
          </p:nvPr>
        </p:nvSpPr>
        <p:spPr>
          <a:prstGeom prst="rect">
            <a:avLst/>
          </a:prstGeom>
        </p:spPr>
        <p:txBody>
          <a:bodyPr/>
          <a:lstStyle/>
          <a:p>
            <a:r>
              <a:t>Title Text</a:t>
            </a:r>
          </a:p>
        </p:txBody>
      </p:sp>
      <p:sp>
        <p:nvSpPr>
          <p:cNvPr id="21"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2"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29"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30"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31"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38" name="Title Text"/>
          <p:cNvSpPr txBox="1">
            <a:spLocks noGrp="1"/>
          </p:cNvSpPr>
          <p:nvPr>
            <p:ph type="title"/>
          </p:nvPr>
        </p:nvSpPr>
        <p:spPr>
          <a:prstGeom prst="rect">
            <a:avLst/>
          </a:prstGeom>
        </p:spPr>
        <p:txBody>
          <a:bodyPr/>
          <a:lstStyle/>
          <a:p>
            <a:r>
              <a:t>Title Text</a:t>
            </a:r>
          </a:p>
        </p:txBody>
      </p:sp>
      <p:sp>
        <p:nvSpPr>
          <p:cNvPr id="39"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47"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48"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49"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57" name="Title Text"/>
          <p:cNvSpPr txBox="1">
            <a:spLocks noGrp="1"/>
          </p:cNvSpPr>
          <p:nvPr>
            <p:ph type="title"/>
          </p:nvPr>
        </p:nvSpPr>
        <p:spPr>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6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7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73"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74"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7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82"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3"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a:p>
        </p:txBody>
      </p:sp>
      <p:sp>
        <p:nvSpPr>
          <p:cNvPr id="84"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8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838200" y="365125"/>
            <a:ext cx="10515600" cy="132556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838200" y="1825625"/>
            <a:ext cx="10515600" cy="435133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11095176" y="6414760"/>
            <a:ext cx="258624" cy="248305"/>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7" Type="http://schemas.openxmlformats.org/officeDocument/2006/relationships/image" Target="../media/image3.pn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8.png"/><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80A73-278F-BD4E-95A6-755733359411}"/>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D8E281A7-6514-7A45-9EF6-2A19959B539C}"/>
              </a:ext>
            </a:extLst>
          </p:cNvPr>
          <p:cNvSpPr>
            <a:spLocks noGrp="1"/>
          </p:cNvSpPr>
          <p:nvPr>
            <p:ph type="subTitle" idx="1"/>
          </p:nvPr>
        </p:nvSpPr>
        <p:spPr/>
        <p:txBody>
          <a:bodyPr/>
          <a:lstStyle/>
          <a:p>
            <a:endParaRPr lang="en-US"/>
          </a:p>
        </p:txBody>
      </p:sp>
      <p:pic>
        <p:nvPicPr>
          <p:cNvPr id="4" name="Picture 3">
            <a:extLst>
              <a:ext uri="{FF2B5EF4-FFF2-40B4-BE49-F238E27FC236}">
                <a16:creationId xmlns:a16="http://schemas.microsoft.com/office/drawing/2014/main" id="{CFAE1EC4-08E7-EB4F-BDC4-EB7C0CEED87E}"/>
              </a:ext>
            </a:extLst>
          </p:cNvPr>
          <p:cNvPicPr>
            <a:picLocks noChangeAspect="1"/>
          </p:cNvPicPr>
          <p:nvPr/>
        </p:nvPicPr>
        <p:blipFill>
          <a:blip r:embed="rId2">
            <a:alphaModFix/>
          </a:blip>
          <a:srcRect/>
          <a:stretch/>
        </p:blipFill>
        <p:spPr>
          <a:xfrm>
            <a:off x="6350" y="0"/>
            <a:ext cx="12179300"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sp>
        <p:nvSpPr>
          <p:cNvPr id="5" name="TextBox 4">
            <a:extLst>
              <a:ext uri="{FF2B5EF4-FFF2-40B4-BE49-F238E27FC236}">
                <a16:creationId xmlns:a16="http://schemas.microsoft.com/office/drawing/2014/main" id="{F148C0F4-2CCF-6342-BCBA-E43D2A3E0B3A}"/>
              </a:ext>
            </a:extLst>
          </p:cNvPr>
          <p:cNvSpPr txBox="1"/>
          <p:nvPr/>
        </p:nvSpPr>
        <p:spPr>
          <a:xfrm>
            <a:off x="250371" y="1049387"/>
            <a:ext cx="11734800" cy="307777"/>
          </a:xfrm>
          <a:prstGeom prst="rect">
            <a:avLst/>
          </a:prstGeom>
          <a:noFill/>
        </p:spPr>
        <p:txBody>
          <a:bodyPr wrap="square" rtlCol="0">
            <a:spAutoFit/>
          </a:bodyPr>
          <a:lstStyle/>
          <a:p>
            <a:pPr algn="ctr"/>
            <a:r>
              <a:rPr lang="en-US" sz="1400" b="1" dirty="0">
                <a:latin typeface="Barlow Semi Condensed" pitchFamily="2" charset="77"/>
              </a:rPr>
              <a:t>Office of Sorority &amp; Fraternity Life Pawprint </a:t>
            </a:r>
            <a:r>
              <a:rPr lang="en-US" sz="1400" b="1">
                <a:latin typeface="Barlow Semi Condensed" pitchFamily="2" charset="77"/>
              </a:rPr>
              <a:t>Accreditation Program </a:t>
            </a:r>
            <a:r>
              <a:rPr lang="en-US" sz="1400" b="1" dirty="0">
                <a:latin typeface="Barlow Semi Condensed" pitchFamily="2" charset="77"/>
              </a:rPr>
              <a:t>presented by Ariel Tarosky, Director of Sorority &amp; Fraternity Life</a:t>
            </a:r>
          </a:p>
        </p:txBody>
      </p:sp>
      <p:grpSp>
        <p:nvGrpSpPr>
          <p:cNvPr id="6" name="Group 5">
            <a:extLst>
              <a:ext uri="{FF2B5EF4-FFF2-40B4-BE49-F238E27FC236}">
                <a16:creationId xmlns:a16="http://schemas.microsoft.com/office/drawing/2014/main" id="{C8DE5C9D-E269-B444-9414-A3BA835C8DFD}"/>
              </a:ext>
            </a:extLst>
          </p:cNvPr>
          <p:cNvGrpSpPr/>
          <p:nvPr/>
        </p:nvGrpSpPr>
        <p:grpSpPr>
          <a:xfrm>
            <a:off x="482603" y="1553309"/>
            <a:ext cx="1830242" cy="311561"/>
            <a:chOff x="1156889" y="2533545"/>
            <a:chExt cx="1830242" cy="311561"/>
          </a:xfrm>
        </p:grpSpPr>
        <p:sp>
          <p:nvSpPr>
            <p:cNvPr id="7" name="TextBox 6">
              <a:extLst>
                <a:ext uri="{FF2B5EF4-FFF2-40B4-BE49-F238E27FC236}">
                  <a16:creationId xmlns:a16="http://schemas.microsoft.com/office/drawing/2014/main" id="{3E616515-DEF5-EA47-9E10-900E1C470AF1}"/>
                </a:ext>
              </a:extLst>
            </p:cNvPr>
            <p:cNvSpPr txBox="1"/>
            <p:nvPr/>
          </p:nvSpPr>
          <p:spPr>
            <a:xfrm>
              <a:off x="1459149" y="2537329"/>
              <a:ext cx="1527982" cy="307777"/>
            </a:xfrm>
            <a:prstGeom prst="rect">
              <a:avLst/>
            </a:prstGeom>
            <a:noFill/>
          </p:spPr>
          <p:txBody>
            <a:bodyPr wrap="none" rtlCol="0">
              <a:spAutoFit/>
            </a:bodyPr>
            <a:lstStyle/>
            <a:p>
              <a:r>
                <a:rPr lang="en-US" sz="1400" b="1" dirty="0">
                  <a:latin typeface="Barlow Semi Condensed" pitchFamily="2" charset="77"/>
                </a:rPr>
                <a:t>PROBLEM SOLVING</a:t>
              </a:r>
            </a:p>
          </p:txBody>
        </p:sp>
        <p:pic>
          <p:nvPicPr>
            <p:cNvPr id="8" name="Picture 7" descr="A screenshot of a cell phone&#10;&#10;Description automatically generated">
              <a:extLst>
                <a:ext uri="{FF2B5EF4-FFF2-40B4-BE49-F238E27FC236}">
                  <a16:creationId xmlns:a16="http://schemas.microsoft.com/office/drawing/2014/main" id="{F9B281E7-4FD0-6E48-A2BA-47FA79DA085F}"/>
                </a:ext>
              </a:extLst>
            </p:cNvPr>
            <p:cNvPicPr>
              <a:picLocks noChangeAspect="1"/>
            </p:cNvPicPr>
            <p:nvPr/>
          </p:nvPicPr>
          <p:blipFill>
            <a:blip r:embed="rId3"/>
            <a:stretch>
              <a:fillRect/>
            </a:stretch>
          </p:blipFill>
          <p:spPr>
            <a:xfrm>
              <a:off x="1156889" y="2533545"/>
              <a:ext cx="302260" cy="302260"/>
            </a:xfrm>
            <a:prstGeom prst="rect">
              <a:avLst/>
            </a:prstGeom>
          </p:spPr>
        </p:pic>
      </p:grpSp>
      <p:grpSp>
        <p:nvGrpSpPr>
          <p:cNvPr id="9" name="Group 8">
            <a:extLst>
              <a:ext uri="{FF2B5EF4-FFF2-40B4-BE49-F238E27FC236}">
                <a16:creationId xmlns:a16="http://schemas.microsoft.com/office/drawing/2014/main" id="{3558ADE9-7235-7844-8E38-28E9C965556B}"/>
              </a:ext>
            </a:extLst>
          </p:cNvPr>
          <p:cNvGrpSpPr/>
          <p:nvPr/>
        </p:nvGrpSpPr>
        <p:grpSpPr>
          <a:xfrm>
            <a:off x="478949" y="3097081"/>
            <a:ext cx="1924820" cy="745520"/>
            <a:chOff x="1156889" y="1076212"/>
            <a:chExt cx="1924820" cy="677744"/>
          </a:xfrm>
        </p:grpSpPr>
        <p:sp>
          <p:nvSpPr>
            <p:cNvPr id="10" name="TextBox 9">
              <a:extLst>
                <a:ext uri="{FF2B5EF4-FFF2-40B4-BE49-F238E27FC236}">
                  <a16:creationId xmlns:a16="http://schemas.microsoft.com/office/drawing/2014/main" id="{9C4E8693-B467-4F43-AB7A-7F603568F365}"/>
                </a:ext>
              </a:extLst>
            </p:cNvPr>
            <p:cNvSpPr txBox="1"/>
            <p:nvPr/>
          </p:nvSpPr>
          <p:spPr>
            <a:xfrm>
              <a:off x="1459149" y="1082444"/>
              <a:ext cx="1622560" cy="671512"/>
            </a:xfrm>
            <a:prstGeom prst="rect">
              <a:avLst/>
            </a:prstGeom>
            <a:noFill/>
          </p:spPr>
          <p:txBody>
            <a:bodyPr wrap="none" rtlCol="0">
              <a:spAutoFit/>
            </a:bodyPr>
            <a:lstStyle/>
            <a:p>
              <a:r>
                <a:rPr lang="en-US" sz="1400" b="1" dirty="0">
                  <a:latin typeface="Barlow Semi Condensed" pitchFamily="2" charset="77"/>
                </a:rPr>
                <a:t>EDUCATION,</a:t>
              </a:r>
              <a:br>
                <a:rPr lang="en-US" sz="1400" b="1" dirty="0">
                  <a:latin typeface="Barlow Semi Condensed" pitchFamily="2" charset="77"/>
                </a:rPr>
              </a:br>
              <a:r>
                <a:rPr lang="en-US" sz="1400" b="1" dirty="0">
                  <a:latin typeface="Barlow Semi Condensed" pitchFamily="2" charset="77"/>
                </a:rPr>
                <a:t>INTERVENTIONS</a:t>
              </a:r>
            </a:p>
            <a:p>
              <a:r>
                <a:rPr lang="en-US" sz="1400" b="1" dirty="0">
                  <a:latin typeface="Barlow Semi Condensed" pitchFamily="2" charset="77"/>
                </a:rPr>
                <a:t>&amp; IMPLEMENTATION</a:t>
              </a:r>
            </a:p>
          </p:txBody>
        </p:sp>
        <p:pic>
          <p:nvPicPr>
            <p:cNvPr id="11" name="Picture 10">
              <a:extLst>
                <a:ext uri="{FF2B5EF4-FFF2-40B4-BE49-F238E27FC236}">
                  <a16:creationId xmlns:a16="http://schemas.microsoft.com/office/drawing/2014/main" id="{684DA424-2365-3547-866B-D1C582E047D0}"/>
                </a:ext>
              </a:extLst>
            </p:cNvPr>
            <p:cNvPicPr>
              <a:picLocks noChangeAspect="1"/>
            </p:cNvPicPr>
            <p:nvPr/>
          </p:nvPicPr>
          <p:blipFill>
            <a:blip r:embed="rId4"/>
            <a:srcRect/>
            <a:stretch/>
          </p:blipFill>
          <p:spPr>
            <a:xfrm>
              <a:off x="1156889" y="1076212"/>
              <a:ext cx="302260" cy="302260"/>
            </a:xfrm>
            <a:prstGeom prst="rect">
              <a:avLst/>
            </a:prstGeom>
          </p:spPr>
        </p:pic>
      </p:grpSp>
      <p:sp>
        <p:nvSpPr>
          <p:cNvPr id="21" name="TextBox 20">
            <a:extLst>
              <a:ext uri="{FF2B5EF4-FFF2-40B4-BE49-F238E27FC236}">
                <a16:creationId xmlns:a16="http://schemas.microsoft.com/office/drawing/2014/main" id="{4DE9D914-3E80-EE49-AA73-A3705FACF2C9}"/>
              </a:ext>
            </a:extLst>
          </p:cNvPr>
          <p:cNvSpPr txBox="1"/>
          <p:nvPr/>
        </p:nvSpPr>
        <p:spPr>
          <a:xfrm>
            <a:off x="784863" y="1885321"/>
            <a:ext cx="2640094" cy="1223412"/>
          </a:xfrm>
          <a:prstGeom prst="rect">
            <a:avLst/>
          </a:prstGeom>
          <a:noFill/>
        </p:spPr>
        <p:txBody>
          <a:bodyPr wrap="square" rtlCol="0">
            <a:spAutoFit/>
          </a:bodyPr>
          <a:lstStyle/>
          <a:p>
            <a:r>
              <a:rPr lang="en-US" sz="1050" dirty="0"/>
              <a:t>Chapters will be able to propose one or more solutions/hypotheses that indicates a deep comprehensive of the problem. Solution/hypotheses are sensitive to contextual factors as well as all of the following: ethical, logical, and cultural dimensions of the problem.</a:t>
            </a:r>
          </a:p>
        </p:txBody>
      </p:sp>
      <p:sp>
        <p:nvSpPr>
          <p:cNvPr id="24" name="TextBox 23">
            <a:extLst>
              <a:ext uri="{FF2B5EF4-FFF2-40B4-BE49-F238E27FC236}">
                <a16:creationId xmlns:a16="http://schemas.microsoft.com/office/drawing/2014/main" id="{F38A44EE-0A37-9241-BFD4-068ECA7E1A72}"/>
              </a:ext>
            </a:extLst>
          </p:cNvPr>
          <p:cNvSpPr txBox="1"/>
          <p:nvPr/>
        </p:nvSpPr>
        <p:spPr>
          <a:xfrm>
            <a:off x="778840" y="3842601"/>
            <a:ext cx="2640094" cy="2516073"/>
          </a:xfrm>
          <a:prstGeom prst="rect">
            <a:avLst/>
          </a:prstGeom>
          <a:noFill/>
        </p:spPr>
        <p:txBody>
          <a:bodyPr wrap="square" rtlCol="0">
            <a:spAutoFit/>
          </a:bodyPr>
          <a:lstStyle/>
          <a:p>
            <a:r>
              <a:rPr lang="en-US" sz="1050" dirty="0"/>
              <a:t>Students will learn this information through our Chapter Accreditation program, called the Pawprint Program which includes a Chapter Self-Assessment, Strategic Plan, and Review. Information on how to best approach each stage of the Pawprint is provided to chapter presidents and leadership teams in the Pawprint manual and discussed through monthly Chapter Coaching sessions. </a:t>
            </a:r>
          </a:p>
          <a:p>
            <a:endParaRPr lang="en-US" sz="1050" dirty="0"/>
          </a:p>
          <a:p>
            <a:r>
              <a:rPr lang="en-US" sz="1050" dirty="0"/>
              <a:t>Chapter leadership is encouraged to work on Pawprint submissions throughout the year with their chapter coach.</a:t>
            </a:r>
          </a:p>
          <a:p>
            <a:endParaRPr lang="en-US" sz="1050" dirty="0"/>
          </a:p>
        </p:txBody>
      </p:sp>
      <p:pic>
        <p:nvPicPr>
          <p:cNvPr id="51" name="Content Placeholder 5" descr="Table&#10;&#10;Description automatically generated">
            <a:extLst>
              <a:ext uri="{FF2B5EF4-FFF2-40B4-BE49-F238E27FC236}">
                <a16:creationId xmlns:a16="http://schemas.microsoft.com/office/drawing/2014/main" id="{67F23752-F0F3-4C4D-96D6-D684F6872C4B}"/>
              </a:ext>
            </a:extLst>
          </p:cNvPr>
          <p:cNvPicPr>
            <a:picLocks noChangeAspect="1"/>
          </p:cNvPicPr>
          <p:nvPr/>
        </p:nvPicPr>
        <p:blipFill>
          <a:blip r:embed="rId5"/>
          <a:stretch>
            <a:fillRect/>
          </a:stretch>
        </p:blipFill>
        <p:spPr>
          <a:xfrm>
            <a:off x="3655378" y="1466810"/>
            <a:ext cx="7757782" cy="4341803"/>
          </a:xfrm>
          <a:prstGeom prst="rect">
            <a:avLst/>
          </a:prstGeom>
        </p:spPr>
      </p:pic>
      <p:sp>
        <p:nvSpPr>
          <p:cNvPr id="52" name="TextBox 51">
            <a:extLst>
              <a:ext uri="{FF2B5EF4-FFF2-40B4-BE49-F238E27FC236}">
                <a16:creationId xmlns:a16="http://schemas.microsoft.com/office/drawing/2014/main" id="{3CFA036A-7750-7F43-9EAB-817E2B617B6B}"/>
              </a:ext>
            </a:extLst>
          </p:cNvPr>
          <p:cNvSpPr txBox="1"/>
          <p:nvPr/>
        </p:nvSpPr>
        <p:spPr>
          <a:xfrm>
            <a:off x="7547933" y="2338820"/>
            <a:ext cx="3878892" cy="1446550"/>
          </a:xfrm>
          <a:prstGeom prst="rect">
            <a:avLst/>
          </a:prstGeom>
          <a:solidFill>
            <a:schemeClr val="bg1"/>
          </a:solidFill>
        </p:spPr>
        <p:txBody>
          <a:bodyPr wrap="square" rtlCol="0">
            <a:spAutoFit/>
          </a:bodyPr>
          <a:lstStyle/>
          <a:p>
            <a:r>
              <a:rPr lang="en-US" sz="1100" dirty="0">
                <a:solidFill>
                  <a:srgbClr val="006D50"/>
                </a:solidFill>
                <a:latin typeface="Barlow Semi Condensed" pitchFamily="2" charset="77"/>
              </a:rPr>
              <a:t>Chapter executive teams will meet with their chapter coach at the start of each semester to discuss the concerns and opportunities for growth within each of the accreditation areas (Table 1). Leadership will then work on identifying 1-3 opportunities for improvement in each criterion and aligning 1-3 goals per symptom (Table 2). Chapters will work with SFL staff periodically throughout the year to achieve stated goals which are then assessed by chapter leadership in February/March of each academic year (Table 4).</a:t>
            </a:r>
          </a:p>
        </p:txBody>
      </p:sp>
      <p:grpSp>
        <p:nvGrpSpPr>
          <p:cNvPr id="53" name="Group 52">
            <a:extLst>
              <a:ext uri="{FF2B5EF4-FFF2-40B4-BE49-F238E27FC236}">
                <a16:creationId xmlns:a16="http://schemas.microsoft.com/office/drawing/2014/main" id="{F9AE34A1-BA62-1147-88EB-BA559C30AADF}"/>
              </a:ext>
            </a:extLst>
          </p:cNvPr>
          <p:cNvGrpSpPr/>
          <p:nvPr/>
        </p:nvGrpSpPr>
        <p:grpSpPr>
          <a:xfrm>
            <a:off x="7534269" y="6021608"/>
            <a:ext cx="2705482" cy="523220"/>
            <a:chOff x="1156889" y="2518669"/>
            <a:chExt cx="2705482" cy="523220"/>
          </a:xfrm>
        </p:grpSpPr>
        <p:sp>
          <p:nvSpPr>
            <p:cNvPr id="54" name="TextBox 53">
              <a:extLst>
                <a:ext uri="{FF2B5EF4-FFF2-40B4-BE49-F238E27FC236}">
                  <a16:creationId xmlns:a16="http://schemas.microsoft.com/office/drawing/2014/main" id="{82B3A1FF-58F5-B74A-8B54-FF68B92727F4}"/>
                </a:ext>
              </a:extLst>
            </p:cNvPr>
            <p:cNvSpPr txBox="1"/>
            <p:nvPr/>
          </p:nvSpPr>
          <p:spPr>
            <a:xfrm>
              <a:off x="1459149" y="2518669"/>
              <a:ext cx="2403222" cy="523220"/>
            </a:xfrm>
            <a:prstGeom prst="rect">
              <a:avLst/>
            </a:prstGeom>
            <a:noFill/>
          </p:spPr>
          <p:txBody>
            <a:bodyPr wrap="none" rtlCol="0">
              <a:spAutoFit/>
            </a:bodyPr>
            <a:lstStyle/>
            <a:p>
              <a:r>
                <a:rPr lang="en-US" sz="1400" b="1" dirty="0">
                  <a:latin typeface="Barlow Semi Condensed" pitchFamily="2" charset="77"/>
                </a:rPr>
                <a:t>2020-2021 CHAPTER COACHES </a:t>
              </a:r>
            </a:p>
            <a:p>
              <a:r>
                <a:rPr lang="en-US" sz="1400" b="1" dirty="0">
                  <a:latin typeface="Barlow Semi Condensed" pitchFamily="2" charset="77"/>
                </a:rPr>
                <a:t>&amp; PAWPRINT EVALUATORS</a:t>
              </a:r>
            </a:p>
          </p:txBody>
        </p:sp>
        <p:pic>
          <p:nvPicPr>
            <p:cNvPr id="55" name="Picture 54">
              <a:extLst>
                <a:ext uri="{FF2B5EF4-FFF2-40B4-BE49-F238E27FC236}">
                  <a16:creationId xmlns:a16="http://schemas.microsoft.com/office/drawing/2014/main" id="{C321E786-A535-984A-9ADD-6EFCFDFF5822}"/>
                </a:ext>
              </a:extLst>
            </p:cNvPr>
            <p:cNvPicPr>
              <a:picLocks noChangeAspect="1"/>
            </p:cNvPicPr>
            <p:nvPr/>
          </p:nvPicPr>
          <p:blipFill>
            <a:blip r:embed="rId6"/>
            <a:srcRect/>
            <a:stretch/>
          </p:blipFill>
          <p:spPr>
            <a:xfrm>
              <a:off x="1156889" y="2533545"/>
              <a:ext cx="302260" cy="302260"/>
            </a:xfrm>
            <a:prstGeom prst="rect">
              <a:avLst/>
            </a:prstGeom>
          </p:spPr>
        </p:pic>
      </p:grpSp>
      <p:sp>
        <p:nvSpPr>
          <p:cNvPr id="56" name="TextBox 55">
            <a:extLst>
              <a:ext uri="{FF2B5EF4-FFF2-40B4-BE49-F238E27FC236}">
                <a16:creationId xmlns:a16="http://schemas.microsoft.com/office/drawing/2014/main" id="{C8C22BDA-042F-4148-BF69-5B9C6952D435}"/>
              </a:ext>
            </a:extLst>
          </p:cNvPr>
          <p:cNvSpPr txBox="1"/>
          <p:nvPr/>
        </p:nvSpPr>
        <p:spPr>
          <a:xfrm>
            <a:off x="10084688" y="5886668"/>
            <a:ext cx="2403222" cy="707886"/>
          </a:xfrm>
          <a:prstGeom prst="rect">
            <a:avLst/>
          </a:prstGeom>
          <a:noFill/>
        </p:spPr>
        <p:txBody>
          <a:bodyPr wrap="square" rtlCol="0">
            <a:spAutoFit/>
          </a:bodyPr>
          <a:lstStyle/>
          <a:p>
            <a:pPr marL="171450" indent="-171450">
              <a:buFont typeface="Arial" panose="020B0604020202020204" pitchFamily="34" charset="0"/>
              <a:buChar char="•"/>
            </a:pPr>
            <a:r>
              <a:rPr lang="en-US" sz="1000" dirty="0">
                <a:latin typeface="Barlow Semi Condensed" pitchFamily="2" charset="77"/>
              </a:rPr>
              <a:t>Ariel Tarosky, Director</a:t>
            </a:r>
          </a:p>
          <a:p>
            <a:pPr marL="171450" indent="-171450">
              <a:buFont typeface="Arial" panose="020B0604020202020204" pitchFamily="34" charset="0"/>
              <a:buChar char="•"/>
            </a:pPr>
            <a:r>
              <a:rPr lang="en-US" sz="1000" dirty="0">
                <a:latin typeface="Barlow Semi Condensed" pitchFamily="2" charset="77"/>
              </a:rPr>
              <a:t>Jeremy Paul</a:t>
            </a:r>
          </a:p>
          <a:p>
            <a:pPr marL="171450" indent="-171450">
              <a:buFont typeface="Arial" panose="020B0604020202020204" pitchFamily="34" charset="0"/>
              <a:buChar char="•"/>
            </a:pPr>
            <a:r>
              <a:rPr lang="en-US" sz="1000" dirty="0">
                <a:latin typeface="Barlow Semi Condensed" pitchFamily="2" charset="77"/>
              </a:rPr>
              <a:t>Justice </a:t>
            </a:r>
            <a:r>
              <a:rPr lang="en-US" sz="1000" dirty="0" err="1">
                <a:latin typeface="Barlow Semi Condensed" pitchFamily="2" charset="77"/>
              </a:rPr>
              <a:t>Burda</a:t>
            </a:r>
            <a:endParaRPr lang="en-US" sz="1000" dirty="0">
              <a:latin typeface="Barlow Semi Condensed" pitchFamily="2" charset="77"/>
            </a:endParaRPr>
          </a:p>
          <a:p>
            <a:pPr marL="171450" indent="-171450">
              <a:buFont typeface="Arial" panose="020B0604020202020204" pitchFamily="34" charset="0"/>
              <a:buChar char="•"/>
            </a:pPr>
            <a:r>
              <a:rPr lang="en-US" sz="1000" dirty="0">
                <a:latin typeface="Barlow Semi Condensed" pitchFamily="2" charset="77"/>
              </a:rPr>
              <a:t>Stephen J. Black</a:t>
            </a:r>
          </a:p>
        </p:txBody>
      </p:sp>
      <p:sp>
        <p:nvSpPr>
          <p:cNvPr id="20" name="TextBox 6">
            <a:extLst>
              <a:ext uri="{FF2B5EF4-FFF2-40B4-BE49-F238E27FC236}">
                <a16:creationId xmlns:a16="http://schemas.microsoft.com/office/drawing/2014/main" id="{F12FEFDC-7A25-974B-AFFE-9825780908F9}"/>
              </a:ext>
            </a:extLst>
          </p:cNvPr>
          <p:cNvSpPr txBox="1"/>
          <p:nvPr/>
        </p:nvSpPr>
        <p:spPr>
          <a:xfrm>
            <a:off x="84645" y="6366152"/>
            <a:ext cx="1086130" cy="374568"/>
          </a:xfrm>
          <a:prstGeom prst="flowChartAlternateProcess">
            <a:avLst/>
          </a:prstGeom>
          <a:ln/>
          <a:extLst>
            <a:ext uri="{C572A759-6A51-4108-AA02-DFA0A04FC94B}">
              <ma14:wrappingTextBoxFlag xmlns:ma14="http://schemas.microsoft.com/office/mac/drawingml/2011/main" xmlns:a14="http://schemas.microsoft.com/office/drawing/2010/main" xmlns:m="http://schemas.openxmlformats.org/officeDocument/2006/math" xmlns="" val="1"/>
            </a:ext>
          </a:extLst>
        </p:spPr>
        <p:style>
          <a:lnRef idx="0">
            <a:schemeClr val="accent2"/>
          </a:lnRef>
          <a:fillRef idx="3">
            <a:schemeClr val="accent2"/>
          </a:fillRef>
          <a:effectRef idx="3">
            <a:schemeClr val="accent2"/>
          </a:effectRef>
          <a:fontRef idx="minor">
            <a:schemeClr val="lt1"/>
          </a:fontRef>
        </p:style>
        <p:txBody>
          <a:bodyPr wrap="square" lIns="45719" tIns="45719" rIns="45719" bIns="45719" numCol="1" anchor="t">
            <a:spAutoFit/>
          </a:bodyPr>
          <a:lstStyle>
            <a:lvl1pPr>
              <a:defRPr sz="1400" b="1">
                <a:latin typeface="Barlow Semi Condensed"/>
                <a:ea typeface="Barlow Semi Condensed"/>
                <a:cs typeface="Barlow Semi Condensed"/>
                <a:sym typeface="Barlow Semi Condensed"/>
              </a:defRPr>
            </a:lvl1pPr>
          </a:lstStyle>
          <a:p>
            <a:pPr algn="ctr"/>
            <a:r>
              <a:rPr lang="en-US" sz="1600" dirty="0"/>
              <a:t>2020-2021</a:t>
            </a:r>
            <a:endParaRPr sz="1800" dirty="0"/>
          </a:p>
        </p:txBody>
      </p:sp>
    </p:spTree>
    <p:extLst>
      <p:ext uri="{BB962C8B-B14F-4D97-AF65-F5344CB8AC3E}">
        <p14:creationId xmlns:p14="http://schemas.microsoft.com/office/powerpoint/2010/main" val="348619161"/>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39">
            <a:extLst>
              <a:ext uri="{FF2B5EF4-FFF2-40B4-BE49-F238E27FC236}">
                <a16:creationId xmlns:a16="http://schemas.microsoft.com/office/drawing/2014/main" id="{CEFC55BC-08F2-6E42-89FD-BBAE13023798}"/>
              </a:ext>
            </a:extLst>
          </p:cNvPr>
          <p:cNvPicPr>
            <a:picLocks noChangeAspect="1"/>
          </p:cNvPicPr>
          <p:nvPr/>
        </p:nvPicPr>
        <p:blipFill>
          <a:blip r:embed="rId2">
            <a:alphaModFix/>
          </a:blip>
          <a:srcRect/>
          <a:stretch/>
        </p:blipFill>
        <p:spPr>
          <a:xfrm>
            <a:off x="6350" y="2396"/>
            <a:ext cx="12179300"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pic>
      <p:pic>
        <p:nvPicPr>
          <p:cNvPr id="4" name="Picture 3" descr="Chart&#10;&#10;Description automatically generated">
            <a:extLst>
              <a:ext uri="{FF2B5EF4-FFF2-40B4-BE49-F238E27FC236}">
                <a16:creationId xmlns:a16="http://schemas.microsoft.com/office/drawing/2014/main" id="{6281A432-42A2-1840-BC32-97FAB7F227F6}"/>
              </a:ext>
            </a:extLst>
          </p:cNvPr>
          <p:cNvPicPr>
            <a:picLocks noChangeAspect="1"/>
          </p:cNvPicPr>
          <p:nvPr/>
        </p:nvPicPr>
        <p:blipFill>
          <a:blip r:embed="rId3"/>
          <a:stretch>
            <a:fillRect/>
          </a:stretch>
        </p:blipFill>
        <p:spPr>
          <a:xfrm>
            <a:off x="3075386" y="1303632"/>
            <a:ext cx="8800965" cy="3520386"/>
          </a:xfrm>
          <a:prstGeom prst="rect">
            <a:avLst/>
          </a:prstGeom>
        </p:spPr>
      </p:pic>
      <p:grpSp>
        <p:nvGrpSpPr>
          <p:cNvPr id="7" name="Group 6">
            <a:extLst>
              <a:ext uri="{FF2B5EF4-FFF2-40B4-BE49-F238E27FC236}">
                <a16:creationId xmlns:a16="http://schemas.microsoft.com/office/drawing/2014/main" id="{FE22738D-E8F7-9C4A-95ED-6EA8FB85D420}"/>
              </a:ext>
            </a:extLst>
          </p:cNvPr>
          <p:cNvGrpSpPr/>
          <p:nvPr/>
        </p:nvGrpSpPr>
        <p:grpSpPr>
          <a:xfrm>
            <a:off x="851192" y="855569"/>
            <a:ext cx="1161791" cy="323356"/>
            <a:chOff x="1156889" y="2512449"/>
            <a:chExt cx="1161791" cy="323356"/>
          </a:xfrm>
        </p:grpSpPr>
        <p:sp>
          <p:nvSpPr>
            <p:cNvPr id="25" name="TextBox 24">
              <a:extLst>
                <a:ext uri="{FF2B5EF4-FFF2-40B4-BE49-F238E27FC236}">
                  <a16:creationId xmlns:a16="http://schemas.microsoft.com/office/drawing/2014/main" id="{148C36C0-DD6E-0E45-827B-7CBC94DF365B}"/>
                </a:ext>
              </a:extLst>
            </p:cNvPr>
            <p:cNvSpPr txBox="1"/>
            <p:nvPr/>
          </p:nvSpPr>
          <p:spPr>
            <a:xfrm>
              <a:off x="1459149" y="2512449"/>
              <a:ext cx="859531" cy="307777"/>
            </a:xfrm>
            <a:prstGeom prst="rect">
              <a:avLst/>
            </a:prstGeom>
            <a:noFill/>
          </p:spPr>
          <p:txBody>
            <a:bodyPr wrap="none" rtlCol="0">
              <a:spAutoFit/>
            </a:bodyPr>
            <a:lstStyle/>
            <a:p>
              <a:r>
                <a:rPr lang="en-US" sz="1400" b="1" dirty="0">
                  <a:latin typeface="Barlow Semi Condensed" pitchFamily="2" charset="77"/>
                </a:rPr>
                <a:t>TIMELINE</a:t>
              </a:r>
            </a:p>
          </p:txBody>
        </p:sp>
        <p:pic>
          <p:nvPicPr>
            <p:cNvPr id="26" name="Picture 25">
              <a:extLst>
                <a:ext uri="{FF2B5EF4-FFF2-40B4-BE49-F238E27FC236}">
                  <a16:creationId xmlns:a16="http://schemas.microsoft.com/office/drawing/2014/main" id="{71DC14EB-A20F-DB44-8CC5-941ED52D4515}"/>
                </a:ext>
              </a:extLst>
            </p:cNvPr>
            <p:cNvPicPr>
              <a:picLocks noChangeAspect="1"/>
            </p:cNvPicPr>
            <p:nvPr/>
          </p:nvPicPr>
          <p:blipFill>
            <a:blip r:embed="rId4"/>
            <a:srcRect/>
            <a:stretch/>
          </p:blipFill>
          <p:spPr>
            <a:xfrm>
              <a:off x="1156889" y="2533545"/>
              <a:ext cx="302260" cy="302260"/>
            </a:xfrm>
            <a:prstGeom prst="rect">
              <a:avLst/>
            </a:prstGeom>
          </p:spPr>
        </p:pic>
      </p:grpSp>
      <p:sp>
        <p:nvSpPr>
          <p:cNvPr id="8" name="TextBox 7">
            <a:extLst>
              <a:ext uri="{FF2B5EF4-FFF2-40B4-BE49-F238E27FC236}">
                <a16:creationId xmlns:a16="http://schemas.microsoft.com/office/drawing/2014/main" id="{379E4926-BAA8-E04C-BB0A-CDB96896CC3C}"/>
              </a:ext>
            </a:extLst>
          </p:cNvPr>
          <p:cNvSpPr txBox="1"/>
          <p:nvPr/>
        </p:nvSpPr>
        <p:spPr>
          <a:xfrm>
            <a:off x="1845147" y="1270924"/>
            <a:ext cx="1225082" cy="1200329"/>
          </a:xfrm>
          <a:prstGeom prst="rect">
            <a:avLst/>
          </a:prstGeom>
          <a:noFill/>
        </p:spPr>
        <p:txBody>
          <a:bodyPr wrap="square" rtlCol="0">
            <a:spAutoFit/>
          </a:bodyPr>
          <a:lstStyle/>
          <a:p>
            <a:r>
              <a:rPr lang="en-US" sz="800" b="1" dirty="0">
                <a:latin typeface="Barlow Semi Condensed" pitchFamily="2" charset="77"/>
              </a:rPr>
              <a:t>AUGUST</a:t>
            </a:r>
          </a:p>
          <a:p>
            <a:r>
              <a:rPr lang="en-US" sz="800" dirty="0">
                <a:latin typeface="Barlow Semi Condensed" pitchFamily="2" charset="77"/>
              </a:rPr>
              <a:t>Chapter completes the self-assessment &amp; identifies/prioritizes chapter issues. Additionally, chapter begins to meet with chapter coach around academics &amp; housing.</a:t>
            </a:r>
          </a:p>
        </p:txBody>
      </p:sp>
      <p:sp>
        <p:nvSpPr>
          <p:cNvPr id="9" name="TextBox 8">
            <a:extLst>
              <a:ext uri="{FF2B5EF4-FFF2-40B4-BE49-F238E27FC236}">
                <a16:creationId xmlns:a16="http://schemas.microsoft.com/office/drawing/2014/main" id="{DB89CFE6-A89E-CD48-9D65-5822B57F13D1}"/>
              </a:ext>
            </a:extLst>
          </p:cNvPr>
          <p:cNvSpPr txBox="1"/>
          <p:nvPr/>
        </p:nvSpPr>
        <p:spPr>
          <a:xfrm>
            <a:off x="1855024" y="2532230"/>
            <a:ext cx="1072855" cy="461665"/>
          </a:xfrm>
          <a:prstGeom prst="rect">
            <a:avLst/>
          </a:prstGeom>
          <a:noFill/>
        </p:spPr>
        <p:txBody>
          <a:bodyPr wrap="square" rtlCol="0">
            <a:spAutoFit/>
          </a:bodyPr>
          <a:lstStyle/>
          <a:p>
            <a:r>
              <a:rPr lang="en-US" sz="800" b="1" dirty="0">
                <a:latin typeface="Barlow Semi Condensed" pitchFamily="2" charset="77"/>
              </a:rPr>
              <a:t>OCTOBER</a:t>
            </a:r>
          </a:p>
          <a:p>
            <a:r>
              <a:rPr lang="en-US" sz="800" dirty="0">
                <a:latin typeface="Barlow Semi Condensed" pitchFamily="2" charset="77"/>
              </a:rPr>
              <a:t>Focus is on community impact.</a:t>
            </a:r>
          </a:p>
        </p:txBody>
      </p:sp>
      <p:sp>
        <p:nvSpPr>
          <p:cNvPr id="10" name="TextBox 9">
            <a:extLst>
              <a:ext uri="{FF2B5EF4-FFF2-40B4-BE49-F238E27FC236}">
                <a16:creationId xmlns:a16="http://schemas.microsoft.com/office/drawing/2014/main" id="{588AB4A8-8947-BF4E-BF6A-D284F202F93A}"/>
              </a:ext>
            </a:extLst>
          </p:cNvPr>
          <p:cNvSpPr txBox="1"/>
          <p:nvPr/>
        </p:nvSpPr>
        <p:spPr>
          <a:xfrm>
            <a:off x="1855024" y="3228843"/>
            <a:ext cx="1072855" cy="461665"/>
          </a:xfrm>
          <a:prstGeom prst="rect">
            <a:avLst/>
          </a:prstGeom>
          <a:noFill/>
        </p:spPr>
        <p:txBody>
          <a:bodyPr wrap="square" rtlCol="0">
            <a:spAutoFit/>
          </a:bodyPr>
          <a:lstStyle/>
          <a:p>
            <a:r>
              <a:rPr lang="en-US" sz="800" b="1" dirty="0">
                <a:latin typeface="Barlow Semi Condensed" pitchFamily="2" charset="77"/>
              </a:rPr>
              <a:t>DECEMBER</a:t>
            </a:r>
          </a:p>
          <a:p>
            <a:r>
              <a:rPr lang="en-US" sz="800" dirty="0">
                <a:latin typeface="Barlow Semi Condensed" pitchFamily="2" charset="77"/>
              </a:rPr>
              <a:t>Focus is on member development.</a:t>
            </a:r>
          </a:p>
        </p:txBody>
      </p:sp>
      <p:sp>
        <p:nvSpPr>
          <p:cNvPr id="11" name="TextBox 10">
            <a:extLst>
              <a:ext uri="{FF2B5EF4-FFF2-40B4-BE49-F238E27FC236}">
                <a16:creationId xmlns:a16="http://schemas.microsoft.com/office/drawing/2014/main" id="{3CEDE61D-24B2-0E4C-A63E-D03084D33DB4}"/>
              </a:ext>
            </a:extLst>
          </p:cNvPr>
          <p:cNvSpPr txBox="1"/>
          <p:nvPr/>
        </p:nvSpPr>
        <p:spPr>
          <a:xfrm>
            <a:off x="1855024" y="3960509"/>
            <a:ext cx="1072855" cy="461665"/>
          </a:xfrm>
          <a:prstGeom prst="rect">
            <a:avLst/>
          </a:prstGeom>
          <a:noFill/>
        </p:spPr>
        <p:txBody>
          <a:bodyPr wrap="square" rtlCol="0">
            <a:spAutoFit/>
          </a:bodyPr>
          <a:lstStyle/>
          <a:p>
            <a:r>
              <a:rPr lang="en-US" sz="800" b="1" dirty="0">
                <a:latin typeface="Barlow Semi Condensed" pitchFamily="2" charset="77"/>
              </a:rPr>
              <a:t>FEBRUARY</a:t>
            </a:r>
          </a:p>
          <a:p>
            <a:r>
              <a:rPr lang="en-US" sz="800" dirty="0">
                <a:latin typeface="Barlow Semi Condensed" pitchFamily="2" charset="77"/>
              </a:rPr>
              <a:t>Focus is on chapter operations.</a:t>
            </a:r>
          </a:p>
        </p:txBody>
      </p:sp>
      <p:sp>
        <p:nvSpPr>
          <p:cNvPr id="12" name="TextBox 11">
            <a:extLst>
              <a:ext uri="{FF2B5EF4-FFF2-40B4-BE49-F238E27FC236}">
                <a16:creationId xmlns:a16="http://schemas.microsoft.com/office/drawing/2014/main" id="{718D5FD6-3D4F-AB4C-A5FF-8CF1909DC078}"/>
              </a:ext>
            </a:extLst>
          </p:cNvPr>
          <p:cNvSpPr txBox="1"/>
          <p:nvPr/>
        </p:nvSpPr>
        <p:spPr>
          <a:xfrm>
            <a:off x="229685" y="1800336"/>
            <a:ext cx="1072855" cy="707886"/>
          </a:xfrm>
          <a:prstGeom prst="rect">
            <a:avLst/>
          </a:prstGeom>
          <a:noFill/>
        </p:spPr>
        <p:txBody>
          <a:bodyPr wrap="square" rtlCol="0">
            <a:spAutoFit/>
          </a:bodyPr>
          <a:lstStyle/>
          <a:p>
            <a:pPr algn="r"/>
            <a:r>
              <a:rPr lang="en-US" sz="800" b="1" dirty="0">
                <a:latin typeface="Barlow Semi Condensed" pitchFamily="2" charset="77"/>
              </a:rPr>
              <a:t>SEPTEMBR</a:t>
            </a:r>
          </a:p>
          <a:p>
            <a:pPr algn="r"/>
            <a:r>
              <a:rPr lang="en-US" sz="800" dirty="0">
                <a:latin typeface="Barlow Semi Condensed" pitchFamily="2" charset="77"/>
              </a:rPr>
              <a:t>Chapter continues to meet with chapter coach, focusing on wellness &amp; safety.</a:t>
            </a:r>
          </a:p>
        </p:txBody>
      </p:sp>
      <p:sp>
        <p:nvSpPr>
          <p:cNvPr id="13" name="TextBox 12">
            <a:extLst>
              <a:ext uri="{FF2B5EF4-FFF2-40B4-BE49-F238E27FC236}">
                <a16:creationId xmlns:a16="http://schemas.microsoft.com/office/drawing/2014/main" id="{70FD030B-28E1-CC45-96F3-5AF3FBF0A7CF}"/>
              </a:ext>
            </a:extLst>
          </p:cNvPr>
          <p:cNvSpPr txBox="1"/>
          <p:nvPr/>
        </p:nvSpPr>
        <p:spPr>
          <a:xfrm>
            <a:off x="229685" y="2679495"/>
            <a:ext cx="1072855" cy="707886"/>
          </a:xfrm>
          <a:prstGeom prst="rect">
            <a:avLst/>
          </a:prstGeom>
          <a:noFill/>
        </p:spPr>
        <p:txBody>
          <a:bodyPr wrap="square" rtlCol="0">
            <a:spAutoFit/>
          </a:bodyPr>
          <a:lstStyle/>
          <a:p>
            <a:pPr algn="r"/>
            <a:r>
              <a:rPr lang="en-US" sz="800" b="1" dirty="0">
                <a:latin typeface="Barlow Semi Condensed" pitchFamily="2" charset="77"/>
              </a:rPr>
              <a:t>NOVEMBER</a:t>
            </a:r>
          </a:p>
          <a:p>
            <a:pPr algn="r"/>
            <a:r>
              <a:rPr lang="en-US" sz="800" dirty="0">
                <a:latin typeface="Barlow Semi Condensed" pitchFamily="2" charset="77"/>
              </a:rPr>
              <a:t>Focus is on diversity &amp; inclusion,; some groups prepare for leadership transitions.</a:t>
            </a:r>
          </a:p>
        </p:txBody>
      </p:sp>
      <p:sp>
        <p:nvSpPr>
          <p:cNvPr id="14" name="TextBox 13">
            <a:extLst>
              <a:ext uri="{FF2B5EF4-FFF2-40B4-BE49-F238E27FC236}">
                <a16:creationId xmlns:a16="http://schemas.microsoft.com/office/drawing/2014/main" id="{2E5B96FA-0461-3449-93DA-13D8762B8678}"/>
              </a:ext>
            </a:extLst>
          </p:cNvPr>
          <p:cNvSpPr txBox="1"/>
          <p:nvPr/>
        </p:nvSpPr>
        <p:spPr>
          <a:xfrm>
            <a:off x="229685" y="3386928"/>
            <a:ext cx="1072855" cy="707886"/>
          </a:xfrm>
          <a:prstGeom prst="rect">
            <a:avLst/>
          </a:prstGeom>
          <a:noFill/>
        </p:spPr>
        <p:txBody>
          <a:bodyPr wrap="square" rtlCol="0">
            <a:spAutoFit/>
          </a:bodyPr>
          <a:lstStyle/>
          <a:p>
            <a:pPr algn="r"/>
            <a:r>
              <a:rPr lang="en-US" sz="800" b="1" dirty="0">
                <a:latin typeface="Barlow Semi Condensed" pitchFamily="2" charset="77"/>
              </a:rPr>
              <a:t>JANUARY</a:t>
            </a:r>
          </a:p>
          <a:p>
            <a:pPr algn="r"/>
            <a:r>
              <a:rPr lang="en-US" sz="800" dirty="0">
                <a:latin typeface="Barlow Semi Condensed" pitchFamily="2" charset="77"/>
              </a:rPr>
              <a:t>New officer training. Focus is on recruitment &amp; retention.</a:t>
            </a:r>
          </a:p>
        </p:txBody>
      </p:sp>
      <p:sp>
        <p:nvSpPr>
          <p:cNvPr id="15" name="TextBox 14">
            <a:extLst>
              <a:ext uri="{FF2B5EF4-FFF2-40B4-BE49-F238E27FC236}">
                <a16:creationId xmlns:a16="http://schemas.microsoft.com/office/drawing/2014/main" id="{9F22942B-C8A5-4349-9BE7-9187FDFA5AB4}"/>
              </a:ext>
            </a:extLst>
          </p:cNvPr>
          <p:cNvSpPr txBox="1"/>
          <p:nvPr/>
        </p:nvSpPr>
        <p:spPr>
          <a:xfrm>
            <a:off x="229685" y="4083424"/>
            <a:ext cx="1072855" cy="707886"/>
          </a:xfrm>
          <a:prstGeom prst="rect">
            <a:avLst/>
          </a:prstGeom>
          <a:noFill/>
        </p:spPr>
        <p:txBody>
          <a:bodyPr wrap="square" rtlCol="0">
            <a:spAutoFit/>
          </a:bodyPr>
          <a:lstStyle/>
          <a:p>
            <a:pPr algn="r"/>
            <a:r>
              <a:rPr lang="en-US" sz="800" b="1" dirty="0">
                <a:latin typeface="Barlow Semi Condensed" pitchFamily="2" charset="77"/>
              </a:rPr>
              <a:t>MARCH</a:t>
            </a:r>
          </a:p>
          <a:p>
            <a:pPr algn="r"/>
            <a:r>
              <a:rPr lang="en-US" sz="800" dirty="0">
                <a:latin typeface="Barlow Semi Condensed" pitchFamily="2" charset="77"/>
              </a:rPr>
              <a:t>Chapter submits final materials and completes final assessment review.</a:t>
            </a:r>
          </a:p>
        </p:txBody>
      </p:sp>
      <p:sp>
        <p:nvSpPr>
          <p:cNvPr id="16" name="Rectangle 15">
            <a:extLst>
              <a:ext uri="{FF2B5EF4-FFF2-40B4-BE49-F238E27FC236}">
                <a16:creationId xmlns:a16="http://schemas.microsoft.com/office/drawing/2014/main" id="{3B5E3FFA-FA8E-7648-9535-EF60EF3A3056}"/>
              </a:ext>
            </a:extLst>
          </p:cNvPr>
          <p:cNvSpPr/>
          <p:nvPr/>
        </p:nvSpPr>
        <p:spPr>
          <a:xfrm>
            <a:off x="1547141" y="1358979"/>
            <a:ext cx="45719" cy="3376139"/>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Chevron 16">
            <a:extLst>
              <a:ext uri="{FF2B5EF4-FFF2-40B4-BE49-F238E27FC236}">
                <a16:creationId xmlns:a16="http://schemas.microsoft.com/office/drawing/2014/main" id="{368F620E-FB48-AA45-B495-3D991C65276F}"/>
              </a:ext>
            </a:extLst>
          </p:cNvPr>
          <p:cNvSpPr/>
          <p:nvPr/>
        </p:nvSpPr>
        <p:spPr>
          <a:xfrm>
            <a:off x="1693546" y="1430350"/>
            <a:ext cx="148060" cy="153827"/>
          </a:xfrm>
          <a:prstGeom prst="chevron">
            <a:avLst/>
          </a:prstGeom>
          <a:solidFill>
            <a:srgbClr val="F37B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hevron 17">
            <a:extLst>
              <a:ext uri="{FF2B5EF4-FFF2-40B4-BE49-F238E27FC236}">
                <a16:creationId xmlns:a16="http://schemas.microsoft.com/office/drawing/2014/main" id="{DE8C064D-AAFA-3641-A04F-C2829E740083}"/>
              </a:ext>
            </a:extLst>
          </p:cNvPr>
          <p:cNvSpPr/>
          <p:nvPr/>
        </p:nvSpPr>
        <p:spPr>
          <a:xfrm>
            <a:off x="1703424" y="2686148"/>
            <a:ext cx="148060" cy="153827"/>
          </a:xfrm>
          <a:prstGeom prst="chevron">
            <a:avLst/>
          </a:prstGeom>
          <a:solidFill>
            <a:srgbClr val="9D64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9" name="Chevron 18">
            <a:extLst>
              <a:ext uri="{FF2B5EF4-FFF2-40B4-BE49-F238E27FC236}">
                <a16:creationId xmlns:a16="http://schemas.microsoft.com/office/drawing/2014/main" id="{8C3D58F7-0F87-0E4D-B0E0-7DADABA15A06}"/>
              </a:ext>
            </a:extLst>
          </p:cNvPr>
          <p:cNvSpPr/>
          <p:nvPr/>
        </p:nvSpPr>
        <p:spPr>
          <a:xfrm>
            <a:off x="1703424" y="3400334"/>
            <a:ext cx="148060" cy="153827"/>
          </a:xfrm>
          <a:prstGeom prst="chevron">
            <a:avLst/>
          </a:prstGeom>
          <a:solidFill>
            <a:srgbClr val="D500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Chevron 19">
            <a:extLst>
              <a:ext uri="{FF2B5EF4-FFF2-40B4-BE49-F238E27FC236}">
                <a16:creationId xmlns:a16="http://schemas.microsoft.com/office/drawing/2014/main" id="{770DB195-03B4-4645-AEEB-FA93E0A27781}"/>
              </a:ext>
            </a:extLst>
          </p:cNvPr>
          <p:cNvSpPr/>
          <p:nvPr/>
        </p:nvSpPr>
        <p:spPr>
          <a:xfrm>
            <a:off x="1703424" y="4117657"/>
            <a:ext cx="148060" cy="153827"/>
          </a:xfrm>
          <a:prstGeom prst="chevron">
            <a:avLst/>
          </a:prstGeom>
          <a:solidFill>
            <a:srgbClr val="006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1" name="Chevron 20">
            <a:extLst>
              <a:ext uri="{FF2B5EF4-FFF2-40B4-BE49-F238E27FC236}">
                <a16:creationId xmlns:a16="http://schemas.microsoft.com/office/drawing/2014/main" id="{39CFFA93-2828-D84C-9738-0A9569355771}"/>
              </a:ext>
            </a:extLst>
          </p:cNvPr>
          <p:cNvSpPr/>
          <p:nvPr/>
        </p:nvSpPr>
        <p:spPr>
          <a:xfrm rot="10800000">
            <a:off x="1284977" y="1976103"/>
            <a:ext cx="148060" cy="153827"/>
          </a:xfrm>
          <a:prstGeom prst="chevron">
            <a:avLst/>
          </a:prstGeom>
          <a:solidFill>
            <a:srgbClr val="FFCD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2" name="Chevron 21">
            <a:extLst>
              <a:ext uri="{FF2B5EF4-FFF2-40B4-BE49-F238E27FC236}">
                <a16:creationId xmlns:a16="http://schemas.microsoft.com/office/drawing/2014/main" id="{6BF93BF6-C5FD-DD4E-BD6B-03878ABEAC5C}"/>
              </a:ext>
            </a:extLst>
          </p:cNvPr>
          <p:cNvSpPr/>
          <p:nvPr/>
        </p:nvSpPr>
        <p:spPr>
          <a:xfrm rot="10800000">
            <a:off x="1284977" y="2869594"/>
            <a:ext cx="148060" cy="153827"/>
          </a:xfrm>
          <a:prstGeom prst="chevron">
            <a:avLst/>
          </a:prstGeom>
          <a:solidFill>
            <a:srgbClr val="00AE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hevron 22">
            <a:extLst>
              <a:ext uri="{FF2B5EF4-FFF2-40B4-BE49-F238E27FC236}">
                <a16:creationId xmlns:a16="http://schemas.microsoft.com/office/drawing/2014/main" id="{42CB4717-8EE0-6549-AECE-622C836BAFBD}"/>
              </a:ext>
            </a:extLst>
          </p:cNvPr>
          <p:cNvSpPr/>
          <p:nvPr/>
        </p:nvSpPr>
        <p:spPr>
          <a:xfrm rot="10800000">
            <a:off x="1284977" y="3583780"/>
            <a:ext cx="148060" cy="153827"/>
          </a:xfrm>
          <a:prstGeom prst="chevron">
            <a:avLst/>
          </a:prstGeom>
          <a:solidFill>
            <a:srgbClr val="72246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4" name="Chevron 23">
            <a:extLst>
              <a:ext uri="{FF2B5EF4-FFF2-40B4-BE49-F238E27FC236}">
                <a16:creationId xmlns:a16="http://schemas.microsoft.com/office/drawing/2014/main" id="{56C0EF23-9474-A74C-94A7-88F4E951FFFD}"/>
              </a:ext>
            </a:extLst>
          </p:cNvPr>
          <p:cNvSpPr/>
          <p:nvPr/>
        </p:nvSpPr>
        <p:spPr>
          <a:xfrm rot="10800000">
            <a:off x="1284977" y="4304335"/>
            <a:ext cx="148060" cy="153827"/>
          </a:xfrm>
          <a:prstGeom prst="chevron">
            <a:avLst/>
          </a:prstGeom>
          <a:solidFill>
            <a:srgbClr val="97D7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nvGrpSpPr>
          <p:cNvPr id="27" name="Group 26">
            <a:extLst>
              <a:ext uri="{FF2B5EF4-FFF2-40B4-BE49-F238E27FC236}">
                <a16:creationId xmlns:a16="http://schemas.microsoft.com/office/drawing/2014/main" id="{13B9CB46-63D4-1F48-8796-09C685CF786E}"/>
              </a:ext>
            </a:extLst>
          </p:cNvPr>
          <p:cNvGrpSpPr/>
          <p:nvPr/>
        </p:nvGrpSpPr>
        <p:grpSpPr>
          <a:xfrm>
            <a:off x="585762" y="4993827"/>
            <a:ext cx="1953674" cy="317136"/>
            <a:chOff x="1156889" y="2518669"/>
            <a:chExt cx="1953674" cy="317136"/>
          </a:xfrm>
        </p:grpSpPr>
        <p:sp>
          <p:nvSpPr>
            <p:cNvPr id="28" name="TextBox 27">
              <a:extLst>
                <a:ext uri="{FF2B5EF4-FFF2-40B4-BE49-F238E27FC236}">
                  <a16:creationId xmlns:a16="http://schemas.microsoft.com/office/drawing/2014/main" id="{BC2F9516-7E81-2F43-BA1B-9209AB860E6C}"/>
                </a:ext>
              </a:extLst>
            </p:cNvPr>
            <p:cNvSpPr txBox="1"/>
            <p:nvPr/>
          </p:nvSpPr>
          <p:spPr>
            <a:xfrm>
              <a:off x="1459149" y="2518669"/>
              <a:ext cx="1651414" cy="307777"/>
            </a:xfrm>
            <a:prstGeom prst="rect">
              <a:avLst/>
            </a:prstGeom>
            <a:noFill/>
          </p:spPr>
          <p:txBody>
            <a:bodyPr wrap="none" rtlCol="0">
              <a:spAutoFit/>
            </a:bodyPr>
            <a:lstStyle/>
            <a:p>
              <a:r>
                <a:rPr lang="en-US" sz="1400" b="1" dirty="0">
                  <a:latin typeface="Barlow Semi Condensed" pitchFamily="2" charset="77"/>
                </a:rPr>
                <a:t>CRITERIA ASSESSED</a:t>
              </a:r>
            </a:p>
          </p:txBody>
        </p:sp>
        <p:pic>
          <p:nvPicPr>
            <p:cNvPr id="29" name="Picture 28">
              <a:extLst>
                <a:ext uri="{FF2B5EF4-FFF2-40B4-BE49-F238E27FC236}">
                  <a16:creationId xmlns:a16="http://schemas.microsoft.com/office/drawing/2014/main" id="{FB886B78-7E1D-1845-A0B4-1D460037BCC3}"/>
                </a:ext>
              </a:extLst>
            </p:cNvPr>
            <p:cNvPicPr>
              <a:picLocks noChangeAspect="1"/>
            </p:cNvPicPr>
            <p:nvPr/>
          </p:nvPicPr>
          <p:blipFill>
            <a:blip r:embed="rId5"/>
            <a:srcRect/>
            <a:stretch/>
          </p:blipFill>
          <p:spPr>
            <a:xfrm>
              <a:off x="1156889" y="2533545"/>
              <a:ext cx="302260" cy="302260"/>
            </a:xfrm>
            <a:prstGeom prst="rect">
              <a:avLst/>
            </a:prstGeom>
          </p:spPr>
        </p:pic>
      </p:grpSp>
      <p:sp>
        <p:nvSpPr>
          <p:cNvPr id="30" name="TextBox 29">
            <a:extLst>
              <a:ext uri="{FF2B5EF4-FFF2-40B4-BE49-F238E27FC236}">
                <a16:creationId xmlns:a16="http://schemas.microsoft.com/office/drawing/2014/main" id="{C8D0560A-4CD0-CC4F-9B01-58F377006E9A}"/>
              </a:ext>
            </a:extLst>
          </p:cNvPr>
          <p:cNvSpPr txBox="1"/>
          <p:nvPr/>
        </p:nvSpPr>
        <p:spPr>
          <a:xfrm>
            <a:off x="876446" y="5241161"/>
            <a:ext cx="3379674" cy="1223412"/>
          </a:xfrm>
          <a:prstGeom prst="rect">
            <a:avLst/>
          </a:prstGeom>
          <a:noFill/>
        </p:spPr>
        <p:txBody>
          <a:bodyPr wrap="square" rtlCol="0">
            <a:spAutoFit/>
          </a:bodyPr>
          <a:lstStyle/>
          <a:p>
            <a:r>
              <a:rPr lang="en-US" sz="1050" dirty="0"/>
              <a:t>The Pawprint Accreditation program included eight areas of assessment: Chapter Operations, Academic Achievement, Diversity &amp; Inclusion, Member Development, Health &amp; Wellness, Recruitment &amp; Retention, Housing, and Community Impact. Each criterion was developed based on industry standards and community need as a result of the 2019 external review.</a:t>
            </a:r>
          </a:p>
        </p:txBody>
      </p:sp>
      <p:sp>
        <p:nvSpPr>
          <p:cNvPr id="31" name="TextBox 30">
            <a:extLst>
              <a:ext uri="{FF2B5EF4-FFF2-40B4-BE49-F238E27FC236}">
                <a16:creationId xmlns:a16="http://schemas.microsoft.com/office/drawing/2014/main" id="{C2F65C7C-E7F2-5746-82DA-AF9F49967BA7}"/>
              </a:ext>
            </a:extLst>
          </p:cNvPr>
          <p:cNvSpPr txBox="1"/>
          <p:nvPr/>
        </p:nvSpPr>
        <p:spPr>
          <a:xfrm>
            <a:off x="4285096" y="4993318"/>
            <a:ext cx="920445" cy="307777"/>
          </a:xfrm>
          <a:prstGeom prst="rect">
            <a:avLst/>
          </a:prstGeom>
          <a:noFill/>
        </p:spPr>
        <p:txBody>
          <a:bodyPr wrap="none" rtlCol="0">
            <a:spAutoFit/>
          </a:bodyPr>
          <a:lstStyle/>
          <a:p>
            <a:r>
              <a:rPr lang="en-US" sz="1400" b="1" dirty="0">
                <a:latin typeface="Barlow Semi Condensed" pitchFamily="2" charset="77"/>
              </a:rPr>
              <a:t>ANALYSIS</a:t>
            </a:r>
          </a:p>
        </p:txBody>
      </p:sp>
      <p:sp>
        <p:nvSpPr>
          <p:cNvPr id="32" name="TextBox 31">
            <a:extLst>
              <a:ext uri="{FF2B5EF4-FFF2-40B4-BE49-F238E27FC236}">
                <a16:creationId xmlns:a16="http://schemas.microsoft.com/office/drawing/2014/main" id="{80B88EAA-D0B3-B242-822B-247FA93709E7}"/>
              </a:ext>
            </a:extLst>
          </p:cNvPr>
          <p:cNvSpPr txBox="1"/>
          <p:nvPr/>
        </p:nvSpPr>
        <p:spPr>
          <a:xfrm>
            <a:off x="4230662" y="5253173"/>
            <a:ext cx="3357683" cy="1061829"/>
          </a:xfrm>
          <a:prstGeom prst="rect">
            <a:avLst/>
          </a:prstGeom>
          <a:noFill/>
        </p:spPr>
        <p:txBody>
          <a:bodyPr wrap="square" rtlCol="0">
            <a:spAutoFit/>
          </a:bodyPr>
          <a:lstStyle/>
          <a:p>
            <a:r>
              <a:rPr lang="en-US" sz="1050" dirty="0"/>
              <a:t>To begin, chapters establish at least 4 goals in each of the 8 assessment areas that correspond to the issues/hypothesis that were created in their chapter self-assessment. These were then prioritized based on urgency for improvement and used as a framework for the chapter’s strategic plan.</a:t>
            </a:r>
          </a:p>
        </p:txBody>
      </p:sp>
      <p:pic>
        <p:nvPicPr>
          <p:cNvPr id="33" name="Picture 32" descr="A screenshot of a cell phone&#10;&#10;Description automatically generated">
            <a:extLst>
              <a:ext uri="{FF2B5EF4-FFF2-40B4-BE49-F238E27FC236}">
                <a16:creationId xmlns:a16="http://schemas.microsoft.com/office/drawing/2014/main" id="{9913F271-CEBB-E044-A43C-A9D918A21F59}"/>
              </a:ext>
            </a:extLst>
          </p:cNvPr>
          <p:cNvPicPr>
            <a:picLocks noChangeAspect="1"/>
          </p:cNvPicPr>
          <p:nvPr/>
        </p:nvPicPr>
        <p:blipFill>
          <a:blip r:embed="rId6"/>
          <a:stretch>
            <a:fillRect/>
          </a:stretch>
        </p:blipFill>
        <p:spPr>
          <a:xfrm>
            <a:off x="3989362" y="5052808"/>
            <a:ext cx="302260" cy="302260"/>
          </a:xfrm>
          <a:prstGeom prst="rect">
            <a:avLst/>
          </a:prstGeom>
        </p:spPr>
      </p:pic>
      <p:sp>
        <p:nvSpPr>
          <p:cNvPr id="35" name="TextBox 34">
            <a:extLst>
              <a:ext uri="{FF2B5EF4-FFF2-40B4-BE49-F238E27FC236}">
                <a16:creationId xmlns:a16="http://schemas.microsoft.com/office/drawing/2014/main" id="{39C1D4AA-4486-6041-812C-C35AD86D8631}"/>
              </a:ext>
            </a:extLst>
          </p:cNvPr>
          <p:cNvSpPr txBox="1"/>
          <p:nvPr/>
        </p:nvSpPr>
        <p:spPr>
          <a:xfrm>
            <a:off x="7985275" y="5000173"/>
            <a:ext cx="3253609" cy="307777"/>
          </a:xfrm>
          <a:prstGeom prst="rect">
            <a:avLst/>
          </a:prstGeom>
          <a:noFill/>
        </p:spPr>
        <p:txBody>
          <a:bodyPr wrap="square" rtlCol="0">
            <a:spAutoFit/>
          </a:bodyPr>
          <a:lstStyle/>
          <a:p>
            <a:r>
              <a:rPr lang="en-US" sz="1400" b="1" dirty="0">
                <a:latin typeface="Barlow Semi Condensed" pitchFamily="2" charset="77"/>
              </a:rPr>
              <a:t>IMPLICATIONS &amp; NEXT STEPS</a:t>
            </a:r>
          </a:p>
        </p:txBody>
      </p:sp>
      <p:pic>
        <p:nvPicPr>
          <p:cNvPr id="36" name="Picture 35">
            <a:extLst>
              <a:ext uri="{FF2B5EF4-FFF2-40B4-BE49-F238E27FC236}">
                <a16:creationId xmlns:a16="http://schemas.microsoft.com/office/drawing/2014/main" id="{5A875A5D-7916-024D-8810-A9721D4C766D}"/>
              </a:ext>
            </a:extLst>
          </p:cNvPr>
          <p:cNvPicPr>
            <a:picLocks noChangeAspect="1"/>
          </p:cNvPicPr>
          <p:nvPr/>
        </p:nvPicPr>
        <p:blipFill>
          <a:blip r:embed="rId7"/>
          <a:srcRect/>
          <a:stretch/>
        </p:blipFill>
        <p:spPr>
          <a:xfrm>
            <a:off x="7683015" y="4993318"/>
            <a:ext cx="302260" cy="332487"/>
          </a:xfrm>
          <a:prstGeom prst="rect">
            <a:avLst/>
          </a:prstGeom>
        </p:spPr>
      </p:pic>
      <p:sp>
        <p:nvSpPr>
          <p:cNvPr id="38" name="TextBox 37">
            <a:extLst>
              <a:ext uri="{FF2B5EF4-FFF2-40B4-BE49-F238E27FC236}">
                <a16:creationId xmlns:a16="http://schemas.microsoft.com/office/drawing/2014/main" id="{11E2073B-1BCB-0B4F-BDF7-093811D8A0B6}"/>
              </a:ext>
            </a:extLst>
          </p:cNvPr>
          <p:cNvSpPr txBox="1"/>
          <p:nvPr/>
        </p:nvSpPr>
        <p:spPr>
          <a:xfrm>
            <a:off x="8049977" y="5253173"/>
            <a:ext cx="3556274" cy="900246"/>
          </a:xfrm>
          <a:prstGeom prst="rect">
            <a:avLst/>
          </a:prstGeom>
          <a:noFill/>
        </p:spPr>
        <p:txBody>
          <a:bodyPr wrap="square" rtlCol="0">
            <a:spAutoFit/>
          </a:bodyPr>
          <a:lstStyle/>
          <a:p>
            <a:r>
              <a:rPr lang="en-US" sz="1050" dirty="0"/>
              <a:t>OSFL has already conducted focus groups and surveys with chapter leadership to identify areas for improvement for the 21-22 year. Additional opportunities for chapter trainings have been scheduled, assessment criteria has been revised, and new equitable structures have been developed..</a:t>
            </a:r>
          </a:p>
        </p:txBody>
      </p:sp>
    </p:spTree>
    <p:extLst>
      <p:ext uri="{BB962C8B-B14F-4D97-AF65-F5344CB8AC3E}">
        <p14:creationId xmlns:p14="http://schemas.microsoft.com/office/powerpoint/2010/main" val="907223468"/>
      </p:ext>
    </p:extLst>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D3E2DA79E0B7D4EB6AE3B039CDAA035" ma:contentTypeVersion="6" ma:contentTypeDescription="Create a new document." ma:contentTypeScope="" ma:versionID="b2510d6cc6ef2a219966bd77362f4b61">
  <xsd:schema xmlns:xsd="http://www.w3.org/2001/XMLSchema" xmlns:xs="http://www.w3.org/2001/XMLSchema" xmlns:p="http://schemas.microsoft.com/office/2006/metadata/properties" xmlns:ns2="eae787ed-c4d8-4cc4-aeae-cf5a087a3ca5" xmlns:ns3="958b7835-e574-4c46-85c5-f6f54518b164" targetNamespace="http://schemas.microsoft.com/office/2006/metadata/properties" ma:root="true" ma:fieldsID="a06c3bc58bca4dec0fcc8c8259f30d21" ns2:_="" ns3:_="">
    <xsd:import namespace="eae787ed-c4d8-4cc4-aeae-cf5a087a3ca5"/>
    <xsd:import namespace="958b7835-e574-4c46-85c5-f6f54518b1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e787ed-c4d8-4cc4-aeae-cf5a087a3c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58b7835-e574-4c46-85c5-f6f54518b16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97B76A-9E35-4B94-A2D7-66ACD35E86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ae787ed-c4d8-4cc4-aeae-cf5a087a3ca5"/>
    <ds:schemaRef ds:uri="958b7835-e574-4c46-85c5-f6f54518b1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C2C466-D168-4393-867B-22D39DAE6488}">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298F889F-FE96-43B2-A0FE-8B1CA9D54F3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1617</TotalTime>
  <Words>519</Words>
  <Application>Microsoft Macintosh PowerPoint</Application>
  <PresentationFormat>Widescreen</PresentationFormat>
  <Paragraphs>39</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Barlow Semi Condensed</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Kopchick, Charlene</dc:creator>
  <cp:lastModifiedBy>Oiler, Caitlin (she/her)</cp:lastModifiedBy>
  <cp:revision>11</cp:revision>
  <dcterms:modified xsi:type="dcterms:W3CDTF">2021-10-12T18:58:37Z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0x010100CD3E2DA79E0B7D4EB6AE3B039CDAA035</vt:lpwstr>
  </property>
</Properties>
</file>